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7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09" r:id="rId67"/>
    <p:sldId id="348" r:id="rId68"/>
    <p:sldId id="349" r:id="rId69"/>
    <p:sldId id="350" r:id="rId70"/>
    <p:sldId id="310" r:id="rId71"/>
    <p:sldId id="351" r:id="rId72"/>
    <p:sldId id="352" r:id="rId73"/>
    <p:sldId id="353" r:id="rId74"/>
    <p:sldId id="354" r:id="rId75"/>
    <p:sldId id="355" r:id="rId76"/>
    <p:sldId id="356" r:id="rId77"/>
    <p:sldId id="357" r:id="rId78"/>
    <p:sldId id="317" r:id="rId79"/>
    <p:sldId id="358" r:id="rId80"/>
    <p:sldId id="359" r:id="rId81"/>
    <p:sldId id="360" r:id="rId82"/>
    <p:sldId id="361" r:id="rId83"/>
    <p:sldId id="311" r:id="rId84"/>
    <p:sldId id="362" r:id="rId85"/>
    <p:sldId id="363" r:id="rId86"/>
    <p:sldId id="364" r:id="rId87"/>
    <p:sldId id="365" r:id="rId88"/>
    <p:sldId id="366" r:id="rId89"/>
    <p:sldId id="367" r:id="rId90"/>
    <p:sldId id="312" r:id="rId91"/>
    <p:sldId id="368" r:id="rId92"/>
    <p:sldId id="369" r:id="rId93"/>
    <p:sldId id="370" r:id="rId94"/>
    <p:sldId id="371" r:id="rId95"/>
    <p:sldId id="372" r:id="rId96"/>
    <p:sldId id="373" r:id="rId97"/>
    <p:sldId id="374" r:id="rId98"/>
    <p:sldId id="313" r:id="rId99"/>
    <p:sldId id="375" r:id="rId100"/>
    <p:sldId id="376" r:id="rId101"/>
    <p:sldId id="377" r:id="rId102"/>
    <p:sldId id="319" r:id="rId103"/>
    <p:sldId id="378" r:id="rId104"/>
    <p:sldId id="379" r:id="rId105"/>
    <p:sldId id="314" r:id="rId106"/>
    <p:sldId id="381" r:id="rId107"/>
    <p:sldId id="380" r:id="rId108"/>
    <p:sldId id="382" r:id="rId109"/>
    <p:sldId id="383" r:id="rId110"/>
    <p:sldId id="387" r:id="rId111"/>
    <p:sldId id="384" r:id="rId112"/>
    <p:sldId id="388" r:id="rId113"/>
    <p:sldId id="389" r:id="rId114"/>
    <p:sldId id="386" r:id="rId115"/>
    <p:sldId id="385" r:id="rId116"/>
    <p:sldId id="315" r:id="rId117"/>
    <p:sldId id="316" r:id="rId118"/>
    <p:sldId id="390" r:id="rId119"/>
    <p:sldId id="321" r:id="rId120"/>
    <p:sldId id="391" r:id="rId121"/>
    <p:sldId id="392" r:id="rId122"/>
    <p:sldId id="393" r:id="rId123"/>
    <p:sldId id="394" r:id="rId124"/>
    <p:sldId id="395" r:id="rId125"/>
    <p:sldId id="398" r:id="rId126"/>
    <p:sldId id="399" r:id="rId127"/>
    <p:sldId id="402" r:id="rId128"/>
    <p:sldId id="401" r:id="rId129"/>
    <p:sldId id="403" r:id="rId130"/>
    <p:sldId id="404" r:id="rId131"/>
    <p:sldId id="400" r:id="rId132"/>
    <p:sldId id="407" r:id="rId133"/>
    <p:sldId id="408" r:id="rId134"/>
    <p:sldId id="409" r:id="rId135"/>
    <p:sldId id="396" r:id="rId136"/>
    <p:sldId id="410" r:id="rId137"/>
    <p:sldId id="411" r:id="rId138"/>
    <p:sldId id="412" r:id="rId139"/>
    <p:sldId id="413" r:id="rId140"/>
    <p:sldId id="414" r:id="rId141"/>
    <p:sldId id="415" r:id="rId142"/>
    <p:sldId id="416" r:id="rId143"/>
    <p:sldId id="417" r:id="rId144"/>
    <p:sldId id="418" r:id="rId145"/>
    <p:sldId id="419" r:id="rId146"/>
    <p:sldId id="420" r:id="rId147"/>
    <p:sldId id="428" r:id="rId148"/>
    <p:sldId id="429" r:id="rId149"/>
    <p:sldId id="430" r:id="rId150"/>
    <p:sldId id="431" r:id="rId151"/>
    <p:sldId id="421" r:id="rId152"/>
    <p:sldId id="422" r:id="rId153"/>
    <p:sldId id="423" r:id="rId154"/>
    <p:sldId id="424" r:id="rId155"/>
    <p:sldId id="425" r:id="rId156"/>
    <p:sldId id="426" r:id="rId157"/>
    <p:sldId id="427" r:id="rId158"/>
    <p:sldId id="432" r:id="rId159"/>
    <p:sldId id="323" r:id="rId160"/>
    <p:sldId id="433" r:id="rId161"/>
    <p:sldId id="434" r:id="rId162"/>
    <p:sldId id="435" r:id="rId163"/>
    <p:sldId id="436" r:id="rId164"/>
    <p:sldId id="437" r:id="rId165"/>
    <p:sldId id="438" r:id="rId166"/>
    <p:sldId id="439" r:id="rId167"/>
    <p:sldId id="440" r:id="rId168"/>
    <p:sldId id="441" r:id="rId169"/>
    <p:sldId id="455" r:id="rId170"/>
    <p:sldId id="445" r:id="rId171"/>
    <p:sldId id="448" r:id="rId172"/>
    <p:sldId id="449" r:id="rId173"/>
    <p:sldId id="450" r:id="rId174"/>
    <p:sldId id="451" r:id="rId175"/>
    <p:sldId id="452" r:id="rId176"/>
    <p:sldId id="453" r:id="rId177"/>
    <p:sldId id="454" r:id="rId178"/>
    <p:sldId id="456" r:id="rId179"/>
    <p:sldId id="324" r:id="rId180"/>
    <p:sldId id="457" r:id="rId181"/>
    <p:sldId id="458" r:id="rId182"/>
    <p:sldId id="459" r:id="rId183"/>
    <p:sldId id="460" r:id="rId184"/>
    <p:sldId id="325" r:id="rId185"/>
    <p:sldId id="461" r:id="rId186"/>
    <p:sldId id="327" r:id="rId187"/>
    <p:sldId id="462" r:id="rId188"/>
    <p:sldId id="463" r:id="rId189"/>
    <p:sldId id="464" r:id="rId190"/>
    <p:sldId id="465" r:id="rId191"/>
    <p:sldId id="466" r:id="rId192"/>
    <p:sldId id="467" r:id="rId193"/>
    <p:sldId id="468" r:id="rId194"/>
    <p:sldId id="469" r:id="rId195"/>
    <p:sldId id="470" r:id="rId196"/>
    <p:sldId id="471" r:id="rId197"/>
    <p:sldId id="472" r:id="rId198"/>
    <p:sldId id="473" r:id="rId199"/>
    <p:sldId id="474" r:id="rId200"/>
    <p:sldId id="475" r:id="rId201"/>
    <p:sldId id="476" r:id="rId202"/>
    <p:sldId id="477" r:id="rId203"/>
    <p:sldId id="478" r:id="rId204"/>
    <p:sldId id="328" r:id="rId205"/>
    <p:sldId id="479" r:id="rId206"/>
    <p:sldId id="480" r:id="rId207"/>
    <p:sldId id="481" r:id="rId208"/>
    <p:sldId id="482" r:id="rId209"/>
    <p:sldId id="483" r:id="rId210"/>
    <p:sldId id="488" r:id="rId211"/>
    <p:sldId id="489" r:id="rId212"/>
    <p:sldId id="484" r:id="rId213"/>
    <p:sldId id="490" r:id="rId214"/>
    <p:sldId id="492" r:id="rId215"/>
    <p:sldId id="493" r:id="rId216"/>
    <p:sldId id="491" r:id="rId217"/>
    <p:sldId id="494" r:id="rId218"/>
    <p:sldId id="486" r:id="rId219"/>
    <p:sldId id="495" r:id="rId220"/>
    <p:sldId id="487" r:id="rId221"/>
    <p:sldId id="496" r:id="rId222"/>
    <p:sldId id="497" r:id="rId223"/>
    <p:sldId id="397" r:id="rId224"/>
    <p:sldId id="498" r:id="rId225"/>
    <p:sldId id="499" r:id="rId226"/>
    <p:sldId id="500" r:id="rId227"/>
    <p:sldId id="501" r:id="rId228"/>
    <p:sldId id="502" r:id="rId229"/>
    <p:sldId id="503" r:id="rId230"/>
    <p:sldId id="332" r:id="rId231"/>
    <p:sldId id="505" r:id="rId232"/>
    <p:sldId id="506" r:id="rId233"/>
    <p:sldId id="507" r:id="rId234"/>
    <p:sldId id="504" r:id="rId235"/>
    <p:sldId id="508" r:id="rId236"/>
    <p:sldId id="509" r:id="rId237"/>
    <p:sldId id="510" r:id="rId238"/>
    <p:sldId id="511" r:id="rId239"/>
    <p:sldId id="512" r:id="rId240"/>
    <p:sldId id="513" r:id="rId2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21" autoAdjust="0"/>
  </p:normalViewPr>
  <p:slideViewPr>
    <p:cSldViewPr snapToGrid="0">
      <p:cViewPr varScale="1">
        <p:scale>
          <a:sx n="101" d="100"/>
          <a:sy n="101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4E55-8DB7-4912-AC85-F146299E0141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584F7-FB74-470E-A125-01B07E7A9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uxik.cdi.cz/~devik/qos/htb/manual/userg.htm" TargetMode="External"/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root@popsuper1982:/home/</a:t>
            </a:r>
            <a:r>
              <a:rPr lang="en-US" dirty="0" err="1" smtClean="0"/>
              <a:t>openstack</a:t>
            </a:r>
            <a:r>
              <a:rPr lang="en-US" dirty="0" smtClean="0"/>
              <a:t>/images# qemu-system-x86_64 -enable-</a:t>
            </a:r>
            <a:r>
              <a:rPr lang="en-US" dirty="0" err="1" smtClean="0"/>
              <a:t>kvm</a:t>
            </a:r>
            <a:r>
              <a:rPr lang="en-US" dirty="0" smtClean="0"/>
              <a:t> -name </a:t>
            </a:r>
            <a:r>
              <a:rPr lang="en-US" dirty="0" err="1" smtClean="0"/>
              <a:t>ubuntutest</a:t>
            </a:r>
            <a:r>
              <a:rPr lang="en-US" dirty="0" smtClean="0"/>
              <a:t>  -m 2048 -</a:t>
            </a:r>
            <a:r>
              <a:rPr lang="en-US" dirty="0" err="1" smtClean="0"/>
              <a:t>hda</a:t>
            </a:r>
            <a:r>
              <a:rPr lang="en-US" dirty="0" smtClean="0"/>
              <a:t> ubuntutest.qcow2 -</a:t>
            </a:r>
            <a:r>
              <a:rPr lang="en-US" dirty="0" err="1" smtClean="0"/>
              <a:t>vnc</a:t>
            </a:r>
            <a:r>
              <a:rPr lang="en-US" dirty="0" smtClean="0"/>
              <a:t> :19 -net </a:t>
            </a:r>
            <a:r>
              <a:rPr lang="en-US" dirty="0" err="1" smtClean="0"/>
              <a:t>nic,model</a:t>
            </a:r>
            <a:r>
              <a:rPr lang="en-US" dirty="0" smtClean="0"/>
              <a:t>=</a:t>
            </a:r>
            <a:r>
              <a:rPr lang="en-US" dirty="0" err="1" smtClean="0"/>
              <a:t>virtio</a:t>
            </a:r>
            <a:r>
              <a:rPr lang="en-US" dirty="0" smtClean="0"/>
              <a:t> -net </a:t>
            </a:r>
            <a:r>
              <a:rPr lang="en-US" dirty="0" err="1" smtClean="0"/>
              <a:t>tap,ifname</a:t>
            </a:r>
            <a:r>
              <a:rPr lang="en-US" dirty="0" smtClean="0"/>
              <a:t>=tap0,script=</a:t>
            </a:r>
            <a:r>
              <a:rPr lang="en-US" dirty="0" err="1" smtClean="0"/>
              <a:t>no,downscript</a:t>
            </a:r>
            <a:r>
              <a:rPr lang="en-US" dirty="0" smtClean="0"/>
              <a:t>=no 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r>
              <a:rPr lang="en-US" dirty="0" smtClean="0"/>
              <a:t>QEMU 2.0.0 monitor - type 'help' for more information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qemu</a:t>
            </a:r>
            <a:r>
              <a:rPr lang="en-US" dirty="0" smtClean="0"/>
              <a:t>) help</a:t>
            </a:r>
          </a:p>
          <a:p>
            <a:r>
              <a:rPr lang="en-US" dirty="0" err="1" smtClean="0"/>
              <a:t>acl_add</a:t>
            </a:r>
            <a:r>
              <a:rPr lang="en-US" dirty="0" smtClean="0"/>
              <a:t> </a:t>
            </a:r>
            <a:r>
              <a:rPr lang="en-US" dirty="0" err="1" smtClean="0"/>
              <a:t>aclname</a:t>
            </a:r>
            <a:r>
              <a:rPr lang="en-US" dirty="0" smtClean="0"/>
              <a:t> match </a:t>
            </a:r>
            <a:r>
              <a:rPr lang="en-US" dirty="0" err="1" smtClean="0"/>
              <a:t>allow|deny</a:t>
            </a:r>
            <a:r>
              <a:rPr lang="en-US" dirty="0" smtClean="0"/>
              <a:t> [index] -- add a match rule to the access control list</a:t>
            </a:r>
          </a:p>
          <a:p>
            <a:r>
              <a:rPr lang="en-US" dirty="0" err="1" smtClean="0"/>
              <a:t>acl_policy</a:t>
            </a:r>
            <a:r>
              <a:rPr lang="en-US" dirty="0" smtClean="0"/>
              <a:t> </a:t>
            </a:r>
            <a:r>
              <a:rPr lang="en-US" dirty="0" err="1" smtClean="0"/>
              <a:t>aclname</a:t>
            </a:r>
            <a:r>
              <a:rPr lang="en-US" dirty="0" smtClean="0"/>
              <a:t> </a:t>
            </a:r>
            <a:r>
              <a:rPr lang="en-US" dirty="0" err="1" smtClean="0"/>
              <a:t>allow|deny</a:t>
            </a:r>
            <a:r>
              <a:rPr lang="en-US" dirty="0" smtClean="0"/>
              <a:t> -- set default access control list policy</a:t>
            </a:r>
          </a:p>
          <a:p>
            <a:r>
              <a:rPr lang="en-US" dirty="0" err="1" smtClean="0"/>
              <a:t>acl_remove</a:t>
            </a:r>
            <a:r>
              <a:rPr lang="en-US" dirty="0" smtClean="0"/>
              <a:t> </a:t>
            </a:r>
            <a:r>
              <a:rPr lang="en-US" dirty="0" err="1" smtClean="0"/>
              <a:t>aclname</a:t>
            </a:r>
            <a:r>
              <a:rPr lang="en-US" dirty="0" smtClean="0"/>
              <a:t> match -- remove a match rule from the access control list</a:t>
            </a:r>
          </a:p>
          <a:p>
            <a:r>
              <a:rPr lang="en-US" dirty="0" err="1" smtClean="0"/>
              <a:t>acl_reset</a:t>
            </a:r>
            <a:r>
              <a:rPr lang="en-US" dirty="0" smtClean="0"/>
              <a:t> </a:t>
            </a:r>
            <a:r>
              <a:rPr lang="en-US" dirty="0" err="1" smtClean="0"/>
              <a:t>aclname</a:t>
            </a:r>
            <a:r>
              <a:rPr lang="en-US" dirty="0" smtClean="0"/>
              <a:t> -- reset the access control list</a:t>
            </a:r>
          </a:p>
          <a:p>
            <a:r>
              <a:rPr lang="en-US" dirty="0" err="1" smtClean="0"/>
              <a:t>acl_show</a:t>
            </a:r>
            <a:r>
              <a:rPr lang="en-US" dirty="0" smtClean="0"/>
              <a:t> </a:t>
            </a:r>
            <a:r>
              <a:rPr lang="en-US" dirty="0" err="1" smtClean="0"/>
              <a:t>aclname</a:t>
            </a:r>
            <a:r>
              <a:rPr lang="en-US" dirty="0" smtClean="0"/>
              <a:t> -- list rules in the access control list</a:t>
            </a:r>
          </a:p>
          <a:p>
            <a:r>
              <a:rPr lang="en-US" dirty="0" smtClean="0"/>
              <a:t>balloon target -- request VM to change its memory allocation (in MB)</a:t>
            </a:r>
          </a:p>
          <a:p>
            <a:r>
              <a:rPr lang="en-US" dirty="0" err="1" smtClean="0"/>
              <a:t>block_job_cancel</a:t>
            </a:r>
            <a:r>
              <a:rPr lang="en-US" dirty="0" smtClean="0"/>
              <a:t> [-f] device -- stop an active background block operation (use -f</a:t>
            </a:r>
          </a:p>
          <a:p>
            <a:r>
              <a:rPr lang="en-US" dirty="0" smtClean="0"/>
              <a:t>                         if the operation is currently paused)</a:t>
            </a:r>
          </a:p>
          <a:p>
            <a:r>
              <a:rPr lang="en-US" dirty="0" err="1" smtClean="0"/>
              <a:t>block_job_complete</a:t>
            </a:r>
            <a:r>
              <a:rPr lang="en-US" dirty="0" smtClean="0"/>
              <a:t> device -- stop an active background block operation</a:t>
            </a:r>
          </a:p>
          <a:p>
            <a:r>
              <a:rPr lang="en-US" dirty="0" err="1" smtClean="0"/>
              <a:t>block_job_pause</a:t>
            </a:r>
            <a:r>
              <a:rPr lang="en-US" dirty="0" smtClean="0"/>
              <a:t> device -- pause an active background block operation</a:t>
            </a:r>
          </a:p>
          <a:p>
            <a:r>
              <a:rPr lang="en-US" dirty="0" err="1" smtClean="0"/>
              <a:t>block_job_resume</a:t>
            </a:r>
            <a:r>
              <a:rPr lang="en-US" dirty="0" smtClean="0"/>
              <a:t> device -- resume a paused background block operation</a:t>
            </a:r>
          </a:p>
          <a:p>
            <a:r>
              <a:rPr lang="en-US" dirty="0" err="1" smtClean="0"/>
              <a:t>block_job_set_speed</a:t>
            </a:r>
            <a:r>
              <a:rPr lang="en-US" dirty="0" smtClean="0"/>
              <a:t> device speed -- set maximum speed for a background block operation</a:t>
            </a:r>
          </a:p>
          <a:p>
            <a:r>
              <a:rPr lang="en-US" dirty="0" err="1" smtClean="0"/>
              <a:t>block_passwd</a:t>
            </a:r>
            <a:r>
              <a:rPr lang="en-US" dirty="0" smtClean="0"/>
              <a:t> </a:t>
            </a:r>
            <a:r>
              <a:rPr lang="en-US" dirty="0" err="1" smtClean="0"/>
              <a:t>block_passwd</a:t>
            </a:r>
            <a:r>
              <a:rPr lang="en-US" dirty="0" smtClean="0"/>
              <a:t> device password -- set the password of encrypted block devices</a:t>
            </a:r>
          </a:p>
          <a:p>
            <a:r>
              <a:rPr lang="en-US" dirty="0" err="1" smtClean="0"/>
              <a:t>block_resize</a:t>
            </a:r>
            <a:r>
              <a:rPr lang="en-US" dirty="0" smtClean="0"/>
              <a:t> device size -- resize a block image</a:t>
            </a:r>
          </a:p>
          <a:p>
            <a:r>
              <a:rPr lang="en-US" dirty="0" err="1" smtClean="0"/>
              <a:t>block_set_io_throttle</a:t>
            </a:r>
            <a:r>
              <a:rPr lang="en-US" dirty="0" smtClean="0"/>
              <a:t> device bps </a:t>
            </a:r>
            <a:r>
              <a:rPr lang="en-US" dirty="0" err="1" smtClean="0"/>
              <a:t>bps_rd</a:t>
            </a:r>
            <a:r>
              <a:rPr lang="en-US" dirty="0" smtClean="0"/>
              <a:t> </a:t>
            </a:r>
            <a:r>
              <a:rPr lang="en-US" dirty="0" err="1" smtClean="0"/>
              <a:t>bps_wr</a:t>
            </a:r>
            <a:r>
              <a:rPr lang="en-US" dirty="0" smtClean="0"/>
              <a:t> </a:t>
            </a:r>
            <a:r>
              <a:rPr lang="en-US" dirty="0" err="1" smtClean="0"/>
              <a:t>iops</a:t>
            </a:r>
            <a:r>
              <a:rPr lang="en-US" dirty="0" smtClean="0"/>
              <a:t> </a:t>
            </a:r>
            <a:r>
              <a:rPr lang="en-US" dirty="0" err="1" smtClean="0"/>
              <a:t>iops_rd</a:t>
            </a:r>
            <a:r>
              <a:rPr lang="en-US" dirty="0" smtClean="0"/>
              <a:t> </a:t>
            </a:r>
            <a:r>
              <a:rPr lang="en-US" dirty="0" err="1" smtClean="0"/>
              <a:t>iops_wr</a:t>
            </a:r>
            <a:r>
              <a:rPr lang="en-US" dirty="0" smtClean="0"/>
              <a:t> -- change I/O throttle limits for a block drive</a:t>
            </a:r>
          </a:p>
          <a:p>
            <a:r>
              <a:rPr lang="en-US" dirty="0" err="1" smtClean="0"/>
              <a:t>block_stream</a:t>
            </a:r>
            <a:r>
              <a:rPr lang="en-US" dirty="0" smtClean="0"/>
              <a:t> device [speed [base]] -- copy data from a backing file into a block device</a:t>
            </a:r>
          </a:p>
          <a:p>
            <a:r>
              <a:rPr lang="en-US" dirty="0" err="1" smtClean="0"/>
              <a:t>boot_set</a:t>
            </a:r>
            <a:r>
              <a:rPr lang="en-US" dirty="0" smtClean="0"/>
              <a:t> </a:t>
            </a:r>
            <a:r>
              <a:rPr lang="en-US" dirty="0" err="1" smtClean="0"/>
              <a:t>bootdevice</a:t>
            </a:r>
            <a:r>
              <a:rPr lang="en-US" dirty="0" smtClean="0"/>
              <a:t> -- define new values for the boot device list</a:t>
            </a:r>
          </a:p>
          <a:p>
            <a:r>
              <a:rPr lang="en-US" dirty="0" smtClean="0"/>
              <a:t>change device filename [format] -- change a removable medium, optional format</a:t>
            </a:r>
          </a:p>
          <a:p>
            <a:r>
              <a:rPr lang="en-US" dirty="0" err="1" smtClean="0"/>
              <a:t>chardev</a:t>
            </a:r>
            <a:r>
              <a:rPr lang="en-US" dirty="0" smtClean="0"/>
              <a:t>-add </a:t>
            </a:r>
            <a:r>
              <a:rPr lang="en-US" dirty="0" err="1" smtClean="0"/>
              <a:t>args</a:t>
            </a:r>
            <a:r>
              <a:rPr lang="en-US" dirty="0" smtClean="0"/>
              <a:t> -- add </a:t>
            </a:r>
            <a:r>
              <a:rPr lang="en-US" dirty="0" err="1" smtClean="0"/>
              <a:t>chardev</a:t>
            </a:r>
            <a:endParaRPr lang="en-US" dirty="0" smtClean="0"/>
          </a:p>
          <a:p>
            <a:r>
              <a:rPr lang="en-US" dirty="0" err="1" smtClean="0"/>
              <a:t>chardev</a:t>
            </a:r>
            <a:r>
              <a:rPr lang="en-US" dirty="0" smtClean="0"/>
              <a:t>-remove id -- remove </a:t>
            </a:r>
            <a:r>
              <a:rPr lang="en-US" dirty="0" err="1" smtClean="0"/>
              <a:t>chardev</a:t>
            </a:r>
            <a:endParaRPr lang="en-US" dirty="0" smtClean="0"/>
          </a:p>
          <a:p>
            <a:r>
              <a:rPr lang="en-US" dirty="0" err="1" smtClean="0"/>
              <a:t>client_migrate_info</a:t>
            </a:r>
            <a:r>
              <a:rPr lang="en-US" dirty="0" smtClean="0"/>
              <a:t> protocol hostname port </a:t>
            </a:r>
            <a:r>
              <a:rPr lang="en-US" dirty="0" err="1" smtClean="0"/>
              <a:t>tls</a:t>
            </a:r>
            <a:r>
              <a:rPr lang="en-US" dirty="0" smtClean="0"/>
              <a:t>-port cert-subject -- send migration info to spice/</a:t>
            </a:r>
            <a:r>
              <a:rPr lang="en-US" dirty="0" err="1" smtClean="0"/>
              <a:t>vnc</a:t>
            </a:r>
            <a:r>
              <a:rPr lang="en-US" dirty="0" smtClean="0"/>
              <a:t> client</a:t>
            </a:r>
          </a:p>
          <a:p>
            <a:r>
              <a:rPr lang="en-US" dirty="0" err="1" smtClean="0"/>
              <a:t>closefd</a:t>
            </a:r>
            <a:r>
              <a:rPr lang="en-US" dirty="0" smtClean="0"/>
              <a:t> </a:t>
            </a:r>
            <a:r>
              <a:rPr lang="en-US" dirty="0" err="1" smtClean="0"/>
              <a:t>closefd</a:t>
            </a:r>
            <a:r>
              <a:rPr lang="en-US" dirty="0" smtClean="0"/>
              <a:t> name -- close a file descriptor previously passed via SCM rights</a:t>
            </a:r>
          </a:p>
          <a:p>
            <a:r>
              <a:rPr lang="en-US" dirty="0" smtClean="0"/>
              <a:t>commit </a:t>
            </a:r>
            <a:r>
              <a:rPr lang="en-US" dirty="0" err="1" smtClean="0"/>
              <a:t>device|all</a:t>
            </a:r>
            <a:r>
              <a:rPr lang="en-US" dirty="0" smtClean="0"/>
              <a:t> -- commit changes to the disk images (if -snapshot is used) or backing files</a:t>
            </a:r>
          </a:p>
          <a:p>
            <a:r>
              <a:rPr lang="en-US" dirty="0" err="1" smtClean="0"/>
              <a:t>cpu</a:t>
            </a:r>
            <a:r>
              <a:rPr lang="en-US" dirty="0" smtClean="0"/>
              <a:t> index -- set the default CPU</a:t>
            </a:r>
          </a:p>
          <a:p>
            <a:r>
              <a:rPr lang="en-US" dirty="0" err="1" smtClean="0"/>
              <a:t>cpu</a:t>
            </a:r>
            <a:r>
              <a:rPr lang="en-US" dirty="0" smtClean="0"/>
              <a:t>-add id -- add </a:t>
            </a:r>
            <a:r>
              <a:rPr lang="en-US" dirty="0" err="1" smtClean="0"/>
              <a:t>cpu</a:t>
            </a:r>
            <a:endParaRPr lang="en-US" dirty="0" smtClean="0"/>
          </a:p>
          <a:p>
            <a:r>
              <a:rPr lang="en-US" dirty="0" err="1" smtClean="0"/>
              <a:t>c|cont</a:t>
            </a:r>
            <a:r>
              <a:rPr lang="en-US" dirty="0" smtClean="0"/>
              <a:t>  -- resume emulation</a:t>
            </a:r>
          </a:p>
          <a:p>
            <a:r>
              <a:rPr lang="en-US" dirty="0" err="1" smtClean="0"/>
              <a:t>delvm</a:t>
            </a:r>
            <a:r>
              <a:rPr lang="en-US" dirty="0" smtClean="0"/>
              <a:t> </a:t>
            </a:r>
            <a:r>
              <a:rPr lang="en-US" dirty="0" err="1" smtClean="0"/>
              <a:t>tag|id</a:t>
            </a:r>
            <a:r>
              <a:rPr lang="en-US" dirty="0" smtClean="0"/>
              <a:t> -- delete a VM snapshot from its tag or id</a:t>
            </a:r>
          </a:p>
          <a:p>
            <a:r>
              <a:rPr lang="en-US" dirty="0" err="1" smtClean="0"/>
              <a:t>device_add</a:t>
            </a:r>
            <a:r>
              <a:rPr lang="en-US" dirty="0" smtClean="0"/>
              <a:t> driver[,prop=value][,...] -- add device, like -device on the command line</a:t>
            </a:r>
          </a:p>
          <a:p>
            <a:r>
              <a:rPr lang="en-US" dirty="0" err="1" smtClean="0"/>
              <a:t>device_del</a:t>
            </a:r>
            <a:r>
              <a:rPr lang="en-US" dirty="0" smtClean="0"/>
              <a:t> device -- remove device</a:t>
            </a:r>
          </a:p>
          <a:p>
            <a:r>
              <a:rPr lang="en-US" dirty="0" err="1" smtClean="0"/>
              <a:t>drive_add</a:t>
            </a:r>
            <a:r>
              <a:rPr lang="en-US" dirty="0" smtClean="0"/>
              <a:t> [[&lt;domain&gt;:]&lt;bus&gt;:]&lt;slot&gt;</a:t>
            </a:r>
          </a:p>
          <a:p>
            <a:r>
              <a:rPr lang="en-US" dirty="0" smtClean="0"/>
              <a:t>[file=file][,if=type][,bus=n]</a:t>
            </a:r>
          </a:p>
          <a:p>
            <a:r>
              <a:rPr lang="en-US" dirty="0" smtClean="0"/>
              <a:t>[,unit=m][,media=d][,index=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r>
              <a:rPr lang="en-US" dirty="0" smtClean="0"/>
              <a:t>[,</a:t>
            </a:r>
            <a:r>
              <a:rPr lang="en-US" dirty="0" err="1" smtClean="0"/>
              <a:t>cyls</a:t>
            </a:r>
            <a:r>
              <a:rPr lang="en-US" dirty="0" smtClean="0"/>
              <a:t>=</a:t>
            </a:r>
            <a:r>
              <a:rPr lang="en-US" dirty="0" err="1" smtClean="0"/>
              <a:t>c,heads</a:t>
            </a:r>
            <a:r>
              <a:rPr lang="en-US" dirty="0" smtClean="0"/>
              <a:t>=</a:t>
            </a:r>
            <a:r>
              <a:rPr lang="en-US" dirty="0" err="1" smtClean="0"/>
              <a:t>h,secs</a:t>
            </a:r>
            <a:r>
              <a:rPr lang="en-US" dirty="0" smtClean="0"/>
              <a:t>=s[,trans=t]]</a:t>
            </a:r>
          </a:p>
          <a:p>
            <a:r>
              <a:rPr lang="en-US" dirty="0" smtClean="0"/>
              <a:t>[,snapshot=</a:t>
            </a:r>
            <a:r>
              <a:rPr lang="en-US" dirty="0" err="1" smtClean="0"/>
              <a:t>on|off</a:t>
            </a:r>
            <a:r>
              <a:rPr lang="en-US" dirty="0" smtClean="0"/>
              <a:t>][,cache=</a:t>
            </a:r>
            <a:r>
              <a:rPr lang="en-US" dirty="0" err="1" smtClean="0"/>
              <a:t>on|off</a:t>
            </a:r>
            <a:r>
              <a:rPr lang="en-US" dirty="0" smtClean="0"/>
              <a:t>]</a:t>
            </a:r>
          </a:p>
          <a:p>
            <a:r>
              <a:rPr lang="en-US" dirty="0" smtClean="0"/>
              <a:t>[,</a:t>
            </a:r>
            <a:r>
              <a:rPr lang="en-US" dirty="0" err="1" smtClean="0"/>
              <a:t>readonly</a:t>
            </a:r>
            <a:r>
              <a:rPr lang="en-US" dirty="0" smtClean="0"/>
              <a:t>=</a:t>
            </a:r>
            <a:r>
              <a:rPr lang="en-US" dirty="0" err="1" smtClean="0"/>
              <a:t>on|off</a:t>
            </a:r>
            <a:r>
              <a:rPr lang="en-US" dirty="0" smtClean="0"/>
              <a:t>][,copy-on-read=</a:t>
            </a:r>
            <a:r>
              <a:rPr lang="en-US" dirty="0" err="1" smtClean="0"/>
              <a:t>on|off</a:t>
            </a:r>
            <a:r>
              <a:rPr lang="en-US" dirty="0" smtClean="0"/>
              <a:t>] -- add drive to PCI storage controller</a:t>
            </a:r>
          </a:p>
          <a:p>
            <a:r>
              <a:rPr lang="en-US" dirty="0" err="1" smtClean="0"/>
              <a:t>drive_backup</a:t>
            </a:r>
            <a:r>
              <a:rPr lang="en-US" dirty="0" smtClean="0"/>
              <a:t> [-n] [-f] device target [format] -- initiates a point-in-time</a:t>
            </a:r>
          </a:p>
          <a:p>
            <a:r>
              <a:rPr lang="en-US" dirty="0" smtClean="0"/>
              <a:t>                        copy for a device. The device's contents are</a:t>
            </a:r>
          </a:p>
          <a:p>
            <a:r>
              <a:rPr lang="en-US" dirty="0" smtClean="0"/>
              <a:t>                        copied to the new image file, excluding data that</a:t>
            </a:r>
          </a:p>
          <a:p>
            <a:r>
              <a:rPr lang="en-US" dirty="0" smtClean="0"/>
              <a:t>                        is written after the command is started.</a:t>
            </a:r>
          </a:p>
          <a:p>
            <a:r>
              <a:rPr lang="en-US" dirty="0" smtClean="0"/>
              <a:t>                        The -n flag requests QEMU to reuse the image found</a:t>
            </a:r>
          </a:p>
          <a:p>
            <a:r>
              <a:rPr lang="en-US" dirty="0" smtClean="0"/>
              <a:t>                        in new-image-file, instead of recreating it from scratch.</a:t>
            </a:r>
          </a:p>
          <a:p>
            <a:r>
              <a:rPr lang="en-US" dirty="0" smtClean="0"/>
              <a:t>                        The -f flag requests QEMU to copy the whole disk,</a:t>
            </a:r>
          </a:p>
          <a:p>
            <a:r>
              <a:rPr lang="en-US" dirty="0" smtClean="0"/>
              <a:t>                        so that the result does not need a backing file.</a:t>
            </a:r>
          </a:p>
          <a:p>
            <a:endParaRPr lang="en-US" dirty="0" smtClean="0"/>
          </a:p>
          <a:p>
            <a:r>
              <a:rPr lang="en-US" dirty="0" err="1" smtClean="0"/>
              <a:t>drive_del</a:t>
            </a:r>
            <a:r>
              <a:rPr lang="en-US" dirty="0" smtClean="0"/>
              <a:t> device -- remove host block device</a:t>
            </a:r>
          </a:p>
          <a:p>
            <a:r>
              <a:rPr lang="en-US" dirty="0" err="1" smtClean="0"/>
              <a:t>drive_mirror</a:t>
            </a:r>
            <a:r>
              <a:rPr lang="en-US" dirty="0" smtClean="0"/>
              <a:t> [-n] [-f] device target [format] -- initiates live storage</a:t>
            </a:r>
          </a:p>
          <a:p>
            <a:r>
              <a:rPr lang="en-US" dirty="0" smtClean="0"/>
              <a:t>                        migration for a device. The device's contents are</a:t>
            </a:r>
          </a:p>
          <a:p>
            <a:r>
              <a:rPr lang="en-US" dirty="0" smtClean="0"/>
              <a:t>                        copied to the new image file, including data that</a:t>
            </a:r>
          </a:p>
          <a:p>
            <a:r>
              <a:rPr lang="en-US" dirty="0" smtClean="0"/>
              <a:t>                        is written after the command is started.</a:t>
            </a:r>
          </a:p>
          <a:p>
            <a:r>
              <a:rPr lang="en-US" dirty="0" smtClean="0"/>
              <a:t>                        The -n flag requests QEMU to reuse the image found</a:t>
            </a:r>
          </a:p>
          <a:p>
            <a:r>
              <a:rPr lang="en-US" dirty="0" smtClean="0"/>
              <a:t>                        in new-image-file, instead of recreating it from scratch.</a:t>
            </a:r>
          </a:p>
          <a:p>
            <a:r>
              <a:rPr lang="en-US" dirty="0" smtClean="0"/>
              <a:t>                        The -f flag requests QEMU to copy the whole disk,</a:t>
            </a:r>
          </a:p>
          <a:p>
            <a:r>
              <a:rPr lang="en-US" dirty="0" smtClean="0"/>
              <a:t>                        so that the result does not need a backing file.</a:t>
            </a:r>
          </a:p>
          <a:p>
            <a:endParaRPr lang="en-US" dirty="0" smtClean="0"/>
          </a:p>
          <a:p>
            <a:r>
              <a:rPr lang="en-US" dirty="0" smtClean="0"/>
              <a:t>dump-guest-memory [-p] filename [begin] [length] -- dump guest memory to file</a:t>
            </a:r>
          </a:p>
          <a:p>
            <a:r>
              <a:rPr lang="en-US" dirty="0" smtClean="0"/>
              <a:t>                         begin(optional): the starting physical address</a:t>
            </a:r>
          </a:p>
          <a:p>
            <a:r>
              <a:rPr lang="en-US" dirty="0" smtClean="0"/>
              <a:t>                         length(optional): the memory size, in bytes</a:t>
            </a:r>
          </a:p>
          <a:p>
            <a:r>
              <a:rPr lang="en-US" dirty="0" smtClean="0"/>
              <a:t>eject [-f] device -- eject a removable medium (use -f to force it)</a:t>
            </a:r>
          </a:p>
          <a:p>
            <a:r>
              <a:rPr lang="en-US" dirty="0" err="1" smtClean="0"/>
              <a:t>expire_password</a:t>
            </a:r>
            <a:r>
              <a:rPr lang="en-US" dirty="0" smtClean="0"/>
              <a:t> protocol time -- set spice/</a:t>
            </a:r>
            <a:r>
              <a:rPr lang="en-US" dirty="0" err="1" smtClean="0"/>
              <a:t>vnc</a:t>
            </a:r>
            <a:r>
              <a:rPr lang="en-US" dirty="0" smtClean="0"/>
              <a:t> password expire-time</a:t>
            </a:r>
          </a:p>
          <a:p>
            <a:r>
              <a:rPr lang="en-US" dirty="0" err="1" smtClean="0"/>
              <a:t>gdbserver</a:t>
            </a:r>
            <a:r>
              <a:rPr lang="en-US" dirty="0" smtClean="0"/>
              <a:t> [device] -- start </a:t>
            </a:r>
            <a:r>
              <a:rPr lang="en-US" dirty="0" err="1" smtClean="0"/>
              <a:t>gdbserver</a:t>
            </a:r>
            <a:r>
              <a:rPr lang="en-US" dirty="0" smtClean="0"/>
              <a:t> on given device (default '</a:t>
            </a:r>
            <a:r>
              <a:rPr lang="en-US" dirty="0" err="1" smtClean="0"/>
              <a:t>tcp</a:t>
            </a:r>
            <a:r>
              <a:rPr lang="en-US" dirty="0" smtClean="0"/>
              <a:t>::1234'), stop with 'none'</a:t>
            </a:r>
          </a:p>
          <a:p>
            <a:r>
              <a:rPr lang="en-US" dirty="0" err="1" smtClean="0"/>
              <a:t>getfd</a:t>
            </a:r>
            <a:r>
              <a:rPr lang="en-US" dirty="0" smtClean="0"/>
              <a:t> </a:t>
            </a:r>
            <a:r>
              <a:rPr lang="en-US" dirty="0" err="1" smtClean="0"/>
              <a:t>getfd</a:t>
            </a:r>
            <a:r>
              <a:rPr lang="en-US" dirty="0" smtClean="0"/>
              <a:t> name -- receive a file descriptor via SCM rights and assign it a name</a:t>
            </a:r>
          </a:p>
          <a:p>
            <a:r>
              <a:rPr lang="en-US" dirty="0" smtClean="0"/>
              <a:t>help|? [</a:t>
            </a:r>
            <a:r>
              <a:rPr lang="en-US" dirty="0" err="1" smtClean="0"/>
              <a:t>cmd</a:t>
            </a:r>
            <a:r>
              <a:rPr lang="en-US" dirty="0" smtClean="0"/>
              <a:t>] -- show the help</a:t>
            </a:r>
          </a:p>
          <a:p>
            <a:r>
              <a:rPr lang="en-US" dirty="0" err="1" smtClean="0"/>
              <a:t>host_net_add</a:t>
            </a:r>
            <a:r>
              <a:rPr lang="en-US" dirty="0" smtClean="0"/>
              <a:t> </a:t>
            </a:r>
            <a:r>
              <a:rPr lang="en-US" dirty="0" err="1" smtClean="0"/>
              <a:t>tap|user|socket|vde|netmap|dump</a:t>
            </a:r>
            <a:r>
              <a:rPr lang="en-US" dirty="0" smtClean="0"/>
              <a:t> [options] -- add host VLAN client</a:t>
            </a:r>
          </a:p>
          <a:p>
            <a:r>
              <a:rPr lang="en-US" dirty="0" err="1" smtClean="0"/>
              <a:t>host_net_remove</a:t>
            </a:r>
            <a:r>
              <a:rPr lang="en-US" dirty="0" smtClean="0"/>
              <a:t> </a:t>
            </a:r>
            <a:r>
              <a:rPr lang="en-US" dirty="0" err="1" smtClean="0"/>
              <a:t>vlan_id</a:t>
            </a:r>
            <a:r>
              <a:rPr lang="en-US" dirty="0" smtClean="0"/>
              <a:t> name -- remove host VLAN client</a:t>
            </a:r>
          </a:p>
          <a:p>
            <a:r>
              <a:rPr lang="en-US" dirty="0" err="1" smtClean="0"/>
              <a:t>hostfwd_add</a:t>
            </a:r>
            <a:r>
              <a:rPr lang="en-US" dirty="0" smtClean="0"/>
              <a:t> [</a:t>
            </a:r>
            <a:r>
              <a:rPr lang="en-US" dirty="0" err="1" smtClean="0"/>
              <a:t>vlan_id</a:t>
            </a:r>
            <a:r>
              <a:rPr lang="en-US" dirty="0" smtClean="0"/>
              <a:t> name] [</a:t>
            </a:r>
            <a:r>
              <a:rPr lang="en-US" dirty="0" err="1" smtClean="0"/>
              <a:t>tcp|udp</a:t>
            </a:r>
            <a:r>
              <a:rPr lang="en-US" dirty="0" smtClean="0"/>
              <a:t>]:[</a:t>
            </a:r>
            <a:r>
              <a:rPr lang="en-US" dirty="0" err="1" smtClean="0"/>
              <a:t>hostaddr</a:t>
            </a:r>
            <a:r>
              <a:rPr lang="en-US" dirty="0" smtClean="0"/>
              <a:t>]:</a:t>
            </a:r>
            <a:r>
              <a:rPr lang="en-US" dirty="0" err="1" smtClean="0"/>
              <a:t>hostport</a:t>
            </a:r>
            <a:r>
              <a:rPr lang="en-US" dirty="0" smtClean="0"/>
              <a:t>-[</a:t>
            </a:r>
            <a:r>
              <a:rPr lang="en-US" dirty="0" err="1" smtClean="0"/>
              <a:t>guestaddr</a:t>
            </a:r>
            <a:r>
              <a:rPr lang="en-US" dirty="0" smtClean="0"/>
              <a:t>]:</a:t>
            </a:r>
            <a:r>
              <a:rPr lang="en-US" dirty="0" err="1" smtClean="0"/>
              <a:t>guestport</a:t>
            </a:r>
            <a:r>
              <a:rPr lang="en-US" dirty="0" smtClean="0"/>
              <a:t> -- redirect TCP or UDP connections from host to guest (requires -net user)</a:t>
            </a:r>
          </a:p>
          <a:p>
            <a:r>
              <a:rPr lang="en-US" dirty="0" err="1" smtClean="0"/>
              <a:t>hostfwd_remove</a:t>
            </a:r>
            <a:r>
              <a:rPr lang="en-US" dirty="0" smtClean="0"/>
              <a:t> [</a:t>
            </a:r>
            <a:r>
              <a:rPr lang="en-US" dirty="0" err="1" smtClean="0"/>
              <a:t>vlan_id</a:t>
            </a:r>
            <a:r>
              <a:rPr lang="en-US" dirty="0" smtClean="0"/>
              <a:t> name] [</a:t>
            </a:r>
            <a:r>
              <a:rPr lang="en-US" dirty="0" err="1" smtClean="0"/>
              <a:t>tcp|udp</a:t>
            </a:r>
            <a:r>
              <a:rPr lang="en-US" dirty="0" smtClean="0"/>
              <a:t>]:[</a:t>
            </a:r>
            <a:r>
              <a:rPr lang="en-US" dirty="0" err="1" smtClean="0"/>
              <a:t>hostaddr</a:t>
            </a:r>
            <a:r>
              <a:rPr lang="en-US" dirty="0" smtClean="0"/>
              <a:t>]:</a:t>
            </a:r>
            <a:r>
              <a:rPr lang="en-US" dirty="0" err="1" smtClean="0"/>
              <a:t>hostport</a:t>
            </a:r>
            <a:r>
              <a:rPr lang="en-US" dirty="0" smtClean="0"/>
              <a:t> -- remove host-to-guest TCP or UDP redirection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 /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-- I/O port read</a:t>
            </a:r>
          </a:p>
          <a:p>
            <a:r>
              <a:rPr lang="en-US" dirty="0" smtClean="0"/>
              <a:t>info [subcommand] -- show various information about the system state</a:t>
            </a:r>
          </a:p>
          <a:p>
            <a:r>
              <a:rPr lang="en-US" dirty="0" err="1" smtClean="0"/>
              <a:t>loadvm</a:t>
            </a:r>
            <a:r>
              <a:rPr lang="en-US" dirty="0" smtClean="0"/>
              <a:t> </a:t>
            </a:r>
            <a:r>
              <a:rPr lang="en-US" dirty="0" err="1" smtClean="0"/>
              <a:t>tag|id</a:t>
            </a:r>
            <a:r>
              <a:rPr lang="en-US" dirty="0" smtClean="0"/>
              <a:t> -- restore a VM snapshot from its tag or id</a:t>
            </a:r>
          </a:p>
          <a:p>
            <a:r>
              <a:rPr lang="en-US" dirty="0" smtClean="0"/>
              <a:t>log item1[,...] -- activate logging of the specified items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filename -- output logs to 'filename'</a:t>
            </a:r>
          </a:p>
          <a:p>
            <a:r>
              <a:rPr lang="en-US" dirty="0" err="1" smtClean="0"/>
              <a:t>mce</a:t>
            </a:r>
            <a:r>
              <a:rPr lang="en-US" dirty="0" smtClean="0"/>
              <a:t> [-b] </a:t>
            </a:r>
            <a:r>
              <a:rPr lang="en-US" dirty="0" err="1" smtClean="0"/>
              <a:t>cpu</a:t>
            </a:r>
            <a:r>
              <a:rPr lang="en-US" dirty="0" smtClean="0"/>
              <a:t> bank status </a:t>
            </a:r>
            <a:r>
              <a:rPr lang="en-US" dirty="0" err="1" smtClean="0"/>
              <a:t>mcgstatus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</a:t>
            </a:r>
            <a:r>
              <a:rPr lang="en-US" dirty="0" err="1" smtClean="0"/>
              <a:t>misc</a:t>
            </a:r>
            <a:r>
              <a:rPr lang="en-US" dirty="0" smtClean="0"/>
              <a:t> -- inject a MCE on the given CPU [and broadcast to other CPUs with -b option]</a:t>
            </a:r>
          </a:p>
          <a:p>
            <a:r>
              <a:rPr lang="en-US" dirty="0" err="1" smtClean="0"/>
              <a:t>memsave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size file -- save to disk virtual memory dump starting at '</a:t>
            </a:r>
            <a:r>
              <a:rPr lang="en-US" dirty="0" err="1" smtClean="0"/>
              <a:t>addr</a:t>
            </a:r>
            <a:r>
              <a:rPr lang="en-US" dirty="0" smtClean="0"/>
              <a:t>' of size 'size'</a:t>
            </a:r>
          </a:p>
          <a:p>
            <a:r>
              <a:rPr lang="en-US" dirty="0" smtClean="0"/>
              <a:t>migrate [-d] [-b] [-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dirty="0" err="1" smtClean="0"/>
              <a:t>uri</a:t>
            </a:r>
            <a:r>
              <a:rPr lang="en-US" dirty="0" smtClean="0"/>
              <a:t> -- migrate to URI (using -d to not wait for completion)</a:t>
            </a:r>
          </a:p>
          <a:p>
            <a:r>
              <a:rPr lang="en-US" dirty="0" smtClean="0"/>
              <a:t>                         -b for migration without shared storage with full copy of disk</a:t>
            </a:r>
          </a:p>
          <a:p>
            <a:r>
              <a:rPr lang="en-US" dirty="0" smtClean="0"/>
              <a:t>                         -</a:t>
            </a:r>
            <a:r>
              <a:rPr lang="en-US" dirty="0" err="1" smtClean="0"/>
              <a:t>i</a:t>
            </a:r>
            <a:r>
              <a:rPr lang="en-US" dirty="0" smtClean="0"/>
              <a:t> for migration without shared storage with incremental copy of disk (base image shared between </a:t>
            </a:r>
            <a:r>
              <a:rPr lang="en-US" dirty="0" err="1" smtClean="0"/>
              <a:t>src</a:t>
            </a:r>
            <a:r>
              <a:rPr lang="en-US" dirty="0" smtClean="0"/>
              <a:t> and destination)</a:t>
            </a:r>
          </a:p>
          <a:p>
            <a:r>
              <a:rPr lang="en-US" dirty="0" err="1" smtClean="0"/>
              <a:t>migrate_cancel</a:t>
            </a:r>
            <a:r>
              <a:rPr lang="en-US" dirty="0" smtClean="0"/>
              <a:t>  -- cancel the current VM migration</a:t>
            </a:r>
          </a:p>
          <a:p>
            <a:r>
              <a:rPr lang="en-US" dirty="0" err="1" smtClean="0"/>
              <a:t>migrate_set_cache_size</a:t>
            </a:r>
            <a:r>
              <a:rPr lang="en-US" dirty="0" smtClean="0"/>
              <a:t> value -- set cache size (in bytes) for XBZRLE </a:t>
            </a:r>
            <a:r>
              <a:rPr lang="en-US" dirty="0" err="1" smtClean="0"/>
              <a:t>migrations,the</a:t>
            </a:r>
            <a:r>
              <a:rPr lang="en-US" dirty="0" smtClean="0"/>
              <a:t> cache size will be rounded down to the nearest power of 2.</a:t>
            </a:r>
          </a:p>
          <a:p>
            <a:r>
              <a:rPr lang="en-US" dirty="0" smtClean="0"/>
              <a:t>The cache size affects the number of cache </a:t>
            </a:r>
            <a:r>
              <a:rPr lang="en-US" dirty="0" err="1" smtClean="0"/>
              <a:t>misses.In</a:t>
            </a:r>
            <a:r>
              <a:rPr lang="en-US" dirty="0" smtClean="0"/>
              <a:t> case of a high cache miss ratio you need to increase the cache size</a:t>
            </a:r>
          </a:p>
          <a:p>
            <a:r>
              <a:rPr lang="en-US" dirty="0" err="1" smtClean="0"/>
              <a:t>migrate_set_capability</a:t>
            </a:r>
            <a:r>
              <a:rPr lang="en-US" dirty="0" smtClean="0"/>
              <a:t> capability state -- Enable/Disable the usage of a capability for migration</a:t>
            </a:r>
          </a:p>
          <a:p>
            <a:r>
              <a:rPr lang="en-US" dirty="0" err="1" smtClean="0"/>
              <a:t>migrate_set_downtime</a:t>
            </a:r>
            <a:r>
              <a:rPr lang="en-US" dirty="0" smtClean="0"/>
              <a:t> value -- set maximum tolerated downtime (in seconds) for migrations</a:t>
            </a:r>
          </a:p>
          <a:p>
            <a:r>
              <a:rPr lang="en-US" dirty="0" err="1" smtClean="0"/>
              <a:t>migrate_set_speed</a:t>
            </a:r>
            <a:r>
              <a:rPr lang="en-US" dirty="0" smtClean="0"/>
              <a:t> value -- set maximum speed (in bytes) for migrations. Defaults to MB if no size suffix is specified, </a:t>
            </a:r>
            <a:r>
              <a:rPr lang="en-US" dirty="0" err="1" smtClean="0"/>
              <a:t>ie</a:t>
            </a:r>
            <a:r>
              <a:rPr lang="en-US" dirty="0" smtClean="0"/>
              <a:t>. B/K/M/G/T</a:t>
            </a:r>
          </a:p>
          <a:p>
            <a:r>
              <a:rPr lang="en-US" dirty="0" err="1" smtClean="0"/>
              <a:t>mouse_button</a:t>
            </a:r>
            <a:r>
              <a:rPr lang="en-US" dirty="0" smtClean="0"/>
              <a:t> state -- change mouse button state (1=L, 2=M, 4=R)</a:t>
            </a:r>
          </a:p>
          <a:p>
            <a:r>
              <a:rPr lang="en-US" dirty="0" err="1" smtClean="0"/>
              <a:t>mouse_move</a:t>
            </a:r>
            <a:r>
              <a:rPr lang="en-US" dirty="0" smtClean="0"/>
              <a:t> dx </a:t>
            </a:r>
            <a:r>
              <a:rPr lang="en-US" dirty="0" err="1" smtClean="0"/>
              <a:t>dy</a:t>
            </a:r>
            <a:r>
              <a:rPr lang="en-US" dirty="0" smtClean="0"/>
              <a:t> [</a:t>
            </a:r>
            <a:r>
              <a:rPr lang="en-US" dirty="0" err="1" smtClean="0"/>
              <a:t>dz</a:t>
            </a:r>
            <a:r>
              <a:rPr lang="en-US" dirty="0" smtClean="0"/>
              <a:t>] -- send mouse move events</a:t>
            </a:r>
          </a:p>
          <a:p>
            <a:r>
              <a:rPr lang="en-US" dirty="0" err="1" smtClean="0"/>
              <a:t>mouse_set</a:t>
            </a:r>
            <a:r>
              <a:rPr lang="en-US" dirty="0" smtClean="0"/>
              <a:t> index -- set which mouse device receives events</a:t>
            </a:r>
          </a:p>
          <a:p>
            <a:r>
              <a:rPr lang="en-US" dirty="0" err="1" smtClean="0"/>
              <a:t>nbd_server_add</a:t>
            </a:r>
            <a:r>
              <a:rPr lang="en-US" dirty="0" smtClean="0"/>
              <a:t> </a:t>
            </a:r>
            <a:r>
              <a:rPr lang="en-US" dirty="0" err="1" smtClean="0"/>
              <a:t>nbd_server_add</a:t>
            </a:r>
            <a:r>
              <a:rPr lang="en-US" dirty="0" smtClean="0"/>
              <a:t> [-w] device -- export a block device via NBD</a:t>
            </a:r>
          </a:p>
          <a:p>
            <a:r>
              <a:rPr lang="en-US" dirty="0" err="1" smtClean="0"/>
              <a:t>nbd_server_start</a:t>
            </a:r>
            <a:r>
              <a:rPr lang="en-US" dirty="0" smtClean="0"/>
              <a:t> </a:t>
            </a:r>
            <a:r>
              <a:rPr lang="en-US" dirty="0" err="1" smtClean="0"/>
              <a:t>nbd_server_start</a:t>
            </a:r>
            <a:r>
              <a:rPr lang="en-US" dirty="0" smtClean="0"/>
              <a:t> [-a] [-w] </a:t>
            </a:r>
            <a:r>
              <a:rPr lang="en-US" dirty="0" err="1" smtClean="0"/>
              <a:t>host:port</a:t>
            </a:r>
            <a:r>
              <a:rPr lang="en-US" dirty="0" smtClean="0"/>
              <a:t> -- serve block devices on the given host and port</a:t>
            </a:r>
          </a:p>
          <a:p>
            <a:r>
              <a:rPr lang="en-US" dirty="0" err="1" smtClean="0"/>
              <a:t>nbd_server_stop</a:t>
            </a:r>
            <a:r>
              <a:rPr lang="en-US" dirty="0" smtClean="0"/>
              <a:t> </a:t>
            </a:r>
            <a:r>
              <a:rPr lang="en-US" dirty="0" err="1" smtClean="0"/>
              <a:t>nbd_server_stop</a:t>
            </a:r>
            <a:r>
              <a:rPr lang="en-US" dirty="0" smtClean="0"/>
              <a:t> -- stop serving block devices using the NBD protocol</a:t>
            </a:r>
          </a:p>
          <a:p>
            <a:r>
              <a:rPr lang="en-US" dirty="0" err="1" smtClean="0"/>
              <a:t>netdev_add</a:t>
            </a:r>
            <a:r>
              <a:rPr lang="en-US" dirty="0" smtClean="0"/>
              <a:t> [</a:t>
            </a:r>
            <a:r>
              <a:rPr lang="en-US" dirty="0" err="1" smtClean="0"/>
              <a:t>user|tap|socket|hubport|netmap</a:t>
            </a:r>
            <a:r>
              <a:rPr lang="en-US" dirty="0" smtClean="0"/>
              <a:t>],id=</a:t>
            </a:r>
            <a:r>
              <a:rPr lang="en-US" dirty="0" err="1" smtClean="0"/>
              <a:t>str</a:t>
            </a:r>
            <a:r>
              <a:rPr lang="en-US" dirty="0" smtClean="0"/>
              <a:t>[,prop=value][,...] -- add host network device</a:t>
            </a:r>
          </a:p>
          <a:p>
            <a:r>
              <a:rPr lang="en-US" dirty="0" err="1" smtClean="0"/>
              <a:t>netdev_del</a:t>
            </a:r>
            <a:r>
              <a:rPr lang="en-US" dirty="0" smtClean="0"/>
              <a:t> id -- remove host network device</a:t>
            </a:r>
          </a:p>
          <a:p>
            <a:r>
              <a:rPr lang="en-US" dirty="0" err="1" smtClean="0"/>
              <a:t>nmi</a:t>
            </a:r>
            <a:r>
              <a:rPr lang="en-US" dirty="0" smtClean="0"/>
              <a:t>  -- inject an NMI on all guest's CPUs</a:t>
            </a:r>
          </a:p>
          <a:p>
            <a:r>
              <a:rPr lang="en-US" dirty="0" smtClean="0"/>
              <a:t>o /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value -- I/O port write</a:t>
            </a:r>
          </a:p>
          <a:p>
            <a:r>
              <a:rPr lang="en-US" dirty="0" err="1" smtClean="0"/>
              <a:t>object_add</a:t>
            </a:r>
            <a:r>
              <a:rPr lang="en-US" dirty="0" smtClean="0"/>
              <a:t> [</a:t>
            </a:r>
            <a:r>
              <a:rPr lang="en-US" dirty="0" err="1" smtClean="0"/>
              <a:t>qom</a:t>
            </a:r>
            <a:r>
              <a:rPr lang="en-US" dirty="0" smtClean="0"/>
              <a:t>-type=]</a:t>
            </a:r>
            <a:r>
              <a:rPr lang="en-US" dirty="0" err="1" smtClean="0"/>
              <a:t>type,id</a:t>
            </a:r>
            <a:r>
              <a:rPr lang="en-US" dirty="0" smtClean="0"/>
              <a:t>=</a:t>
            </a:r>
            <a:r>
              <a:rPr lang="en-US" dirty="0" err="1" smtClean="0"/>
              <a:t>str</a:t>
            </a:r>
            <a:r>
              <a:rPr lang="en-US" dirty="0" smtClean="0"/>
              <a:t>[,prop=value][,...] -- create QOM object</a:t>
            </a:r>
          </a:p>
          <a:p>
            <a:r>
              <a:rPr lang="en-US" dirty="0" err="1" smtClean="0"/>
              <a:t>object_del</a:t>
            </a:r>
            <a:r>
              <a:rPr lang="en-US" dirty="0" smtClean="0"/>
              <a:t> id -- destroy QOM object</a:t>
            </a:r>
          </a:p>
          <a:p>
            <a:r>
              <a:rPr lang="en-US" dirty="0" err="1" smtClean="0"/>
              <a:t>pcie_aer_inject_error</a:t>
            </a:r>
            <a:r>
              <a:rPr lang="en-US" dirty="0" smtClean="0"/>
              <a:t> [-a] [-c] id &lt;</a:t>
            </a:r>
            <a:r>
              <a:rPr lang="en-US" dirty="0" err="1" smtClean="0"/>
              <a:t>error_status</a:t>
            </a:r>
            <a:r>
              <a:rPr lang="en-US" dirty="0" smtClean="0"/>
              <a:t>&gt; [&lt;</a:t>
            </a:r>
            <a:r>
              <a:rPr lang="en-US" dirty="0" err="1" smtClean="0"/>
              <a:t>tlp</a:t>
            </a:r>
            <a:r>
              <a:rPr lang="en-US" dirty="0" smtClean="0"/>
              <a:t> header&gt; [&lt;</a:t>
            </a:r>
            <a:r>
              <a:rPr lang="en-US" dirty="0" err="1" smtClean="0"/>
              <a:t>tlp</a:t>
            </a:r>
            <a:r>
              <a:rPr lang="en-US" dirty="0" smtClean="0"/>
              <a:t> header prefix&gt;]] -- inject </a:t>
            </a:r>
            <a:r>
              <a:rPr lang="en-US" dirty="0" err="1" smtClean="0"/>
              <a:t>pcie</a:t>
            </a:r>
            <a:r>
              <a:rPr lang="en-US" dirty="0" smtClean="0"/>
              <a:t> </a:t>
            </a:r>
            <a:r>
              <a:rPr lang="en-US" dirty="0" err="1" smtClean="0"/>
              <a:t>aer</a:t>
            </a:r>
            <a:r>
              <a:rPr lang="en-US" dirty="0" smtClean="0"/>
              <a:t> error</a:t>
            </a:r>
          </a:p>
          <a:p>
            <a:r>
              <a:rPr lang="en-US" dirty="0" smtClean="0"/>
              <a:t>                         -a for advisory non fatal error</a:t>
            </a:r>
          </a:p>
          <a:p>
            <a:r>
              <a:rPr lang="en-US" dirty="0" smtClean="0"/>
              <a:t>                         -c for correctable error</a:t>
            </a:r>
          </a:p>
          <a:p>
            <a:r>
              <a:rPr lang="en-US" dirty="0" smtClean="0"/>
              <a:t>                        &lt;id&gt; = </a:t>
            </a:r>
            <a:r>
              <a:rPr lang="en-US" dirty="0" err="1" smtClean="0"/>
              <a:t>qdev</a:t>
            </a:r>
            <a:r>
              <a:rPr lang="en-US" dirty="0" smtClean="0"/>
              <a:t> device id</a:t>
            </a:r>
          </a:p>
          <a:p>
            <a:r>
              <a:rPr lang="en-US" dirty="0" smtClean="0"/>
              <a:t>                        &lt;</a:t>
            </a:r>
            <a:r>
              <a:rPr lang="en-US" dirty="0" err="1" smtClean="0"/>
              <a:t>error_status</a:t>
            </a:r>
            <a:r>
              <a:rPr lang="en-US" dirty="0" smtClean="0"/>
              <a:t>&gt; = error string or 32bit</a:t>
            </a:r>
          </a:p>
          <a:p>
            <a:r>
              <a:rPr lang="en-US" dirty="0" smtClean="0"/>
              <a:t>                        &lt;</a:t>
            </a:r>
            <a:r>
              <a:rPr lang="en-US" dirty="0" err="1" smtClean="0"/>
              <a:t>tlb</a:t>
            </a:r>
            <a:r>
              <a:rPr lang="en-US" dirty="0" smtClean="0"/>
              <a:t> header&gt; = 32bit x 4</a:t>
            </a:r>
          </a:p>
          <a:p>
            <a:r>
              <a:rPr lang="en-US" dirty="0" smtClean="0"/>
              <a:t>                        &lt;</a:t>
            </a:r>
            <a:r>
              <a:rPr lang="en-US" dirty="0" err="1" smtClean="0"/>
              <a:t>tlb</a:t>
            </a:r>
            <a:r>
              <a:rPr lang="en-US" dirty="0" smtClean="0"/>
              <a:t> header prefix&gt; = 32bit x 4</a:t>
            </a:r>
          </a:p>
          <a:p>
            <a:r>
              <a:rPr lang="en-US" dirty="0" err="1" smtClean="0"/>
              <a:t>pmemsave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size file -- save to disk physical memory dump starting at '</a:t>
            </a:r>
            <a:r>
              <a:rPr lang="en-US" dirty="0" err="1" smtClean="0"/>
              <a:t>addr</a:t>
            </a:r>
            <a:r>
              <a:rPr lang="en-US" dirty="0" smtClean="0"/>
              <a:t>' of size 'size'</a:t>
            </a:r>
          </a:p>
          <a:p>
            <a:r>
              <a:rPr lang="en-US" dirty="0" err="1" smtClean="0"/>
              <a:t>p|print</a:t>
            </a:r>
            <a:r>
              <a:rPr lang="en-US" dirty="0" smtClean="0"/>
              <a:t> /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r>
              <a:rPr lang="en-US" dirty="0" smtClean="0"/>
              <a:t> -- print expression value (use $</a:t>
            </a:r>
            <a:r>
              <a:rPr lang="en-US" dirty="0" err="1" smtClean="0"/>
              <a:t>reg</a:t>
            </a:r>
            <a:r>
              <a:rPr lang="en-US" dirty="0" smtClean="0"/>
              <a:t> for CPU register access)</a:t>
            </a:r>
          </a:p>
          <a:p>
            <a:r>
              <a:rPr lang="en-US" dirty="0" err="1" smtClean="0"/>
              <a:t>qemu-io</a:t>
            </a:r>
            <a:r>
              <a:rPr lang="en-US" dirty="0" smtClean="0"/>
              <a:t> [device] "[command]" -- run a </a:t>
            </a:r>
            <a:r>
              <a:rPr lang="en-US" dirty="0" err="1" smtClean="0"/>
              <a:t>qemu-io</a:t>
            </a:r>
            <a:r>
              <a:rPr lang="en-US" dirty="0" smtClean="0"/>
              <a:t> command on a block device</a:t>
            </a:r>
          </a:p>
          <a:p>
            <a:r>
              <a:rPr lang="en-US" dirty="0" err="1" smtClean="0"/>
              <a:t>q|quit</a:t>
            </a:r>
            <a:r>
              <a:rPr lang="en-US" dirty="0" smtClean="0"/>
              <a:t>  -- quit the emulator</a:t>
            </a:r>
          </a:p>
          <a:p>
            <a:r>
              <a:rPr lang="en-US" dirty="0" err="1" smtClean="0"/>
              <a:t>ringbuf_read</a:t>
            </a:r>
            <a:r>
              <a:rPr lang="en-US" dirty="0" smtClean="0"/>
              <a:t> device size -- Read from a ring buffer character device</a:t>
            </a:r>
          </a:p>
          <a:p>
            <a:r>
              <a:rPr lang="en-US" dirty="0" err="1" smtClean="0"/>
              <a:t>ringbuf_write</a:t>
            </a:r>
            <a:r>
              <a:rPr lang="en-US" dirty="0" smtClean="0"/>
              <a:t> device data -- Write to a ring buffer character device</a:t>
            </a:r>
          </a:p>
          <a:p>
            <a:r>
              <a:rPr lang="en-US" dirty="0" err="1" smtClean="0"/>
              <a:t>savevm</a:t>
            </a:r>
            <a:r>
              <a:rPr lang="en-US" dirty="0" smtClean="0"/>
              <a:t> [</a:t>
            </a:r>
            <a:r>
              <a:rPr lang="en-US" dirty="0" err="1" smtClean="0"/>
              <a:t>tag|id</a:t>
            </a:r>
            <a:r>
              <a:rPr lang="en-US" dirty="0" smtClean="0"/>
              <a:t>] -- save a VM snapshot. If no tag or id are provided, a new snapshot is created</a:t>
            </a:r>
          </a:p>
          <a:p>
            <a:r>
              <a:rPr lang="en-US" dirty="0" err="1" smtClean="0"/>
              <a:t>screendump</a:t>
            </a:r>
            <a:r>
              <a:rPr lang="en-US" dirty="0" smtClean="0"/>
              <a:t> filename -- save screen into PPM image 'filename'</a:t>
            </a:r>
          </a:p>
          <a:p>
            <a:r>
              <a:rPr lang="en-US" dirty="0" err="1" smtClean="0"/>
              <a:t>sendkey</a:t>
            </a:r>
            <a:r>
              <a:rPr lang="en-US" dirty="0" smtClean="0"/>
              <a:t> keys [</a:t>
            </a:r>
            <a:r>
              <a:rPr lang="en-US" dirty="0" err="1" smtClean="0"/>
              <a:t>hold_ms</a:t>
            </a:r>
            <a:r>
              <a:rPr lang="en-US" dirty="0" smtClean="0"/>
              <a:t>] -- send keys to the VM (e.g. '</a:t>
            </a:r>
            <a:r>
              <a:rPr lang="en-US" dirty="0" err="1" smtClean="0"/>
              <a:t>sendkey</a:t>
            </a:r>
            <a:r>
              <a:rPr lang="en-US" dirty="0" smtClean="0"/>
              <a:t> ctrl-alt-f1', default hold time=100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set_link</a:t>
            </a:r>
            <a:r>
              <a:rPr lang="en-US" dirty="0" smtClean="0"/>
              <a:t> name </a:t>
            </a:r>
            <a:r>
              <a:rPr lang="en-US" dirty="0" err="1" smtClean="0"/>
              <a:t>on|off</a:t>
            </a:r>
            <a:r>
              <a:rPr lang="en-US" dirty="0" smtClean="0"/>
              <a:t> -- change the link status of a network adapter</a:t>
            </a:r>
          </a:p>
          <a:p>
            <a:r>
              <a:rPr lang="en-US" dirty="0" err="1" smtClean="0"/>
              <a:t>set_password</a:t>
            </a:r>
            <a:r>
              <a:rPr lang="en-US" dirty="0" smtClean="0"/>
              <a:t> protocol password action-if-connected -- set spice/</a:t>
            </a:r>
            <a:r>
              <a:rPr lang="en-US" dirty="0" err="1" smtClean="0"/>
              <a:t>vnc</a:t>
            </a:r>
            <a:r>
              <a:rPr lang="en-US" dirty="0" smtClean="0"/>
              <a:t> password</a:t>
            </a:r>
          </a:p>
          <a:p>
            <a:r>
              <a:rPr lang="en-US" dirty="0" err="1" smtClean="0"/>
              <a:t>singlestep</a:t>
            </a:r>
            <a:r>
              <a:rPr lang="en-US" dirty="0" smtClean="0"/>
              <a:t> [</a:t>
            </a:r>
            <a:r>
              <a:rPr lang="en-US" dirty="0" err="1" smtClean="0"/>
              <a:t>on|off</a:t>
            </a:r>
            <a:r>
              <a:rPr lang="en-US" dirty="0" smtClean="0"/>
              <a:t>] -- run emulation in </a:t>
            </a:r>
            <a:r>
              <a:rPr lang="en-US" dirty="0" err="1" smtClean="0"/>
              <a:t>singlestep</a:t>
            </a:r>
            <a:r>
              <a:rPr lang="en-US" dirty="0" smtClean="0"/>
              <a:t> mode or switch to normal mode</a:t>
            </a:r>
          </a:p>
          <a:p>
            <a:r>
              <a:rPr lang="en-US" dirty="0" err="1" smtClean="0"/>
              <a:t>snapshot_blkdev</a:t>
            </a:r>
            <a:r>
              <a:rPr lang="en-US" dirty="0" smtClean="0"/>
              <a:t> [-n] device [new-image-file] [format] -- initiates a live snapshot</a:t>
            </a:r>
          </a:p>
          <a:p>
            <a:r>
              <a:rPr lang="en-US" dirty="0" smtClean="0"/>
              <a:t>                        of device. If a new image file is specified, the</a:t>
            </a:r>
          </a:p>
          <a:p>
            <a:r>
              <a:rPr lang="en-US" dirty="0" smtClean="0"/>
              <a:t>                        new image file will become the new root image.</a:t>
            </a:r>
          </a:p>
          <a:p>
            <a:r>
              <a:rPr lang="en-US" dirty="0" smtClean="0"/>
              <a:t>                        If format is specified, the snapshot file will</a:t>
            </a:r>
          </a:p>
          <a:p>
            <a:r>
              <a:rPr lang="en-US" dirty="0" smtClean="0"/>
              <a:t>                        be created in that format.</a:t>
            </a:r>
          </a:p>
          <a:p>
            <a:r>
              <a:rPr lang="en-US" dirty="0" smtClean="0"/>
              <a:t>                        The default format is qcow2.  The -n flag requests QEMU</a:t>
            </a:r>
          </a:p>
          <a:p>
            <a:r>
              <a:rPr lang="en-US" dirty="0" smtClean="0"/>
              <a:t>                        to reuse the image found in new-image-file, instead of</a:t>
            </a:r>
          </a:p>
          <a:p>
            <a:r>
              <a:rPr lang="en-US" dirty="0" smtClean="0"/>
              <a:t>                        recreating it from scratch.</a:t>
            </a:r>
          </a:p>
          <a:p>
            <a:r>
              <a:rPr lang="en-US" dirty="0" err="1" smtClean="0"/>
              <a:t>snapshot_blkdev_internal</a:t>
            </a:r>
            <a:r>
              <a:rPr lang="en-US" dirty="0" smtClean="0"/>
              <a:t> device name -- take an internal snapshot of device.</a:t>
            </a:r>
          </a:p>
          <a:p>
            <a:r>
              <a:rPr lang="en-US" dirty="0" smtClean="0"/>
              <a:t>                        The format of the image used by device must</a:t>
            </a:r>
          </a:p>
          <a:p>
            <a:r>
              <a:rPr lang="en-US" dirty="0" smtClean="0"/>
              <a:t>                        support it, such as qcow2.</a:t>
            </a:r>
          </a:p>
          <a:p>
            <a:endParaRPr lang="en-US" dirty="0" smtClean="0"/>
          </a:p>
          <a:p>
            <a:r>
              <a:rPr lang="en-US" dirty="0" err="1" smtClean="0"/>
              <a:t>snapshot_delete_blkdev_internal</a:t>
            </a:r>
            <a:r>
              <a:rPr lang="en-US" dirty="0" smtClean="0"/>
              <a:t> device name [id] -- delete an internal snapshot of device.</a:t>
            </a:r>
          </a:p>
          <a:p>
            <a:r>
              <a:rPr lang="en-US" dirty="0" smtClean="0"/>
              <a:t>                        If id is specified, </a:t>
            </a:r>
            <a:r>
              <a:rPr lang="en-US" dirty="0" err="1" smtClean="0"/>
              <a:t>qemu</a:t>
            </a:r>
            <a:r>
              <a:rPr lang="en-US" dirty="0" smtClean="0"/>
              <a:t> will try delete</a:t>
            </a:r>
          </a:p>
          <a:p>
            <a:r>
              <a:rPr lang="en-US" dirty="0" smtClean="0"/>
              <a:t>                        the snapshot matching both id and name.</a:t>
            </a:r>
          </a:p>
          <a:p>
            <a:r>
              <a:rPr lang="en-US" dirty="0" smtClean="0"/>
              <a:t>                        The format of the image used by device must</a:t>
            </a:r>
          </a:p>
          <a:p>
            <a:r>
              <a:rPr lang="en-US" dirty="0" smtClean="0"/>
              <a:t>                        support it, such as qcow2.</a:t>
            </a:r>
          </a:p>
          <a:p>
            <a:endParaRPr lang="en-US" dirty="0" smtClean="0"/>
          </a:p>
          <a:p>
            <a:r>
              <a:rPr lang="en-US" dirty="0" smtClean="0"/>
              <a:t>stop  -- stop emulation</a:t>
            </a:r>
          </a:p>
          <a:p>
            <a:r>
              <a:rPr lang="en-US" dirty="0" err="1" smtClean="0"/>
              <a:t>stopcapture</a:t>
            </a:r>
            <a:r>
              <a:rPr lang="en-US" dirty="0" smtClean="0"/>
              <a:t> capture index -- stop capture</a:t>
            </a:r>
          </a:p>
          <a:p>
            <a:r>
              <a:rPr lang="en-US" dirty="0" smtClean="0"/>
              <a:t>sum </a:t>
            </a:r>
            <a:r>
              <a:rPr lang="en-US" dirty="0" err="1" smtClean="0"/>
              <a:t>addr</a:t>
            </a:r>
            <a:r>
              <a:rPr lang="en-US" dirty="0" smtClean="0"/>
              <a:t> size -- compute the checksum of a memory region</a:t>
            </a:r>
          </a:p>
          <a:p>
            <a:r>
              <a:rPr lang="en-US" dirty="0" err="1" smtClean="0"/>
              <a:t>system_powerdown</a:t>
            </a:r>
            <a:r>
              <a:rPr lang="en-US" dirty="0" smtClean="0"/>
              <a:t>  -- send system power down event</a:t>
            </a:r>
          </a:p>
          <a:p>
            <a:r>
              <a:rPr lang="en-US" dirty="0" err="1" smtClean="0"/>
              <a:t>system_reset</a:t>
            </a:r>
            <a:r>
              <a:rPr lang="en-US" dirty="0" smtClean="0"/>
              <a:t>  -- reset the system</a:t>
            </a:r>
          </a:p>
          <a:p>
            <a:r>
              <a:rPr lang="en-US" dirty="0" err="1" smtClean="0"/>
              <a:t>system_wakeup</a:t>
            </a:r>
            <a:r>
              <a:rPr lang="en-US" dirty="0" smtClean="0"/>
              <a:t>  -- wakeup guest from suspend</a:t>
            </a:r>
          </a:p>
          <a:p>
            <a:r>
              <a:rPr lang="en-US" dirty="0" smtClean="0"/>
              <a:t>trace-event name </a:t>
            </a:r>
            <a:r>
              <a:rPr lang="en-US" dirty="0" err="1" smtClean="0"/>
              <a:t>on|off</a:t>
            </a:r>
            <a:r>
              <a:rPr lang="en-US" dirty="0" smtClean="0"/>
              <a:t> -- changes status of a specific trace event</a:t>
            </a:r>
          </a:p>
          <a:p>
            <a:r>
              <a:rPr lang="en-US" dirty="0" err="1" smtClean="0"/>
              <a:t>usb_add</a:t>
            </a:r>
            <a:r>
              <a:rPr lang="en-US" dirty="0" smtClean="0"/>
              <a:t> device -- add USB device (e.g. '</a:t>
            </a:r>
            <a:r>
              <a:rPr lang="en-US" dirty="0" err="1" smtClean="0"/>
              <a:t>host:bus.addr</a:t>
            </a:r>
            <a:r>
              <a:rPr lang="en-US" dirty="0" smtClean="0"/>
              <a:t>' or '</a:t>
            </a:r>
            <a:r>
              <a:rPr lang="en-US" dirty="0" err="1" smtClean="0"/>
              <a:t>host:vendor_id:product_id</a:t>
            </a:r>
            <a:r>
              <a:rPr lang="en-US" dirty="0" smtClean="0"/>
              <a:t>')</a:t>
            </a:r>
          </a:p>
          <a:p>
            <a:r>
              <a:rPr lang="en-US" dirty="0" err="1" smtClean="0"/>
              <a:t>usb_del</a:t>
            </a:r>
            <a:r>
              <a:rPr lang="en-US" dirty="0" smtClean="0"/>
              <a:t> device -- remove USB device '</a:t>
            </a:r>
            <a:r>
              <a:rPr lang="en-US" dirty="0" err="1" smtClean="0"/>
              <a:t>bus.addr</a:t>
            </a:r>
            <a:r>
              <a:rPr lang="en-US" dirty="0" smtClean="0"/>
              <a:t>'</a:t>
            </a:r>
          </a:p>
          <a:p>
            <a:r>
              <a:rPr lang="en-US" dirty="0" err="1" smtClean="0"/>
              <a:t>watchdog_action</a:t>
            </a:r>
            <a:r>
              <a:rPr lang="en-US" dirty="0" smtClean="0"/>
              <a:t> [</a:t>
            </a:r>
            <a:r>
              <a:rPr lang="en-US" dirty="0" err="1" smtClean="0"/>
              <a:t>reset|shutdown|poweroff|pause|debug|none</a:t>
            </a:r>
            <a:r>
              <a:rPr lang="en-US" dirty="0" smtClean="0"/>
              <a:t>] -- change watchdog action</a:t>
            </a:r>
          </a:p>
          <a:p>
            <a:r>
              <a:rPr lang="en-US" dirty="0" err="1" smtClean="0"/>
              <a:t>wavcapture</a:t>
            </a:r>
            <a:r>
              <a:rPr lang="en-US" dirty="0" smtClean="0"/>
              <a:t> path [frequency [bits [channels]]] -- capture audio to a wave file (default frequency=44100 bits=16 channels=2)</a:t>
            </a:r>
          </a:p>
          <a:p>
            <a:r>
              <a:rPr lang="en-US" dirty="0" smtClean="0"/>
              <a:t>x /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-- virtual memory dump starting at '</a:t>
            </a:r>
            <a:r>
              <a:rPr lang="en-US" dirty="0" err="1" smtClean="0"/>
              <a:t>addr</a:t>
            </a:r>
            <a:r>
              <a:rPr lang="en-US" dirty="0" smtClean="0"/>
              <a:t>'</a:t>
            </a:r>
          </a:p>
          <a:p>
            <a:r>
              <a:rPr lang="en-US" dirty="0" err="1" smtClean="0"/>
              <a:t>xp</a:t>
            </a:r>
            <a:r>
              <a:rPr lang="en-US" dirty="0" smtClean="0"/>
              <a:t> /</a:t>
            </a:r>
            <a:r>
              <a:rPr lang="en-US" dirty="0" err="1" smtClean="0"/>
              <a:t>fmt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-- physical memory dump starting at '</a:t>
            </a:r>
            <a:r>
              <a:rPr lang="en-US" dirty="0" err="1" smtClean="0"/>
              <a:t>addr</a:t>
            </a:r>
            <a:r>
              <a:rPr lang="en-US" dirty="0" smtClean="0"/>
              <a:t>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9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r>
              <a:rPr lang="en-US" baseline="0" dirty="0" smtClean="0"/>
              <a:t> </a:t>
            </a:r>
            <a:r>
              <a:rPr lang="en-US" dirty="0" smtClean="0"/>
              <a:t>-A INPUT -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vnet0 </a:t>
            </a:r>
            <a:r>
              <a:rPr lang="en-US" dirty="0" smtClean="0"/>
              <a:t>-p </a:t>
            </a:r>
            <a:r>
              <a:rPr lang="en-US" dirty="0" err="1" smtClean="0"/>
              <a:t>icmp</a:t>
            </a:r>
            <a:r>
              <a:rPr lang="en-US" dirty="0" smtClean="0"/>
              <a:t> -m </a:t>
            </a:r>
            <a:r>
              <a:rPr lang="en-US" dirty="0" err="1" smtClean="0"/>
              <a:t>icmp</a:t>
            </a:r>
            <a:r>
              <a:rPr lang="en-US" dirty="0" smtClean="0"/>
              <a:t> --</a:t>
            </a:r>
            <a:r>
              <a:rPr lang="en-US" dirty="0" err="1" smtClean="0"/>
              <a:t>icmp</a:t>
            </a:r>
            <a:r>
              <a:rPr lang="en-US" dirty="0" smtClean="0"/>
              <a:t>-type 8 -j DROP</a:t>
            </a:r>
          </a:p>
          <a:p>
            <a:endParaRPr lang="en-US" dirty="0" smtClean="0"/>
          </a:p>
          <a:p>
            <a:r>
              <a:rPr lang="en-US" dirty="0" err="1" smtClean="0"/>
              <a:t>iptables</a:t>
            </a:r>
            <a:r>
              <a:rPr lang="en-US" dirty="0" smtClean="0"/>
              <a:t> -D INPUT -</a:t>
            </a:r>
            <a:r>
              <a:rPr lang="en-US" dirty="0" err="1" smtClean="0"/>
              <a:t>i</a:t>
            </a:r>
            <a:r>
              <a:rPr lang="en-US" dirty="0" smtClean="0"/>
              <a:t> vnet0 -p </a:t>
            </a:r>
            <a:r>
              <a:rPr lang="en-US" dirty="0" err="1" smtClean="0"/>
              <a:t>icmp</a:t>
            </a:r>
            <a:r>
              <a:rPr lang="en-US" dirty="0" smtClean="0"/>
              <a:t> -m </a:t>
            </a:r>
            <a:r>
              <a:rPr lang="en-US" dirty="0" err="1" smtClean="0"/>
              <a:t>icmp</a:t>
            </a:r>
            <a:r>
              <a:rPr lang="en-US" dirty="0" smtClean="0"/>
              <a:t> --</a:t>
            </a:r>
            <a:r>
              <a:rPr lang="en-US" dirty="0" err="1" smtClean="0"/>
              <a:t>icmp</a:t>
            </a:r>
            <a:r>
              <a:rPr lang="en-US" dirty="0" smtClean="0"/>
              <a:t>-type 8 -j DROP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root@popsuper1982:/sys/</a:t>
            </a:r>
            <a:r>
              <a:rPr lang="en-US" dirty="0" err="1" smtClean="0"/>
              <a:t>fs</a:t>
            </a:r>
            <a:r>
              <a:rPr lang="en-US" dirty="0" smtClean="0"/>
              <a:t>/</a:t>
            </a:r>
            <a:r>
              <a:rPr lang="en-US" dirty="0" err="1" smtClean="0"/>
              <a:t>cgroup</a:t>
            </a:r>
            <a:r>
              <a:rPr lang="en-US" dirty="0" smtClean="0"/>
              <a:t>/</a:t>
            </a:r>
            <a:r>
              <a:rPr lang="en-US" dirty="0" err="1" smtClean="0"/>
              <a:t>cpu</a:t>
            </a:r>
            <a:r>
              <a:rPr lang="en-US" dirty="0" smtClean="0"/>
              <a:t>/machine/ubuntutest4.libvirt-qemu# cat </a:t>
            </a:r>
            <a:r>
              <a:rPr lang="en-US" dirty="0" err="1" smtClean="0"/>
              <a:t>cpu.shares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1024</a:t>
            </a:r>
          </a:p>
          <a:p>
            <a:endParaRPr lang="en-US" dirty="0" smtClean="0"/>
          </a:p>
          <a:p>
            <a:r>
              <a:rPr lang="en-US" dirty="0" err="1" smtClean="0"/>
              <a:t>tc</a:t>
            </a:r>
            <a:r>
              <a:rPr lang="en-US" dirty="0" smtClean="0"/>
              <a:t> </a:t>
            </a:r>
            <a:r>
              <a:rPr lang="en-US" dirty="0" err="1" smtClean="0"/>
              <a:t>qdisc</a:t>
            </a:r>
            <a:r>
              <a:rPr lang="en-US" dirty="0" smtClean="0"/>
              <a:t> add </a:t>
            </a:r>
            <a:r>
              <a:rPr lang="en-US" dirty="0" err="1" smtClean="0"/>
              <a:t>dev</a:t>
            </a:r>
            <a:r>
              <a:rPr lang="en-US" dirty="0" smtClean="0"/>
              <a:t> tap3 root handle 1: </a:t>
            </a:r>
            <a:r>
              <a:rPr lang="en-US" dirty="0" err="1" smtClean="0"/>
              <a:t>htb</a:t>
            </a:r>
            <a:endParaRPr lang="en-US" dirty="0" smtClean="0"/>
          </a:p>
          <a:p>
            <a:r>
              <a:rPr lang="en-US" dirty="0" err="1" smtClean="0"/>
              <a:t>tc</a:t>
            </a:r>
            <a:r>
              <a:rPr lang="en-US" dirty="0" smtClean="0"/>
              <a:t> class add </a:t>
            </a:r>
            <a:r>
              <a:rPr lang="en-US" dirty="0" err="1" smtClean="0"/>
              <a:t>dev</a:t>
            </a:r>
            <a:r>
              <a:rPr lang="en-US" dirty="0" smtClean="0"/>
              <a:t> tap3 parent 1: </a:t>
            </a:r>
            <a:r>
              <a:rPr lang="en-US" dirty="0" err="1" smtClean="0"/>
              <a:t>classid</a:t>
            </a:r>
            <a:r>
              <a:rPr lang="en-US" dirty="0" smtClean="0"/>
              <a:t> 1:1 </a:t>
            </a:r>
            <a:r>
              <a:rPr lang="en-US" dirty="0" err="1" smtClean="0"/>
              <a:t>htb</a:t>
            </a:r>
            <a:r>
              <a:rPr lang="en-US" dirty="0" smtClean="0"/>
              <a:t> rate 100kbps ceil 100kbps</a:t>
            </a:r>
          </a:p>
          <a:p>
            <a:endParaRPr lang="en-US" dirty="0" smtClean="0"/>
          </a:p>
          <a:p>
            <a:r>
              <a:rPr lang="en-US" dirty="0" smtClean="0"/>
              <a:t>&lt;domain type='</a:t>
            </a:r>
            <a:r>
              <a:rPr lang="en-US" dirty="0" err="1" smtClean="0"/>
              <a:t>kvm</a:t>
            </a:r>
            <a:r>
              <a:rPr lang="en-US" dirty="0" smtClean="0"/>
              <a:t>' id='13'&gt; &lt;name&gt;ubuntutest4&lt;/name&gt; &lt;</a:t>
            </a:r>
            <a:r>
              <a:rPr lang="en-US" dirty="0" err="1" smtClean="0"/>
              <a:t>uuid</a:t>
            </a:r>
            <a:r>
              <a:rPr lang="en-US" dirty="0" smtClean="0"/>
              <a:t>&gt;0f0806ab-531d-6134-5def-c5b4955292ad&lt;/</a:t>
            </a:r>
            <a:r>
              <a:rPr lang="en-US" dirty="0" err="1" smtClean="0"/>
              <a:t>uuid</a:t>
            </a:r>
            <a:r>
              <a:rPr lang="en-US" dirty="0" smtClean="0"/>
              <a:t>&gt; &lt;memory unit='</a:t>
            </a:r>
            <a:r>
              <a:rPr lang="en-US" dirty="0" err="1" smtClean="0"/>
              <a:t>KiB</a:t>
            </a:r>
            <a:r>
              <a:rPr lang="en-US" dirty="0" smtClean="0"/>
              <a:t>'&gt;1048576&lt;/memory&gt; &lt;</a:t>
            </a:r>
            <a:r>
              <a:rPr lang="en-US" dirty="0" err="1" smtClean="0"/>
              <a:t>currentMemory</a:t>
            </a:r>
            <a:r>
              <a:rPr lang="en-US" dirty="0" smtClean="0"/>
              <a:t> unit='</a:t>
            </a:r>
            <a:r>
              <a:rPr lang="en-US" dirty="0" err="1" smtClean="0"/>
              <a:t>KiB</a:t>
            </a:r>
            <a:r>
              <a:rPr lang="en-US" dirty="0" smtClean="0"/>
              <a:t>'&gt;1048576&lt;/</a:t>
            </a:r>
            <a:r>
              <a:rPr lang="en-US" dirty="0" err="1" smtClean="0"/>
              <a:t>currentMemory</a:t>
            </a:r>
            <a:r>
              <a:rPr lang="en-US" dirty="0" smtClean="0"/>
              <a:t>&gt; &lt;</a:t>
            </a:r>
            <a:r>
              <a:rPr lang="en-US" dirty="0" err="1" smtClean="0"/>
              <a:t>vcpu</a:t>
            </a:r>
            <a:r>
              <a:rPr lang="en-US" dirty="0" smtClean="0"/>
              <a:t> placement='static'&gt;1&lt;/</a:t>
            </a:r>
            <a:r>
              <a:rPr lang="en-US" dirty="0" err="1" smtClean="0"/>
              <a:t>vcpu</a:t>
            </a:r>
            <a:r>
              <a:rPr lang="en-US" dirty="0" smtClean="0"/>
              <a:t>&gt; &lt;resource&gt; &lt;partition&gt;/machine&lt;/partition&gt; &lt;/resource&gt; &lt;</a:t>
            </a:r>
            <a:r>
              <a:rPr lang="en-US" dirty="0" err="1" smtClean="0"/>
              <a:t>os</a:t>
            </a:r>
            <a:r>
              <a:rPr lang="en-US" dirty="0" smtClean="0"/>
              <a:t>&gt; &lt;type arch='x86_64' machine='pc-i440fx-trusty'&gt;</a:t>
            </a:r>
            <a:r>
              <a:rPr lang="en-US" dirty="0" err="1" smtClean="0"/>
              <a:t>hvm</a:t>
            </a:r>
            <a:r>
              <a:rPr lang="en-US" dirty="0" smtClean="0"/>
              <a:t>&lt;/type&gt; &lt;boot </a:t>
            </a:r>
            <a:r>
              <a:rPr lang="en-US" dirty="0" err="1" smtClean="0"/>
              <a:t>dev</a:t>
            </a:r>
            <a:r>
              <a:rPr lang="en-US" dirty="0" smtClean="0"/>
              <a:t>='</a:t>
            </a:r>
            <a:r>
              <a:rPr lang="en-US" dirty="0" err="1" smtClean="0"/>
              <a:t>hd</a:t>
            </a:r>
            <a:r>
              <a:rPr lang="en-US" dirty="0" smtClean="0"/>
              <a:t>'/&gt; &lt;/</a:t>
            </a:r>
            <a:r>
              <a:rPr lang="en-US" dirty="0" err="1" smtClean="0"/>
              <a:t>os</a:t>
            </a:r>
            <a:r>
              <a:rPr lang="en-US" dirty="0" smtClean="0"/>
              <a:t>&gt; &lt;features&gt; &lt;</a:t>
            </a:r>
            <a:r>
              <a:rPr lang="en-US" dirty="0" err="1" smtClean="0"/>
              <a:t>acpi</a:t>
            </a:r>
            <a:r>
              <a:rPr lang="en-US" dirty="0" smtClean="0"/>
              <a:t>/&gt; &lt;</a:t>
            </a:r>
            <a:r>
              <a:rPr lang="en-US" dirty="0" err="1" smtClean="0"/>
              <a:t>apic</a:t>
            </a:r>
            <a:r>
              <a:rPr lang="en-US" dirty="0" smtClean="0"/>
              <a:t>/&gt; &lt;</a:t>
            </a:r>
            <a:r>
              <a:rPr lang="en-US" dirty="0" err="1" smtClean="0"/>
              <a:t>pae</a:t>
            </a:r>
            <a:r>
              <a:rPr lang="en-US" dirty="0" smtClean="0"/>
              <a:t>/&gt; &lt;/features&gt; &lt;clock offset='</a:t>
            </a:r>
            <a:r>
              <a:rPr lang="en-US" dirty="0" err="1" smtClean="0"/>
              <a:t>utc</a:t>
            </a:r>
            <a:r>
              <a:rPr lang="en-US" dirty="0" smtClean="0"/>
              <a:t>'/&gt; &lt;</a:t>
            </a:r>
            <a:r>
              <a:rPr lang="en-US" dirty="0" err="1" smtClean="0"/>
              <a:t>on_poweroff</a:t>
            </a:r>
            <a:r>
              <a:rPr lang="en-US" dirty="0" smtClean="0"/>
              <a:t>&gt;destroy&lt;/</a:t>
            </a:r>
            <a:r>
              <a:rPr lang="en-US" dirty="0" err="1" smtClean="0"/>
              <a:t>on_poweroff</a:t>
            </a:r>
            <a:r>
              <a:rPr lang="en-US" dirty="0" smtClean="0"/>
              <a:t>&gt; &lt;</a:t>
            </a:r>
            <a:r>
              <a:rPr lang="en-US" dirty="0" err="1" smtClean="0"/>
              <a:t>on_reboot</a:t>
            </a:r>
            <a:r>
              <a:rPr lang="en-US" dirty="0" smtClean="0"/>
              <a:t>&gt;restart&lt;/</a:t>
            </a:r>
            <a:r>
              <a:rPr lang="en-US" dirty="0" err="1" smtClean="0"/>
              <a:t>on_reboot</a:t>
            </a:r>
            <a:r>
              <a:rPr lang="en-US" dirty="0" smtClean="0"/>
              <a:t>&gt; &lt;</a:t>
            </a:r>
            <a:r>
              <a:rPr lang="en-US" dirty="0" err="1" smtClean="0"/>
              <a:t>on_crash</a:t>
            </a:r>
            <a:r>
              <a:rPr lang="en-US" dirty="0" smtClean="0"/>
              <a:t>&gt;restart&lt;/</a:t>
            </a:r>
            <a:r>
              <a:rPr lang="en-US" dirty="0" err="1" smtClean="0"/>
              <a:t>on_crash</a:t>
            </a:r>
            <a:r>
              <a:rPr lang="en-US" dirty="0" smtClean="0"/>
              <a:t>&gt; &lt;devices&gt; &lt;emulator&gt;/</a:t>
            </a:r>
            <a:r>
              <a:rPr lang="en-US" dirty="0" err="1" smtClean="0"/>
              <a:t>usr</a:t>
            </a:r>
            <a:r>
              <a:rPr lang="en-US" dirty="0" smtClean="0"/>
              <a:t>/bin/qemu-system-x86_64&lt;/emulator&gt; &lt;disk type='file' device='disk'&gt; &lt;driver name='</a:t>
            </a:r>
            <a:r>
              <a:rPr lang="en-US" dirty="0" err="1" smtClean="0"/>
              <a:t>qemu</a:t>
            </a:r>
            <a:r>
              <a:rPr lang="en-US" dirty="0" smtClean="0"/>
              <a:t>' type='qcow2'/&gt; &lt;source file='/home/</a:t>
            </a:r>
            <a:r>
              <a:rPr lang="en-US" dirty="0" err="1" smtClean="0"/>
              <a:t>openstack</a:t>
            </a:r>
            <a:r>
              <a:rPr lang="en-US" dirty="0" smtClean="0"/>
              <a:t>/images/ubuntutest4.qcow2'/&gt; &lt;target </a:t>
            </a:r>
            <a:r>
              <a:rPr lang="en-US" dirty="0" err="1" smtClean="0"/>
              <a:t>dev</a:t>
            </a:r>
            <a:r>
              <a:rPr lang="en-US" dirty="0" smtClean="0"/>
              <a:t>='</a:t>
            </a:r>
            <a:r>
              <a:rPr lang="en-US" dirty="0" err="1" smtClean="0"/>
              <a:t>vda</a:t>
            </a:r>
            <a:r>
              <a:rPr lang="en-US" dirty="0" smtClean="0"/>
              <a:t>' bus='</a:t>
            </a:r>
            <a:r>
              <a:rPr lang="en-US" dirty="0" err="1" smtClean="0"/>
              <a:t>virtio</a:t>
            </a:r>
            <a:r>
              <a:rPr lang="en-US" dirty="0" smtClean="0"/>
              <a:t>'/&gt; &lt;alias name='virtio-disk0'/&gt; &lt;address type='</a:t>
            </a:r>
            <a:r>
              <a:rPr lang="en-US" dirty="0" err="1" smtClean="0"/>
              <a:t>pci</a:t>
            </a:r>
            <a:r>
              <a:rPr lang="en-US" dirty="0" smtClean="0"/>
              <a:t>' domain='0x0000' bus='0x00' slot='0x03' function='0x0'/&gt; &lt;/disk&gt; &lt;controller type='</a:t>
            </a:r>
            <a:r>
              <a:rPr lang="en-US" dirty="0" err="1" smtClean="0"/>
              <a:t>pci</a:t>
            </a:r>
            <a:r>
              <a:rPr lang="en-US" dirty="0" smtClean="0"/>
              <a:t>' index='0' model='</a:t>
            </a:r>
            <a:r>
              <a:rPr lang="en-US" dirty="0" err="1" smtClean="0"/>
              <a:t>pci</a:t>
            </a:r>
            <a:r>
              <a:rPr lang="en-US" dirty="0" smtClean="0"/>
              <a:t>-root'&gt; &lt;alias name='pci.0'/&gt; &lt;/controller&gt; &lt;controller type='</a:t>
            </a:r>
            <a:r>
              <a:rPr lang="en-US" dirty="0" err="1" smtClean="0"/>
              <a:t>usb</a:t>
            </a:r>
            <a:r>
              <a:rPr lang="en-US" dirty="0" smtClean="0"/>
              <a:t>' index='0'&gt; &lt;alias name='usb0'/&gt; &lt;address type='</a:t>
            </a:r>
            <a:r>
              <a:rPr lang="en-US" dirty="0" err="1" smtClean="0"/>
              <a:t>pci</a:t>
            </a:r>
            <a:r>
              <a:rPr lang="en-US" dirty="0" smtClean="0"/>
              <a:t>' domain='0x0000' bus='0x00' slot='0x01' function='0x2'/&gt; &lt;/controller&gt; &lt;interface type='network'&gt; &lt;mac address='52:54:00:e2:59:23'/&gt; &lt;source network='default'/&gt; &lt;target </a:t>
            </a:r>
            <a:r>
              <a:rPr lang="en-US" dirty="0" err="1" smtClean="0"/>
              <a:t>dev</a:t>
            </a:r>
            <a:r>
              <a:rPr lang="en-US" dirty="0" smtClean="0"/>
              <a:t>='vnet0'/&gt; &lt;model type='rtl8139'/&gt; &lt;alias name='net0'/&gt; &lt;address type='</a:t>
            </a:r>
            <a:r>
              <a:rPr lang="en-US" dirty="0" err="1" smtClean="0"/>
              <a:t>pci</a:t>
            </a:r>
            <a:r>
              <a:rPr lang="en-US" dirty="0" smtClean="0"/>
              <a:t>' domain='0x0000' bus='0x00' slot='0x05' function='0x0'/&gt; &lt;/interface&gt; &lt;serial type='</a:t>
            </a:r>
            <a:r>
              <a:rPr lang="en-US" dirty="0" err="1" smtClean="0"/>
              <a:t>pty</a:t>
            </a:r>
            <a:r>
              <a:rPr lang="en-US" dirty="0" smtClean="0"/>
              <a:t>'&gt; &lt;source path='/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/3'/&gt; &lt;target port='0'/&gt; &lt;alias name='serial0'/&gt; &lt;/serial&gt; &lt;console type='</a:t>
            </a:r>
            <a:r>
              <a:rPr lang="en-US" dirty="0" err="1" smtClean="0"/>
              <a:t>pty</a:t>
            </a:r>
            <a:r>
              <a:rPr lang="en-US" dirty="0" smtClean="0"/>
              <a:t>' </a:t>
            </a:r>
            <a:r>
              <a:rPr lang="en-US" dirty="0" err="1" smtClean="0"/>
              <a:t>tty</a:t>
            </a:r>
            <a:r>
              <a:rPr lang="en-US" dirty="0" smtClean="0"/>
              <a:t>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/3'&gt; &lt;source path='/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/3'/&gt; &lt;target type='serial' port='0'/&gt; &lt;alias name='serial0'/&gt; &lt;/console&gt; &lt;input type='mouse' bus='ps2'/&gt; &lt;input type='keyboard' bus='ps2'/&gt; &lt;graphics type='</a:t>
            </a:r>
            <a:r>
              <a:rPr lang="en-US" dirty="0" err="1" smtClean="0"/>
              <a:t>vnc</a:t>
            </a:r>
            <a:r>
              <a:rPr lang="en-US" dirty="0" smtClean="0"/>
              <a:t>' port='5900' </a:t>
            </a:r>
            <a:r>
              <a:rPr lang="en-US" dirty="0" err="1" smtClean="0"/>
              <a:t>autoport</a:t>
            </a:r>
            <a:r>
              <a:rPr lang="en-US" dirty="0" smtClean="0"/>
              <a:t>='yes' listen='0.0.0.0'&gt; &lt;listen type='address' address='0.0.0.0'/&gt; &lt;/graphics&gt; &lt;video&gt; &lt;model type='cirrus' </a:t>
            </a:r>
            <a:r>
              <a:rPr lang="en-US" dirty="0" err="1" smtClean="0"/>
              <a:t>vram</a:t>
            </a:r>
            <a:r>
              <a:rPr lang="en-US" dirty="0" smtClean="0"/>
              <a:t>='9216' heads='1'/&gt; &lt;alias name='video0'/&gt; &lt;address type='</a:t>
            </a:r>
            <a:r>
              <a:rPr lang="en-US" dirty="0" err="1" smtClean="0"/>
              <a:t>pci</a:t>
            </a:r>
            <a:r>
              <a:rPr lang="en-US" dirty="0" smtClean="0"/>
              <a:t>' domain='0x0000' bus='0x00' slot='0x02' function='0x0'/&gt; &lt;/video&gt; &lt;</a:t>
            </a:r>
            <a:r>
              <a:rPr lang="en-US" dirty="0" err="1" smtClean="0"/>
              <a:t>memballoon</a:t>
            </a:r>
            <a:r>
              <a:rPr lang="en-US" dirty="0" smtClean="0"/>
              <a:t> model='</a:t>
            </a:r>
            <a:r>
              <a:rPr lang="en-US" dirty="0" err="1" smtClean="0"/>
              <a:t>virtio</a:t>
            </a:r>
            <a:r>
              <a:rPr lang="en-US" dirty="0" smtClean="0"/>
              <a:t>'&gt; &lt;alias name='balloon0'/&gt; &lt;address type='</a:t>
            </a:r>
            <a:r>
              <a:rPr lang="en-US" dirty="0" err="1" smtClean="0"/>
              <a:t>pci</a:t>
            </a:r>
            <a:r>
              <a:rPr lang="en-US" dirty="0" smtClean="0"/>
              <a:t>' domain='0x0000' bus='0x00' slot='0x04' function='0x0'/&gt; &lt;/</a:t>
            </a:r>
            <a:r>
              <a:rPr lang="en-US" dirty="0" err="1" smtClean="0"/>
              <a:t>memballoon</a:t>
            </a:r>
            <a:r>
              <a:rPr lang="en-US" dirty="0" smtClean="0"/>
              <a:t>&gt; &lt;/devices&gt; &lt;</a:t>
            </a:r>
            <a:r>
              <a:rPr lang="en-US" dirty="0" err="1" smtClean="0"/>
              <a:t>seclabel</a:t>
            </a:r>
            <a:r>
              <a:rPr lang="en-US" dirty="0" smtClean="0"/>
              <a:t> type='none'/&gt; &lt;/domain&gt;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5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formats</a:t>
            </a:r>
          </a:p>
          <a:p>
            <a:r>
              <a:rPr lang="en-US" dirty="0" smtClean="0"/>
              <a:t>Creating Images</a:t>
            </a:r>
          </a:p>
          <a:p>
            <a:r>
              <a:rPr lang="en-US" dirty="0" smtClean="0"/>
              <a:t>Convert Images, compress, encrypt and enlarge</a:t>
            </a:r>
          </a:p>
          <a:p>
            <a:r>
              <a:rPr lang="en-US" dirty="0" smtClean="0"/>
              <a:t>Physical-to-Virtual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9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root@popsuper1982:/home/</a:t>
            </a:r>
            <a:r>
              <a:rPr lang="en-US" dirty="0" err="1" smtClean="0"/>
              <a:t>openstack</a:t>
            </a:r>
            <a:r>
              <a:rPr lang="en-US" dirty="0" smtClean="0"/>
              <a:t>/images# cat ubuntutest_transient.xml </a:t>
            </a:r>
          </a:p>
          <a:p>
            <a:r>
              <a:rPr lang="en-US" dirty="0" smtClean="0"/>
              <a:t>&lt;domain type='</a:t>
            </a:r>
            <a:r>
              <a:rPr lang="en-US" dirty="0" err="1" smtClean="0"/>
              <a:t>kvm</a:t>
            </a:r>
            <a:r>
              <a:rPr lang="en-US" dirty="0" smtClean="0"/>
              <a:t>' id='23'&gt;</a:t>
            </a:r>
          </a:p>
          <a:p>
            <a:r>
              <a:rPr lang="en-US" dirty="0" smtClean="0"/>
              <a:t>  &lt;name&gt;</a:t>
            </a:r>
            <a:r>
              <a:rPr lang="en-US" dirty="0" err="1" smtClean="0"/>
              <a:t>ubuntutest_transient</a:t>
            </a:r>
            <a:r>
              <a:rPr lang="en-US" dirty="0" smtClean="0"/>
              <a:t>&lt;/name&gt;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uuid</a:t>
            </a:r>
            <a:r>
              <a:rPr lang="en-US" dirty="0" smtClean="0"/>
              <a:t>&gt;0f0806ab-531d-6134-5def-c5b4955292bb&lt;/</a:t>
            </a:r>
            <a:r>
              <a:rPr lang="en-US" dirty="0" err="1" smtClean="0"/>
              <a:t>uuid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&lt;memory unit='</a:t>
            </a:r>
            <a:r>
              <a:rPr lang="en-US" dirty="0" err="1" smtClean="0"/>
              <a:t>KiB</a:t>
            </a:r>
            <a:r>
              <a:rPr lang="en-US" dirty="0" smtClean="0"/>
              <a:t>'&gt;1048576&lt;/memory&gt;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currentMemory</a:t>
            </a:r>
            <a:r>
              <a:rPr lang="en-US" dirty="0" smtClean="0"/>
              <a:t> unit='</a:t>
            </a:r>
            <a:r>
              <a:rPr lang="en-US" dirty="0" err="1" smtClean="0"/>
              <a:t>KiB</a:t>
            </a:r>
            <a:r>
              <a:rPr lang="en-US" dirty="0" smtClean="0"/>
              <a:t>'&gt;1048576&lt;/</a:t>
            </a:r>
            <a:r>
              <a:rPr lang="en-US" dirty="0" err="1" smtClean="0"/>
              <a:t>currentMemory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vcpu</a:t>
            </a:r>
            <a:r>
              <a:rPr lang="en-US" dirty="0" smtClean="0"/>
              <a:t> placement='static'&gt;1&lt;/</a:t>
            </a:r>
            <a:r>
              <a:rPr lang="en-US" dirty="0" err="1" smtClean="0"/>
              <a:t>vcpu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&lt;resource&gt;</a:t>
            </a:r>
          </a:p>
          <a:p>
            <a:r>
              <a:rPr lang="en-US" dirty="0" smtClean="0"/>
              <a:t>    &lt;partition&gt;/machine&lt;/partition&gt;</a:t>
            </a:r>
          </a:p>
          <a:p>
            <a:r>
              <a:rPr lang="en-US" dirty="0" smtClean="0"/>
              <a:t>  &lt;/resource&gt;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os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  &lt;type arch='x86_64' machine='pc-i440fx-trusty'&gt;</a:t>
            </a:r>
            <a:r>
              <a:rPr lang="en-US" dirty="0" err="1" smtClean="0"/>
              <a:t>hvm</a:t>
            </a:r>
            <a:r>
              <a:rPr lang="en-US" dirty="0" smtClean="0"/>
              <a:t>&lt;/type&gt;</a:t>
            </a:r>
          </a:p>
          <a:p>
            <a:r>
              <a:rPr lang="en-US" dirty="0" smtClean="0"/>
              <a:t>    &lt;boot </a:t>
            </a:r>
            <a:r>
              <a:rPr lang="en-US" dirty="0" err="1" smtClean="0"/>
              <a:t>dev</a:t>
            </a:r>
            <a:r>
              <a:rPr lang="en-US" dirty="0" smtClean="0"/>
              <a:t>='</a:t>
            </a:r>
            <a:r>
              <a:rPr lang="en-US" dirty="0" err="1" smtClean="0"/>
              <a:t>hd</a:t>
            </a:r>
            <a:r>
              <a:rPr lang="en-US" dirty="0" smtClean="0"/>
              <a:t>'/&gt;</a:t>
            </a:r>
          </a:p>
          <a:p>
            <a:r>
              <a:rPr lang="en-US" dirty="0" smtClean="0"/>
              <a:t>  &lt;/</a:t>
            </a:r>
            <a:r>
              <a:rPr lang="en-US" dirty="0" err="1" smtClean="0"/>
              <a:t>os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&lt;features&gt;</a:t>
            </a:r>
          </a:p>
          <a:p>
            <a:r>
              <a:rPr lang="en-US" dirty="0" smtClean="0"/>
              <a:t>    &lt;</a:t>
            </a:r>
            <a:r>
              <a:rPr lang="en-US" dirty="0" err="1" smtClean="0"/>
              <a:t>acpi</a:t>
            </a:r>
            <a:r>
              <a:rPr lang="en-US" dirty="0" smtClean="0"/>
              <a:t>/&gt;</a:t>
            </a:r>
          </a:p>
          <a:p>
            <a:r>
              <a:rPr lang="en-US" dirty="0" smtClean="0"/>
              <a:t>    &lt;</a:t>
            </a:r>
            <a:r>
              <a:rPr lang="en-US" dirty="0" err="1" smtClean="0"/>
              <a:t>apic</a:t>
            </a:r>
            <a:r>
              <a:rPr lang="en-US" dirty="0" smtClean="0"/>
              <a:t>/&gt;</a:t>
            </a:r>
          </a:p>
          <a:p>
            <a:r>
              <a:rPr lang="en-US" dirty="0" smtClean="0"/>
              <a:t>    &lt;</a:t>
            </a:r>
            <a:r>
              <a:rPr lang="en-US" dirty="0" err="1" smtClean="0"/>
              <a:t>pae</a:t>
            </a:r>
            <a:r>
              <a:rPr lang="en-US" dirty="0" smtClean="0"/>
              <a:t>/&gt;</a:t>
            </a:r>
          </a:p>
          <a:p>
            <a:r>
              <a:rPr lang="en-US" dirty="0" smtClean="0"/>
              <a:t>  &lt;/features&gt;</a:t>
            </a:r>
          </a:p>
          <a:p>
            <a:r>
              <a:rPr lang="en-US" dirty="0" smtClean="0"/>
              <a:t>  &lt;clock offset='</a:t>
            </a:r>
            <a:r>
              <a:rPr lang="en-US" dirty="0" err="1" smtClean="0"/>
              <a:t>utc</a:t>
            </a:r>
            <a:r>
              <a:rPr lang="en-US" dirty="0" smtClean="0"/>
              <a:t>'/&gt;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on_poweroff</a:t>
            </a:r>
            <a:r>
              <a:rPr lang="en-US" dirty="0" smtClean="0"/>
              <a:t>&gt;destroy&lt;/</a:t>
            </a:r>
            <a:r>
              <a:rPr lang="en-US" dirty="0" err="1" smtClean="0"/>
              <a:t>on_poweroff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on_reboot</a:t>
            </a:r>
            <a:r>
              <a:rPr lang="en-US" dirty="0" smtClean="0"/>
              <a:t>&gt;restart&lt;/</a:t>
            </a:r>
            <a:r>
              <a:rPr lang="en-US" dirty="0" err="1" smtClean="0"/>
              <a:t>on_reboot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on_crash</a:t>
            </a:r>
            <a:r>
              <a:rPr lang="en-US" dirty="0" smtClean="0"/>
              <a:t>&gt;restart&lt;/</a:t>
            </a:r>
            <a:r>
              <a:rPr lang="en-US" dirty="0" err="1" smtClean="0"/>
              <a:t>on_crash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&lt;devices&gt;</a:t>
            </a:r>
          </a:p>
          <a:p>
            <a:r>
              <a:rPr lang="en-US" dirty="0" smtClean="0"/>
              <a:t>    &lt;emulator&gt;/</a:t>
            </a:r>
            <a:r>
              <a:rPr lang="en-US" dirty="0" err="1" smtClean="0"/>
              <a:t>usr</a:t>
            </a:r>
            <a:r>
              <a:rPr lang="en-US" dirty="0" smtClean="0"/>
              <a:t>/bin/qemu-system-x86_64&lt;/emulator&gt;</a:t>
            </a:r>
          </a:p>
          <a:p>
            <a:r>
              <a:rPr lang="en-US" dirty="0" smtClean="0"/>
              <a:t>    &lt;disk type='file' device='disk'&gt;</a:t>
            </a:r>
          </a:p>
          <a:p>
            <a:r>
              <a:rPr lang="en-US" dirty="0" smtClean="0"/>
              <a:t>      &lt;driver name='</a:t>
            </a:r>
            <a:r>
              <a:rPr lang="en-US" dirty="0" err="1" smtClean="0"/>
              <a:t>qemu</a:t>
            </a:r>
            <a:r>
              <a:rPr lang="en-US" dirty="0" smtClean="0"/>
              <a:t>' type='qcow2'/&gt;</a:t>
            </a:r>
          </a:p>
          <a:p>
            <a:r>
              <a:rPr lang="en-US" dirty="0" smtClean="0"/>
              <a:t>      &lt;source file='/home/</a:t>
            </a:r>
            <a:r>
              <a:rPr lang="en-US" dirty="0" err="1" smtClean="0"/>
              <a:t>openstack</a:t>
            </a:r>
            <a:r>
              <a:rPr lang="en-US" dirty="0" smtClean="0"/>
              <a:t>/images/ubuntutest_origin.qcow2'/&gt;</a:t>
            </a:r>
          </a:p>
          <a:p>
            <a:r>
              <a:rPr lang="en-US" dirty="0" smtClean="0"/>
              <a:t>      &lt;target </a:t>
            </a:r>
            <a:r>
              <a:rPr lang="en-US" dirty="0" err="1" smtClean="0"/>
              <a:t>dev</a:t>
            </a:r>
            <a:r>
              <a:rPr lang="en-US" dirty="0" smtClean="0"/>
              <a:t>='</a:t>
            </a:r>
            <a:r>
              <a:rPr lang="en-US" dirty="0" err="1" smtClean="0"/>
              <a:t>vda</a:t>
            </a:r>
            <a:r>
              <a:rPr lang="en-US" dirty="0" smtClean="0"/>
              <a:t>' bus='</a:t>
            </a:r>
            <a:r>
              <a:rPr lang="en-US" dirty="0" err="1" smtClean="0"/>
              <a:t>virtio</a:t>
            </a:r>
            <a:r>
              <a:rPr lang="en-US" dirty="0" smtClean="0"/>
              <a:t>'/&gt;</a:t>
            </a:r>
          </a:p>
          <a:p>
            <a:r>
              <a:rPr lang="en-US" dirty="0" smtClean="0"/>
              <a:t>      &lt;alias name='virtio-disk0'/&gt;</a:t>
            </a:r>
          </a:p>
          <a:p>
            <a:r>
              <a:rPr lang="en-US" dirty="0" smtClean="0"/>
              <a:t>    &lt;/disk&gt;</a:t>
            </a:r>
          </a:p>
          <a:p>
            <a:r>
              <a:rPr lang="en-US" dirty="0" smtClean="0"/>
              <a:t>    &lt;controller type='</a:t>
            </a:r>
            <a:r>
              <a:rPr lang="en-US" dirty="0" err="1" smtClean="0"/>
              <a:t>pci</a:t>
            </a:r>
            <a:r>
              <a:rPr lang="en-US" dirty="0" smtClean="0"/>
              <a:t>' index='0' model='</a:t>
            </a:r>
            <a:r>
              <a:rPr lang="en-US" dirty="0" err="1" smtClean="0"/>
              <a:t>pci</a:t>
            </a:r>
            <a:r>
              <a:rPr lang="en-US" dirty="0" smtClean="0"/>
              <a:t>-root'&gt;</a:t>
            </a:r>
          </a:p>
          <a:p>
            <a:r>
              <a:rPr lang="en-US" dirty="0" smtClean="0"/>
              <a:t>      &lt;alias name='pci.0'/&gt;</a:t>
            </a:r>
          </a:p>
          <a:p>
            <a:r>
              <a:rPr lang="en-US" dirty="0" smtClean="0"/>
              <a:t>    &lt;/controller&gt;</a:t>
            </a:r>
          </a:p>
          <a:p>
            <a:r>
              <a:rPr lang="en-US" dirty="0" smtClean="0"/>
              <a:t>    &lt;controller type='</a:t>
            </a:r>
            <a:r>
              <a:rPr lang="en-US" dirty="0" err="1" smtClean="0"/>
              <a:t>usb</a:t>
            </a:r>
            <a:r>
              <a:rPr lang="en-US" dirty="0" smtClean="0"/>
              <a:t>' index='0'&gt;</a:t>
            </a:r>
          </a:p>
          <a:p>
            <a:r>
              <a:rPr lang="en-US" dirty="0" smtClean="0"/>
              <a:t>      &lt;alias name='usb0'/&gt;</a:t>
            </a:r>
          </a:p>
          <a:p>
            <a:r>
              <a:rPr lang="en-US" dirty="0" smtClean="0"/>
              <a:t>    &lt;/controller&gt;</a:t>
            </a:r>
          </a:p>
          <a:p>
            <a:r>
              <a:rPr lang="en-US" dirty="0" smtClean="0"/>
              <a:t>    &lt;interface type='bridge'&gt;</a:t>
            </a:r>
          </a:p>
          <a:p>
            <a:r>
              <a:rPr lang="en-US" dirty="0" smtClean="0"/>
              <a:t>      &lt;mac address='fa:16:3e:6e:89:bb'/&gt;</a:t>
            </a:r>
          </a:p>
          <a:p>
            <a:r>
              <a:rPr lang="en-US" dirty="0" smtClean="0"/>
              <a:t>      &lt;source bridge='br0'/&gt;</a:t>
            </a:r>
          </a:p>
          <a:p>
            <a:r>
              <a:rPr lang="en-US" dirty="0" smtClean="0"/>
              <a:t>      &lt;target </a:t>
            </a:r>
            <a:r>
              <a:rPr lang="en-US" dirty="0" err="1" smtClean="0"/>
              <a:t>dev</a:t>
            </a:r>
            <a:r>
              <a:rPr lang="en-US" dirty="0" smtClean="0"/>
              <a:t>='tap1'/&gt;</a:t>
            </a:r>
          </a:p>
          <a:p>
            <a:r>
              <a:rPr lang="en-US" dirty="0" smtClean="0"/>
              <a:t>      &lt;model type='</a:t>
            </a:r>
            <a:r>
              <a:rPr lang="en-US" dirty="0" err="1" smtClean="0"/>
              <a:t>virtio</a:t>
            </a:r>
            <a:r>
              <a:rPr lang="en-US" dirty="0" smtClean="0"/>
              <a:t>'/&gt;</a:t>
            </a:r>
          </a:p>
          <a:p>
            <a:r>
              <a:rPr lang="en-US" dirty="0" smtClean="0"/>
              <a:t>      &lt;alias name='net0'/&gt;</a:t>
            </a:r>
          </a:p>
          <a:p>
            <a:r>
              <a:rPr lang="en-US" dirty="0" smtClean="0"/>
              <a:t>    &lt;/interface&gt;</a:t>
            </a:r>
          </a:p>
          <a:p>
            <a:r>
              <a:rPr lang="en-US" dirty="0" smtClean="0"/>
              <a:t>    &lt;serial type='</a:t>
            </a:r>
            <a:r>
              <a:rPr lang="en-US" dirty="0" err="1" smtClean="0"/>
              <a:t>pty</a:t>
            </a:r>
            <a:r>
              <a:rPr lang="en-US" dirty="0" smtClean="0"/>
              <a:t>'&gt;</a:t>
            </a:r>
          </a:p>
          <a:p>
            <a:r>
              <a:rPr lang="en-US" dirty="0" smtClean="0"/>
              <a:t>      &lt;source path='/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/1'/&gt;</a:t>
            </a:r>
          </a:p>
          <a:p>
            <a:r>
              <a:rPr lang="en-US" dirty="0" smtClean="0"/>
              <a:t>      &lt;target port='0'/&gt;</a:t>
            </a:r>
          </a:p>
          <a:p>
            <a:r>
              <a:rPr lang="en-US" dirty="0" smtClean="0"/>
              <a:t>      &lt;alias name='serial0'/&gt;</a:t>
            </a:r>
          </a:p>
          <a:p>
            <a:r>
              <a:rPr lang="en-US" dirty="0" smtClean="0"/>
              <a:t>    &lt;/serial&gt;</a:t>
            </a:r>
          </a:p>
          <a:p>
            <a:r>
              <a:rPr lang="en-US" dirty="0" smtClean="0"/>
              <a:t>    &lt;console type='</a:t>
            </a:r>
            <a:r>
              <a:rPr lang="en-US" dirty="0" err="1" smtClean="0"/>
              <a:t>pty</a:t>
            </a:r>
            <a:r>
              <a:rPr lang="en-US" dirty="0" smtClean="0"/>
              <a:t>' </a:t>
            </a:r>
            <a:r>
              <a:rPr lang="en-US" dirty="0" err="1" smtClean="0"/>
              <a:t>tty</a:t>
            </a:r>
            <a:r>
              <a:rPr lang="en-US" dirty="0" smtClean="0"/>
              <a:t>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/1'&gt;</a:t>
            </a:r>
          </a:p>
          <a:p>
            <a:r>
              <a:rPr lang="en-US" dirty="0" smtClean="0"/>
              <a:t>      &lt;source path='/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pts</a:t>
            </a:r>
            <a:r>
              <a:rPr lang="en-US" dirty="0" smtClean="0"/>
              <a:t>/1'/&gt;</a:t>
            </a:r>
          </a:p>
          <a:p>
            <a:r>
              <a:rPr lang="en-US" dirty="0" smtClean="0"/>
              <a:t>      &lt;target type='serial' port='0'/&gt;</a:t>
            </a:r>
          </a:p>
          <a:p>
            <a:r>
              <a:rPr lang="en-US" dirty="0" smtClean="0"/>
              <a:t>      &lt;alias name='serial0'/&gt;</a:t>
            </a:r>
          </a:p>
          <a:p>
            <a:r>
              <a:rPr lang="en-US" dirty="0" smtClean="0"/>
              <a:t>    &lt;/console&gt;</a:t>
            </a:r>
          </a:p>
          <a:p>
            <a:r>
              <a:rPr lang="en-US" dirty="0" smtClean="0"/>
              <a:t>    &lt;input type='mouse' bus='ps2'/&gt;</a:t>
            </a:r>
          </a:p>
          <a:p>
            <a:r>
              <a:rPr lang="en-US" dirty="0" smtClean="0"/>
              <a:t>    &lt;input type='keyboard' bus='ps2'/&gt;</a:t>
            </a:r>
          </a:p>
          <a:p>
            <a:r>
              <a:rPr lang="en-US" dirty="0" smtClean="0"/>
              <a:t>    &lt;graphics type='</a:t>
            </a:r>
            <a:r>
              <a:rPr lang="en-US" dirty="0" err="1" smtClean="0"/>
              <a:t>vnc</a:t>
            </a:r>
            <a:r>
              <a:rPr lang="en-US" dirty="0" smtClean="0"/>
              <a:t>' port='5900' </a:t>
            </a:r>
            <a:r>
              <a:rPr lang="en-US" dirty="0" err="1" smtClean="0"/>
              <a:t>autoport</a:t>
            </a:r>
            <a:r>
              <a:rPr lang="en-US" dirty="0" smtClean="0"/>
              <a:t>='yes' listen='0.0.0.0'&gt;</a:t>
            </a:r>
          </a:p>
          <a:p>
            <a:r>
              <a:rPr lang="en-US" dirty="0" smtClean="0"/>
              <a:t>      &lt;listen type='address' address='0.0.0.0'/&gt;</a:t>
            </a:r>
          </a:p>
          <a:p>
            <a:r>
              <a:rPr lang="en-US" dirty="0" smtClean="0"/>
              <a:t>    &lt;/graphics&gt;</a:t>
            </a:r>
          </a:p>
          <a:p>
            <a:r>
              <a:rPr lang="en-US" dirty="0" smtClean="0"/>
              <a:t>    &lt;video&gt;</a:t>
            </a:r>
          </a:p>
          <a:p>
            <a:r>
              <a:rPr lang="en-US" dirty="0" smtClean="0"/>
              <a:t>      &lt;model type='cirrus' </a:t>
            </a:r>
            <a:r>
              <a:rPr lang="en-US" dirty="0" err="1" smtClean="0"/>
              <a:t>vram</a:t>
            </a:r>
            <a:r>
              <a:rPr lang="en-US" dirty="0" smtClean="0"/>
              <a:t>='9216' heads='1'/&gt;</a:t>
            </a:r>
          </a:p>
          <a:p>
            <a:r>
              <a:rPr lang="en-US" dirty="0" smtClean="0"/>
              <a:t>      &lt;alias name='video0'/&gt;</a:t>
            </a:r>
          </a:p>
          <a:p>
            <a:r>
              <a:rPr lang="en-US" dirty="0" smtClean="0"/>
              <a:t>    &lt;/video&gt;</a:t>
            </a:r>
          </a:p>
          <a:p>
            <a:r>
              <a:rPr lang="en-US" dirty="0" smtClean="0"/>
              <a:t>    &lt;</a:t>
            </a:r>
            <a:r>
              <a:rPr lang="en-US" dirty="0" err="1" smtClean="0"/>
              <a:t>memballoon</a:t>
            </a:r>
            <a:r>
              <a:rPr lang="en-US" dirty="0" smtClean="0"/>
              <a:t> model='</a:t>
            </a:r>
            <a:r>
              <a:rPr lang="en-US" dirty="0" err="1" smtClean="0"/>
              <a:t>virtio</a:t>
            </a:r>
            <a:r>
              <a:rPr lang="en-US" dirty="0" smtClean="0"/>
              <a:t>'&gt;</a:t>
            </a:r>
          </a:p>
          <a:p>
            <a:r>
              <a:rPr lang="en-US" dirty="0" smtClean="0"/>
              <a:t>      &lt;alias name='balloon0'/&gt;</a:t>
            </a:r>
          </a:p>
          <a:p>
            <a:r>
              <a:rPr lang="en-US" dirty="0" smtClean="0"/>
              <a:t>    &lt;/</a:t>
            </a:r>
            <a:r>
              <a:rPr lang="en-US" dirty="0" err="1" smtClean="0"/>
              <a:t>memballoon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  &lt;/devices&gt;</a:t>
            </a:r>
          </a:p>
          <a:p>
            <a:r>
              <a:rPr lang="en-US" dirty="0" smtClean="0"/>
              <a:t>  &lt;</a:t>
            </a:r>
            <a:r>
              <a:rPr lang="en-US" dirty="0" err="1" smtClean="0"/>
              <a:t>seclabel</a:t>
            </a:r>
            <a:r>
              <a:rPr lang="en-US" dirty="0" smtClean="0"/>
              <a:t> type='none'/&gt;</a:t>
            </a:r>
          </a:p>
          <a:p>
            <a:r>
              <a:rPr lang="en-US" dirty="0" smtClean="0"/>
              <a:t>&lt;/domain&gt;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http://luxik.cdi.cz/~devik/qos/htb/manual/userg.htm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283B-4136-4A02-81C0-1448FB6183F0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7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root@popsuper1982:/home/</a:t>
            </a:r>
            <a:r>
              <a:rPr lang="en-US" b="0" dirty="0" err="1" smtClean="0"/>
              <a:t>openstack</a:t>
            </a:r>
            <a:r>
              <a:rPr lang="en-US" b="0" dirty="0" smtClean="0"/>
              <a:t># </a:t>
            </a:r>
            <a:r>
              <a:rPr lang="en-US" b="0" dirty="0" err="1" smtClean="0"/>
              <a:t>virsh</a:t>
            </a:r>
            <a:r>
              <a:rPr lang="en-US" b="0" dirty="0" smtClean="0"/>
              <a:t> </a:t>
            </a:r>
            <a:r>
              <a:rPr lang="en-US" b="0" dirty="0" err="1" smtClean="0"/>
              <a:t>dumpxml</a:t>
            </a:r>
            <a:r>
              <a:rPr lang="en-US" b="0" dirty="0" smtClean="0"/>
              <a:t> </a:t>
            </a:r>
            <a:r>
              <a:rPr lang="en-US" b="0" dirty="0" err="1" smtClean="0"/>
              <a:t>ubuntutest</a:t>
            </a:r>
            <a:endParaRPr lang="en-US" b="0" dirty="0" smtClean="0"/>
          </a:p>
          <a:p>
            <a:r>
              <a:rPr lang="en-US" b="0" dirty="0" smtClean="0"/>
              <a:t>&lt;domain type='</a:t>
            </a:r>
            <a:r>
              <a:rPr lang="en-US" b="0" dirty="0" err="1" smtClean="0"/>
              <a:t>kvm</a:t>
            </a:r>
            <a:r>
              <a:rPr lang="en-US" b="0" dirty="0" smtClean="0"/>
              <a:t>' id='37'&gt;</a:t>
            </a:r>
          </a:p>
          <a:p>
            <a:r>
              <a:rPr lang="en-US" b="0" dirty="0" smtClean="0"/>
              <a:t>  &lt;name&gt;</a:t>
            </a:r>
            <a:r>
              <a:rPr lang="en-US" b="0" dirty="0" err="1" smtClean="0"/>
              <a:t>ubuntutest</a:t>
            </a:r>
            <a:r>
              <a:rPr lang="en-US" b="0" dirty="0" smtClean="0"/>
              <a:t>&lt;/name&gt;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uuid</a:t>
            </a:r>
            <a:r>
              <a:rPr lang="en-US" b="0" dirty="0" smtClean="0"/>
              <a:t>&gt;0f0806ab-531d-6134-5def-c5b4955292aa&lt;/</a:t>
            </a:r>
            <a:r>
              <a:rPr lang="en-US" b="0" dirty="0" err="1" smtClean="0"/>
              <a:t>uuid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&lt;memory unit='</a:t>
            </a:r>
            <a:r>
              <a:rPr lang="en-US" b="0" dirty="0" err="1" smtClean="0"/>
              <a:t>KiB</a:t>
            </a:r>
            <a:r>
              <a:rPr lang="en-US" b="0" dirty="0" smtClean="0"/>
              <a:t>'&gt;1048576&lt;/memory&gt;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currentMemory</a:t>
            </a:r>
            <a:r>
              <a:rPr lang="en-US" b="0" dirty="0" smtClean="0"/>
              <a:t> unit='</a:t>
            </a:r>
            <a:r>
              <a:rPr lang="en-US" b="0" dirty="0" err="1" smtClean="0"/>
              <a:t>KiB</a:t>
            </a:r>
            <a:r>
              <a:rPr lang="en-US" b="0" dirty="0" smtClean="0"/>
              <a:t>'&gt;1048576&lt;/</a:t>
            </a:r>
            <a:r>
              <a:rPr lang="en-US" b="0" dirty="0" err="1" smtClean="0"/>
              <a:t>currentMemory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vcpu</a:t>
            </a:r>
            <a:r>
              <a:rPr lang="en-US" b="0" dirty="0" smtClean="0"/>
              <a:t> placement='static'&gt;1&lt;/</a:t>
            </a:r>
            <a:r>
              <a:rPr lang="en-US" b="0" dirty="0" err="1" smtClean="0"/>
              <a:t>vcpu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&lt;resource&gt;</a:t>
            </a:r>
          </a:p>
          <a:p>
            <a:r>
              <a:rPr lang="en-US" b="0" dirty="0" smtClean="0"/>
              <a:t>    &lt;partition&gt;/machine&lt;/partition&gt;</a:t>
            </a:r>
          </a:p>
          <a:p>
            <a:r>
              <a:rPr lang="en-US" b="0" dirty="0" smtClean="0"/>
              <a:t>  &lt;/resource&gt;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os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  &lt;type arch='x86_64' machine='pc-i440fx-trusty'&gt;</a:t>
            </a:r>
            <a:r>
              <a:rPr lang="en-US" b="0" dirty="0" err="1" smtClean="0"/>
              <a:t>hvm</a:t>
            </a:r>
            <a:r>
              <a:rPr lang="en-US" b="0" dirty="0" smtClean="0"/>
              <a:t>&lt;/type&gt;</a:t>
            </a:r>
          </a:p>
          <a:p>
            <a:r>
              <a:rPr lang="en-US" b="0" dirty="0" smtClean="0"/>
              <a:t>    &lt;boot </a:t>
            </a:r>
            <a:r>
              <a:rPr lang="en-US" b="0" dirty="0" err="1" smtClean="0"/>
              <a:t>dev</a:t>
            </a:r>
            <a:r>
              <a:rPr lang="en-US" b="0" dirty="0" smtClean="0"/>
              <a:t>='</a:t>
            </a:r>
            <a:r>
              <a:rPr lang="en-US" b="0" dirty="0" err="1" smtClean="0"/>
              <a:t>hd</a:t>
            </a:r>
            <a:r>
              <a:rPr lang="en-US" b="0" dirty="0" smtClean="0"/>
              <a:t>'/&gt;</a:t>
            </a:r>
          </a:p>
          <a:p>
            <a:r>
              <a:rPr lang="en-US" b="0" dirty="0" smtClean="0"/>
              <a:t>  &lt;/</a:t>
            </a:r>
            <a:r>
              <a:rPr lang="en-US" b="0" dirty="0" err="1" smtClean="0"/>
              <a:t>os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&lt;features&gt;</a:t>
            </a:r>
          </a:p>
          <a:p>
            <a:r>
              <a:rPr lang="en-US" b="0" dirty="0" smtClean="0"/>
              <a:t>    &lt;</a:t>
            </a:r>
            <a:r>
              <a:rPr lang="en-US" b="0" dirty="0" err="1" smtClean="0"/>
              <a:t>acpi</a:t>
            </a:r>
            <a:r>
              <a:rPr lang="en-US" b="0" dirty="0" smtClean="0"/>
              <a:t>/&gt;</a:t>
            </a:r>
          </a:p>
          <a:p>
            <a:r>
              <a:rPr lang="en-US" b="0" dirty="0" smtClean="0"/>
              <a:t>    &lt;</a:t>
            </a:r>
            <a:r>
              <a:rPr lang="en-US" b="0" dirty="0" err="1" smtClean="0"/>
              <a:t>apic</a:t>
            </a:r>
            <a:r>
              <a:rPr lang="en-US" b="0" dirty="0" smtClean="0"/>
              <a:t>/&gt;</a:t>
            </a:r>
          </a:p>
          <a:p>
            <a:r>
              <a:rPr lang="en-US" b="0" dirty="0" smtClean="0"/>
              <a:t>    &lt;</a:t>
            </a:r>
            <a:r>
              <a:rPr lang="en-US" b="0" dirty="0" err="1" smtClean="0"/>
              <a:t>pae</a:t>
            </a:r>
            <a:r>
              <a:rPr lang="en-US" b="0" dirty="0" smtClean="0"/>
              <a:t>/&gt;</a:t>
            </a:r>
          </a:p>
          <a:p>
            <a:r>
              <a:rPr lang="en-US" b="0" dirty="0" smtClean="0"/>
              <a:t>  &lt;/features&gt;</a:t>
            </a:r>
          </a:p>
          <a:p>
            <a:r>
              <a:rPr lang="en-US" b="0" dirty="0" smtClean="0"/>
              <a:t>  &lt;clock offset='</a:t>
            </a:r>
            <a:r>
              <a:rPr lang="en-US" b="0" dirty="0" err="1" smtClean="0"/>
              <a:t>utc</a:t>
            </a:r>
            <a:r>
              <a:rPr lang="en-US" b="0" dirty="0" smtClean="0"/>
              <a:t>'/&gt;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on_poweroff</a:t>
            </a:r>
            <a:r>
              <a:rPr lang="en-US" b="0" dirty="0" smtClean="0"/>
              <a:t>&gt;destroy&lt;/</a:t>
            </a:r>
            <a:r>
              <a:rPr lang="en-US" b="0" dirty="0" err="1" smtClean="0"/>
              <a:t>on_poweroff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on_reboot</a:t>
            </a:r>
            <a:r>
              <a:rPr lang="en-US" b="0" dirty="0" smtClean="0"/>
              <a:t>&gt;restart&lt;/</a:t>
            </a:r>
            <a:r>
              <a:rPr lang="en-US" b="0" dirty="0" err="1" smtClean="0"/>
              <a:t>on_reboot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on_crash</a:t>
            </a:r>
            <a:r>
              <a:rPr lang="en-US" b="0" dirty="0" smtClean="0"/>
              <a:t>&gt;restart&lt;/</a:t>
            </a:r>
            <a:r>
              <a:rPr lang="en-US" b="0" dirty="0" err="1" smtClean="0"/>
              <a:t>on_crash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&lt;devices&gt;</a:t>
            </a:r>
          </a:p>
          <a:p>
            <a:r>
              <a:rPr lang="en-US" b="0" dirty="0" smtClean="0"/>
              <a:t>    &lt;emulator&gt;/</a:t>
            </a:r>
            <a:r>
              <a:rPr lang="en-US" b="0" dirty="0" err="1" smtClean="0"/>
              <a:t>usr</a:t>
            </a:r>
            <a:r>
              <a:rPr lang="en-US" b="0" dirty="0" smtClean="0"/>
              <a:t>/bin/qemu-system-x86_64&lt;/emulator&gt;</a:t>
            </a:r>
          </a:p>
          <a:p>
            <a:r>
              <a:rPr lang="en-US" b="0" dirty="0" smtClean="0"/>
              <a:t>    &lt;disk type='file' device='disk'&gt;</a:t>
            </a:r>
          </a:p>
          <a:p>
            <a:r>
              <a:rPr lang="en-US" b="0" dirty="0" smtClean="0"/>
              <a:t>      &lt;driver name='</a:t>
            </a:r>
            <a:r>
              <a:rPr lang="en-US" b="0" dirty="0" err="1" smtClean="0"/>
              <a:t>qemu</a:t>
            </a:r>
            <a:r>
              <a:rPr lang="en-US" b="0" dirty="0" smtClean="0"/>
              <a:t>' type='qcow2' cache='none'/&gt;</a:t>
            </a:r>
          </a:p>
          <a:p>
            <a:r>
              <a:rPr lang="en-US" b="0" dirty="0" smtClean="0"/>
              <a:t>      &lt;source file='/home/</a:t>
            </a:r>
            <a:r>
              <a:rPr lang="en-US" b="0" dirty="0" err="1" smtClean="0"/>
              <a:t>openstack</a:t>
            </a:r>
            <a:r>
              <a:rPr lang="en-US" b="0" dirty="0" smtClean="0"/>
              <a:t>/images/ubuntutest1.qcow2'/&gt;</a:t>
            </a:r>
          </a:p>
          <a:p>
            <a:r>
              <a:rPr lang="en-US" b="0" dirty="0" smtClean="0"/>
              <a:t>      &lt;target </a:t>
            </a:r>
            <a:r>
              <a:rPr lang="en-US" b="0" dirty="0" err="1" smtClean="0"/>
              <a:t>dev</a:t>
            </a:r>
            <a:r>
              <a:rPr lang="en-US" b="0" dirty="0" smtClean="0"/>
              <a:t>='</a:t>
            </a:r>
            <a:r>
              <a:rPr lang="en-US" b="0" dirty="0" err="1" smtClean="0"/>
              <a:t>vda</a:t>
            </a:r>
            <a:r>
              <a:rPr lang="en-US" b="0" dirty="0" smtClean="0"/>
              <a:t>' bus='</a:t>
            </a:r>
            <a:r>
              <a:rPr lang="en-US" b="0" dirty="0" err="1" smtClean="0"/>
              <a:t>virtio</a:t>
            </a:r>
            <a:r>
              <a:rPr lang="en-US" b="0" dirty="0" smtClean="0"/>
              <a:t>'/&gt;</a:t>
            </a:r>
          </a:p>
          <a:p>
            <a:r>
              <a:rPr lang="en-US" b="0" dirty="0" smtClean="0"/>
              <a:t>      &lt;alias name='virtio-disk0'/&gt;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slot='0x04' function='0x0'/&gt;</a:t>
            </a:r>
          </a:p>
          <a:p>
            <a:r>
              <a:rPr lang="en-US" b="0" dirty="0" smtClean="0"/>
              <a:t>    &lt;/disk&gt;</a:t>
            </a:r>
          </a:p>
          <a:p>
            <a:r>
              <a:rPr lang="en-US" b="0" dirty="0" smtClean="0"/>
              <a:t>    &lt;controller type='</a:t>
            </a:r>
            <a:r>
              <a:rPr lang="en-US" b="0" dirty="0" err="1" smtClean="0"/>
              <a:t>pci</a:t>
            </a:r>
            <a:r>
              <a:rPr lang="en-US" b="0" dirty="0" smtClean="0"/>
              <a:t>' index='0' model='</a:t>
            </a:r>
            <a:r>
              <a:rPr lang="en-US" b="0" dirty="0" err="1" smtClean="0"/>
              <a:t>pci</a:t>
            </a:r>
            <a:r>
              <a:rPr lang="en-US" b="0" dirty="0" smtClean="0"/>
              <a:t>-root'&gt;</a:t>
            </a:r>
          </a:p>
          <a:p>
            <a:r>
              <a:rPr lang="en-US" b="0" dirty="0" smtClean="0"/>
              <a:t>      &lt;alias name='pci.0'/&gt;</a:t>
            </a:r>
          </a:p>
          <a:p>
            <a:r>
              <a:rPr lang="en-US" b="0" dirty="0" smtClean="0"/>
              <a:t>    &lt;/controller&gt;</a:t>
            </a:r>
          </a:p>
          <a:p>
            <a:r>
              <a:rPr lang="en-US" b="0" dirty="0" smtClean="0"/>
              <a:t>    &lt;controller type='</a:t>
            </a:r>
            <a:r>
              <a:rPr lang="en-US" b="0" dirty="0" err="1" smtClean="0"/>
              <a:t>usb</a:t>
            </a:r>
            <a:r>
              <a:rPr lang="en-US" b="0" dirty="0" smtClean="0"/>
              <a:t>' index='0'&gt;</a:t>
            </a:r>
          </a:p>
          <a:p>
            <a:r>
              <a:rPr lang="en-US" b="0" dirty="0" smtClean="0"/>
              <a:t>      &lt;alias name='usb0'/&gt;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slot='0x01' function='0x2'/&gt;</a:t>
            </a:r>
          </a:p>
          <a:p>
            <a:r>
              <a:rPr lang="en-US" b="0" dirty="0" smtClean="0"/>
              <a:t>    &lt;/controller&gt;</a:t>
            </a:r>
          </a:p>
          <a:p>
            <a:r>
              <a:rPr lang="en-US" b="0" dirty="0" smtClean="0"/>
              <a:t>    &lt;interface type='bridge'&gt;</a:t>
            </a:r>
          </a:p>
          <a:p>
            <a:r>
              <a:rPr lang="en-US" b="0" dirty="0" smtClean="0"/>
              <a:t>      &lt;mac address='fa:16:3e:6e:89:ce'/&gt;</a:t>
            </a:r>
          </a:p>
          <a:p>
            <a:r>
              <a:rPr lang="en-US" b="0" dirty="0" smtClean="0"/>
              <a:t>      &lt;source bridge='br0'/&gt;</a:t>
            </a:r>
          </a:p>
          <a:p>
            <a:r>
              <a:rPr lang="en-US" b="0" dirty="0" smtClean="0"/>
              <a:t>      &lt;target </a:t>
            </a:r>
            <a:r>
              <a:rPr lang="en-US" b="0" dirty="0" err="1" smtClean="0"/>
              <a:t>dev</a:t>
            </a:r>
            <a:r>
              <a:rPr lang="en-US" b="0" dirty="0" smtClean="0"/>
              <a:t>='tap1'/&gt;</a:t>
            </a:r>
          </a:p>
          <a:p>
            <a:r>
              <a:rPr lang="en-US" b="0" dirty="0" smtClean="0"/>
              <a:t>      &lt;model type='</a:t>
            </a:r>
            <a:r>
              <a:rPr lang="en-US" b="0" dirty="0" err="1" smtClean="0"/>
              <a:t>virtio</a:t>
            </a:r>
            <a:r>
              <a:rPr lang="en-US" b="0" dirty="0" smtClean="0"/>
              <a:t>'/&gt;</a:t>
            </a:r>
          </a:p>
          <a:p>
            <a:r>
              <a:rPr lang="en-US" b="0" dirty="0" smtClean="0"/>
              <a:t>      &lt;alias name='net0'/&gt;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slot='0x03' function='0x0'/&gt;</a:t>
            </a:r>
          </a:p>
          <a:p>
            <a:r>
              <a:rPr lang="en-US" b="0" dirty="0" smtClean="0"/>
              <a:t>    &lt;/interface&gt;</a:t>
            </a:r>
          </a:p>
          <a:p>
            <a:r>
              <a:rPr lang="en-US" b="0" dirty="0" smtClean="0"/>
              <a:t>    &lt;serial type='</a:t>
            </a:r>
            <a:r>
              <a:rPr lang="en-US" b="0" dirty="0" err="1" smtClean="0"/>
              <a:t>pty</a:t>
            </a:r>
            <a:r>
              <a:rPr lang="en-US" b="0" dirty="0" smtClean="0"/>
              <a:t>'&gt;</a:t>
            </a:r>
          </a:p>
          <a:p>
            <a:r>
              <a:rPr lang="en-US" b="0" dirty="0" smtClean="0"/>
              <a:t>      &lt;source path='/</a:t>
            </a:r>
            <a:r>
              <a:rPr lang="en-US" b="0" dirty="0" err="1" smtClean="0"/>
              <a:t>dev</a:t>
            </a:r>
            <a:r>
              <a:rPr lang="en-US" b="0" dirty="0" smtClean="0"/>
              <a:t>/</a:t>
            </a:r>
            <a:r>
              <a:rPr lang="en-US" b="0" dirty="0" err="1" smtClean="0"/>
              <a:t>pts</a:t>
            </a:r>
            <a:r>
              <a:rPr lang="en-US" b="0" dirty="0" smtClean="0"/>
              <a:t>/1'/&gt;</a:t>
            </a:r>
          </a:p>
          <a:p>
            <a:r>
              <a:rPr lang="en-US" b="0" dirty="0" smtClean="0"/>
              <a:t>      &lt;target port='0'/&gt;</a:t>
            </a:r>
          </a:p>
          <a:p>
            <a:r>
              <a:rPr lang="en-US" b="0" dirty="0" smtClean="0"/>
              <a:t>      &lt;alias name='serial0'/&gt;</a:t>
            </a:r>
          </a:p>
          <a:p>
            <a:r>
              <a:rPr lang="en-US" b="0" dirty="0" smtClean="0"/>
              <a:t>    &lt;/serial&gt;</a:t>
            </a:r>
          </a:p>
          <a:p>
            <a:r>
              <a:rPr lang="en-US" b="0" dirty="0" smtClean="0"/>
              <a:t>    &lt;console type='</a:t>
            </a:r>
            <a:r>
              <a:rPr lang="en-US" b="0" dirty="0" err="1" smtClean="0"/>
              <a:t>pty</a:t>
            </a:r>
            <a:r>
              <a:rPr lang="en-US" b="0" dirty="0" smtClean="0"/>
              <a:t>' </a:t>
            </a:r>
            <a:r>
              <a:rPr lang="en-US" b="0" dirty="0" err="1" smtClean="0"/>
              <a:t>tty</a:t>
            </a:r>
            <a:r>
              <a:rPr lang="en-US" b="0" dirty="0" smtClean="0"/>
              <a:t>='/</a:t>
            </a:r>
            <a:r>
              <a:rPr lang="en-US" b="0" dirty="0" err="1" smtClean="0"/>
              <a:t>dev</a:t>
            </a:r>
            <a:r>
              <a:rPr lang="en-US" b="0" dirty="0" smtClean="0"/>
              <a:t>/</a:t>
            </a:r>
            <a:r>
              <a:rPr lang="en-US" b="0" dirty="0" err="1" smtClean="0"/>
              <a:t>pts</a:t>
            </a:r>
            <a:r>
              <a:rPr lang="en-US" b="0" dirty="0" smtClean="0"/>
              <a:t>/1'&gt;</a:t>
            </a:r>
          </a:p>
          <a:p>
            <a:r>
              <a:rPr lang="en-US" b="0" dirty="0" smtClean="0"/>
              <a:t>      &lt;source path='/</a:t>
            </a:r>
            <a:r>
              <a:rPr lang="en-US" b="0" dirty="0" err="1" smtClean="0"/>
              <a:t>dev</a:t>
            </a:r>
            <a:r>
              <a:rPr lang="en-US" b="0" dirty="0" smtClean="0"/>
              <a:t>/</a:t>
            </a:r>
            <a:r>
              <a:rPr lang="en-US" b="0" dirty="0" err="1" smtClean="0"/>
              <a:t>pts</a:t>
            </a:r>
            <a:r>
              <a:rPr lang="en-US" b="0" dirty="0" smtClean="0"/>
              <a:t>/1'/&gt;</a:t>
            </a:r>
          </a:p>
          <a:p>
            <a:r>
              <a:rPr lang="en-US" b="0" dirty="0" smtClean="0"/>
              <a:t>      &lt;target type='serial' port='0'/&gt;</a:t>
            </a:r>
          </a:p>
          <a:p>
            <a:r>
              <a:rPr lang="en-US" b="0" dirty="0" smtClean="0"/>
              <a:t>      &lt;alias name='serial0'/&gt;</a:t>
            </a:r>
          </a:p>
          <a:p>
            <a:r>
              <a:rPr lang="en-US" b="0" dirty="0" smtClean="0"/>
              <a:t>    &lt;/console&gt;</a:t>
            </a:r>
          </a:p>
          <a:p>
            <a:r>
              <a:rPr lang="en-US" b="0" dirty="0" smtClean="0"/>
              <a:t>    &lt;input type='mouse' bus='ps2'/&gt;</a:t>
            </a:r>
          </a:p>
          <a:p>
            <a:r>
              <a:rPr lang="en-US" b="0" dirty="0" smtClean="0"/>
              <a:t>    &lt;input type='keyboard' bus='ps2'/&gt;</a:t>
            </a:r>
          </a:p>
          <a:p>
            <a:r>
              <a:rPr lang="en-US" b="0" dirty="0" smtClean="0"/>
              <a:t>    &lt;graphics type='</a:t>
            </a:r>
            <a:r>
              <a:rPr lang="en-US" b="0" dirty="0" err="1" smtClean="0"/>
              <a:t>vnc</a:t>
            </a:r>
            <a:r>
              <a:rPr lang="en-US" b="0" dirty="0" smtClean="0"/>
              <a:t>' port='5900' </a:t>
            </a:r>
            <a:r>
              <a:rPr lang="en-US" b="0" dirty="0" err="1" smtClean="0"/>
              <a:t>autoport</a:t>
            </a:r>
            <a:r>
              <a:rPr lang="en-US" b="0" dirty="0" smtClean="0"/>
              <a:t>='yes' listen='0.0.0.0'&gt;</a:t>
            </a:r>
          </a:p>
          <a:p>
            <a:r>
              <a:rPr lang="en-US" b="0" dirty="0" smtClean="0"/>
              <a:t>      &lt;listen type='address' address='0.0.0.0'/&gt;</a:t>
            </a:r>
          </a:p>
          <a:p>
            <a:r>
              <a:rPr lang="en-US" b="0" dirty="0" smtClean="0"/>
              <a:t>    &lt;/graphics&gt;</a:t>
            </a:r>
          </a:p>
          <a:p>
            <a:r>
              <a:rPr lang="en-US" b="0" dirty="0" smtClean="0"/>
              <a:t>    &lt;video&gt;</a:t>
            </a:r>
          </a:p>
          <a:p>
            <a:r>
              <a:rPr lang="en-US" b="0" dirty="0" smtClean="0"/>
              <a:t>      &lt;model type='cirrus' </a:t>
            </a:r>
            <a:r>
              <a:rPr lang="en-US" b="0" dirty="0" err="1" smtClean="0"/>
              <a:t>vram</a:t>
            </a:r>
            <a:r>
              <a:rPr lang="en-US" b="0" dirty="0" smtClean="0"/>
              <a:t>='9216' heads='1'/&gt;</a:t>
            </a:r>
          </a:p>
          <a:p>
            <a:r>
              <a:rPr lang="en-US" b="0" dirty="0" smtClean="0"/>
              <a:t>      &lt;alias name='video0'/&gt;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slot='0x02' function='0x0'/&gt;</a:t>
            </a:r>
          </a:p>
          <a:p>
            <a:r>
              <a:rPr lang="en-US" b="0" dirty="0" smtClean="0"/>
              <a:t>    &lt;/video&gt;</a:t>
            </a:r>
          </a:p>
          <a:p>
            <a:r>
              <a:rPr lang="en-US" b="0" dirty="0" smtClean="0"/>
              <a:t>    &lt;</a:t>
            </a:r>
            <a:r>
              <a:rPr lang="en-US" b="0" dirty="0" err="1" smtClean="0"/>
              <a:t>memballoon</a:t>
            </a:r>
            <a:r>
              <a:rPr lang="en-US" b="0" dirty="0" smtClean="0"/>
              <a:t> model='</a:t>
            </a:r>
            <a:r>
              <a:rPr lang="en-US" b="0" dirty="0" err="1" smtClean="0"/>
              <a:t>virtio</a:t>
            </a:r>
            <a:r>
              <a:rPr lang="en-US" b="0" dirty="0" smtClean="0"/>
              <a:t>'&gt;</a:t>
            </a:r>
          </a:p>
          <a:p>
            <a:r>
              <a:rPr lang="en-US" b="0" dirty="0" smtClean="0"/>
              <a:t>      &lt;alias name='balloon0'/&gt;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slot='0x05' function='0x0'/&gt;</a:t>
            </a:r>
          </a:p>
          <a:p>
            <a:r>
              <a:rPr lang="en-US" b="0" dirty="0" smtClean="0"/>
              <a:t>    &lt;/</a:t>
            </a:r>
            <a:r>
              <a:rPr lang="en-US" b="0" dirty="0" err="1" smtClean="0"/>
              <a:t>memballoon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  &lt;</a:t>
            </a:r>
            <a:r>
              <a:rPr lang="en-US" b="0" dirty="0" err="1" smtClean="0"/>
              <a:t>rng</a:t>
            </a:r>
            <a:r>
              <a:rPr lang="en-US" b="0" dirty="0" smtClean="0"/>
              <a:t> model='</a:t>
            </a:r>
            <a:r>
              <a:rPr lang="en-US" b="0" dirty="0" err="1" smtClean="0"/>
              <a:t>virtio</a:t>
            </a:r>
            <a:r>
              <a:rPr lang="en-US" b="0" dirty="0" smtClean="0"/>
              <a:t>'&gt;</a:t>
            </a:r>
          </a:p>
          <a:p>
            <a:r>
              <a:rPr lang="en-US" b="0" dirty="0" smtClean="0"/>
              <a:t>      &lt;backend model='random'&gt;/</a:t>
            </a:r>
            <a:r>
              <a:rPr lang="en-US" b="0" dirty="0" err="1" smtClean="0"/>
              <a:t>dev</a:t>
            </a:r>
            <a:r>
              <a:rPr lang="en-US" b="0" dirty="0" smtClean="0"/>
              <a:t>/random&lt;/backend&gt;</a:t>
            </a:r>
          </a:p>
          <a:p>
            <a:r>
              <a:rPr lang="en-US" b="0" dirty="0" smtClean="0"/>
              <a:t>      &lt;alias name='rng0'/&gt;</a:t>
            </a:r>
          </a:p>
          <a:p>
            <a:r>
              <a:rPr lang="en-US" b="0" dirty="0" smtClean="0"/>
              <a:t>      &lt;address type='</a:t>
            </a:r>
            <a:r>
              <a:rPr lang="en-US" b="0" dirty="0" err="1" smtClean="0"/>
              <a:t>pci</a:t>
            </a:r>
            <a:r>
              <a:rPr lang="en-US" b="0" dirty="0" smtClean="0"/>
              <a:t>' domain='0x0000' bus='0x00' slot='0x06' function='0x0'/&gt;</a:t>
            </a:r>
          </a:p>
          <a:p>
            <a:r>
              <a:rPr lang="en-US" b="0" dirty="0" smtClean="0"/>
              <a:t>    &lt;/</a:t>
            </a:r>
            <a:r>
              <a:rPr lang="en-US" b="0" dirty="0" err="1" smtClean="0"/>
              <a:t>rng</a:t>
            </a:r>
            <a:r>
              <a:rPr lang="en-US" b="0" dirty="0" smtClean="0"/>
              <a:t>&gt;</a:t>
            </a:r>
          </a:p>
          <a:p>
            <a:r>
              <a:rPr lang="en-US" b="0" dirty="0" smtClean="0"/>
              <a:t>  &lt;/devices&gt;</a:t>
            </a:r>
          </a:p>
          <a:p>
            <a:r>
              <a:rPr lang="en-US" b="0" dirty="0" smtClean="0"/>
              <a:t>  &lt;</a:t>
            </a:r>
            <a:r>
              <a:rPr lang="en-US" b="0" dirty="0" err="1" smtClean="0"/>
              <a:t>seclabel</a:t>
            </a:r>
            <a:r>
              <a:rPr lang="en-US" b="0" dirty="0" smtClean="0"/>
              <a:t> type='none'/&gt;</a:t>
            </a:r>
          </a:p>
          <a:p>
            <a:r>
              <a:rPr lang="en-US" b="0" dirty="0" smtClean="0"/>
              <a:t>&lt;/domain&gt;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1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3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filterref</a:t>
            </a:r>
            <a:r>
              <a:rPr lang="en-US" dirty="0" smtClean="0"/>
              <a:t> filter='no-</a:t>
            </a:r>
            <a:r>
              <a:rPr lang="en-US" dirty="0" err="1" smtClean="0"/>
              <a:t>icmp</a:t>
            </a:r>
            <a:r>
              <a:rPr lang="en-US" dirty="0" smtClean="0"/>
              <a:t>'/&gt;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584F7-FB74-470E-A125-01B07E7A91C4}" type="slidenum">
              <a:rPr lang="en-US" smtClean="0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2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7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3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94BE-EC35-48FB-B8EA-AC52CA36556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E4A1-3922-4CE3-BDD9-CE33641FB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bgoo.com/wp-content/uploads/2014/01/saslauthd.png" TargetMode="Externa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untu.com/download/cloud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hat.com/" TargetMode="Externa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png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5.png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hyperlink" Target="https://rwmj.wordpress.com/2013/03/13/guestfish-now-supports-502-commands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3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5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.png"/><Relationship Id="rId4" Type="http://schemas.openxmlformats.org/officeDocument/2006/relationships/image" Target="../media/image29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hyperlink" Target="http://10.0.2.1/index.html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Qemu</a:t>
            </a:r>
            <a:r>
              <a:rPr lang="en-US" dirty="0" smtClean="0"/>
              <a:t> </a:t>
            </a:r>
            <a:r>
              <a:rPr lang="en-US" dirty="0" err="1" smtClean="0"/>
              <a:t>Libvirt</a:t>
            </a:r>
            <a:r>
              <a:rPr lang="en-US" dirty="0" smtClean="0"/>
              <a:t> &amp; KVM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popsuper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4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1.2 KVM </a:t>
            </a:r>
            <a:r>
              <a:rPr lang="en-US" altLang="zh-CN" dirty="0" err="1"/>
              <a:t>Qemu</a:t>
            </a:r>
            <a:r>
              <a:rPr lang="en-US" altLang="zh-CN" dirty="0"/>
              <a:t> </a:t>
            </a:r>
            <a:r>
              <a:rPr lang="en-US" altLang="zh-CN" dirty="0" err="1"/>
              <a:t>Libvirt</a:t>
            </a:r>
            <a:r>
              <a:rPr lang="zh-CN" altLang="en-US" dirty="0"/>
              <a:t>之间的关系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Qemu</a:t>
            </a:r>
            <a:r>
              <a:rPr lang="zh-CN" altLang="en-US" sz="2000" dirty="0"/>
              <a:t>将</a:t>
            </a:r>
            <a:r>
              <a:rPr lang="en-US" altLang="zh-CN" sz="2000" dirty="0"/>
              <a:t>KVM</a:t>
            </a:r>
            <a:r>
              <a:rPr lang="zh-CN" altLang="en-US" sz="2000" dirty="0"/>
              <a:t>整合进来</a:t>
            </a:r>
            <a:r>
              <a:rPr lang="zh-CN" altLang="en-US" sz="2000" dirty="0" smtClean="0"/>
              <a:t>，通过</a:t>
            </a:r>
            <a:r>
              <a:rPr lang="en-US" altLang="zh-CN" sz="2000" dirty="0" err="1" smtClean="0"/>
              <a:t>ioctl</a:t>
            </a:r>
            <a:r>
              <a:rPr lang="zh-CN" altLang="en-US" sz="2000" dirty="0" smtClean="0"/>
              <a:t>调用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dev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kvm</a:t>
            </a:r>
            <a:r>
              <a:rPr lang="zh-CN" altLang="en-US" sz="2000" dirty="0" smtClean="0"/>
              <a:t>接口，将有</a:t>
            </a:r>
            <a:r>
              <a:rPr lang="zh-CN" altLang="en-US" sz="2000" dirty="0"/>
              <a:t>关</a:t>
            </a:r>
            <a:r>
              <a:rPr lang="en-US" altLang="zh-CN" sz="2000" dirty="0"/>
              <a:t>CPU</a:t>
            </a:r>
            <a:r>
              <a:rPr lang="zh-CN" altLang="en-US" sz="2000" dirty="0"/>
              <a:t>指令的部分交由内核模块来做，就是</a:t>
            </a:r>
            <a:r>
              <a:rPr lang="en-US" altLang="zh-CN" sz="2000" dirty="0" err="1"/>
              <a:t>qemu-kvm</a:t>
            </a:r>
            <a:r>
              <a:rPr lang="en-US" altLang="zh-CN" sz="2000" dirty="0"/>
              <a:t> (</a:t>
            </a:r>
            <a:r>
              <a:rPr lang="en-US" altLang="zh-CN" sz="2000" dirty="0" err="1"/>
              <a:t>qemu</a:t>
            </a:r>
            <a:r>
              <a:rPr lang="en-US" altLang="zh-CN" sz="2000" dirty="0"/>
              <a:t>-system-XXX</a:t>
            </a:r>
            <a:r>
              <a:rPr lang="en-US" altLang="zh-CN" sz="2000" dirty="0" smtClean="0"/>
              <a:t>)</a:t>
            </a:r>
          </a:p>
          <a:p>
            <a:r>
              <a:rPr lang="en-US" sz="2000" dirty="0" err="1" smtClean="0"/>
              <a:t>Qemu</a:t>
            </a:r>
            <a:r>
              <a:rPr lang="zh-CN" altLang="en-US" sz="2000" dirty="0" smtClean="0"/>
              <a:t>还会模拟其他的硬件，如</a:t>
            </a:r>
            <a:r>
              <a:rPr lang="en-US" altLang="zh-CN" sz="2000" dirty="0" smtClean="0"/>
              <a:t>Network, Disk</a:t>
            </a:r>
            <a:r>
              <a:rPr lang="zh-CN" altLang="en-US" sz="2000" dirty="0" smtClean="0"/>
              <a:t>，同样会影响这些设备的性能</a:t>
            </a:r>
            <a:endParaRPr lang="en-US" altLang="zh-CN" sz="2000" dirty="0" smtClean="0"/>
          </a:p>
          <a:p>
            <a:r>
              <a:rPr lang="zh-CN" altLang="en-US" sz="2000" dirty="0"/>
              <a:t>于</a:t>
            </a:r>
            <a:r>
              <a:rPr lang="zh-CN" altLang="en-US" sz="2000" dirty="0" smtClean="0"/>
              <a:t>是产生</a:t>
            </a:r>
            <a:r>
              <a:rPr lang="en-US" altLang="zh-CN" sz="2000" dirty="0" smtClean="0"/>
              <a:t>pass through</a:t>
            </a:r>
            <a:r>
              <a:rPr lang="zh-CN" altLang="en-US" sz="2000" dirty="0" smtClean="0"/>
              <a:t>半虚拟化设备</a:t>
            </a:r>
            <a:r>
              <a:rPr lang="en-US" altLang="zh-CN" sz="2000" dirty="0" err="1" smtClean="0"/>
              <a:t>virtio_blk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virtio_net</a:t>
            </a:r>
            <a:r>
              <a:rPr lang="zh-CN" altLang="en-US" sz="2000" dirty="0" smtClean="0"/>
              <a:t>，提高设备性能</a:t>
            </a:r>
            <a:endParaRPr lang="en-US" altLang="zh-CN" sz="2000" dirty="0" smtClean="0"/>
          </a:p>
          <a:p>
            <a:r>
              <a:rPr lang="en-US" sz="2000" dirty="0" err="1" smtClean="0"/>
              <a:t>Qemu-kvm</a:t>
            </a:r>
            <a:r>
              <a:rPr lang="zh-CN" altLang="en-US" sz="2000" dirty="0" smtClean="0"/>
              <a:t>对</a:t>
            </a:r>
            <a:r>
              <a:rPr lang="en-US" altLang="zh-CN" sz="2000" dirty="0" err="1" smtClean="0"/>
              <a:t>kvm</a:t>
            </a:r>
            <a:r>
              <a:rPr lang="zh-CN" altLang="en-US" sz="2000" dirty="0" smtClean="0"/>
              <a:t>的整合从</a:t>
            </a:r>
            <a:r>
              <a:rPr lang="en-US" sz="2000" dirty="0" smtClean="0"/>
              <a:t>release_0_5_1</a:t>
            </a:r>
            <a:r>
              <a:rPr lang="zh-CN" altLang="en-US" sz="2000" dirty="0" smtClean="0"/>
              <a:t>开始有</a:t>
            </a:r>
            <a:r>
              <a:rPr lang="en-US" altLang="zh-CN" sz="2000" dirty="0" smtClean="0"/>
              <a:t>branch</a:t>
            </a:r>
            <a:r>
              <a:rPr lang="zh-CN" altLang="en-US" sz="2000" dirty="0" smtClean="0"/>
              <a:t>，在</a:t>
            </a:r>
            <a:r>
              <a:rPr lang="en-US" altLang="zh-CN" sz="2000" dirty="0" smtClean="0"/>
              <a:t>1.3.0</a:t>
            </a:r>
            <a:r>
              <a:rPr lang="zh-CN" altLang="en-US" sz="2000" dirty="0" smtClean="0"/>
              <a:t>正式</a:t>
            </a:r>
            <a:r>
              <a:rPr lang="en-US" altLang="zh-CN" sz="2000" dirty="0" smtClean="0"/>
              <a:t>merge</a:t>
            </a:r>
            <a:r>
              <a:rPr lang="zh-CN" altLang="en-US" sz="2000" dirty="0" smtClean="0"/>
              <a:t>到</a:t>
            </a:r>
            <a:r>
              <a:rPr lang="en-US" altLang="zh-CN" sz="2000" dirty="0" smtClean="0"/>
              <a:t>master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0" y="3283547"/>
            <a:ext cx="6153773" cy="3085005"/>
          </a:xfrm>
          <a:prstGeom prst="rect">
            <a:avLst/>
          </a:prstGeom>
        </p:spPr>
      </p:pic>
      <p:pic>
        <p:nvPicPr>
          <p:cNvPr id="1028" name="Picture 4" descr="qemu-and-qemukv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25" y="3283546"/>
            <a:ext cx="7380718" cy="159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533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2.10  QEMU-KVM: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方法二：连带</a:t>
            </a:r>
            <a:r>
              <a:rPr lang="en-US" altLang="zh-CN" dirty="0" smtClean="0"/>
              <a:t>migrate</a:t>
            </a:r>
            <a:r>
              <a:rPr lang="zh-CN" altLang="en-US" dirty="0" smtClean="0"/>
              <a:t>硬盘的迁移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查看源机器上的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的情况</a:t>
            </a:r>
            <a:endParaRPr lang="en-US" altLang="zh-CN" dirty="0" smtClean="0"/>
          </a:p>
          <a:p>
            <a:pPr lvl="2"/>
            <a:r>
              <a:rPr lang="en-US" altLang="zh-CN" dirty="0" err="1"/>
              <a:t>qemu-img</a:t>
            </a:r>
            <a:r>
              <a:rPr lang="en-US" altLang="zh-CN" dirty="0"/>
              <a:t> info </a:t>
            </a:r>
            <a:r>
              <a:rPr lang="en-US" altLang="zh-CN" dirty="0" smtClean="0"/>
              <a:t>ubuntutest.qcow2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1"/>
            <a:r>
              <a:rPr lang="zh-CN" altLang="en-US" dirty="0" smtClean="0"/>
              <a:t>在目标机器上，创建一个大小相同的空</a:t>
            </a:r>
            <a:r>
              <a:rPr lang="en-US" altLang="zh-CN" dirty="0" smtClean="0"/>
              <a:t>image</a:t>
            </a:r>
          </a:p>
          <a:p>
            <a:pPr lvl="2"/>
            <a:r>
              <a:rPr lang="en-US" altLang="zh-CN" dirty="0" err="1"/>
              <a:t>qemu-img</a:t>
            </a:r>
            <a:r>
              <a:rPr lang="en-US" altLang="zh-CN" dirty="0"/>
              <a:t> create -f qcow2 ubuntutest.qcow2 5G</a:t>
            </a:r>
            <a:endParaRPr lang="en-US" altLang="zh-CN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975" y="2220284"/>
            <a:ext cx="6053137" cy="1317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75" y="4393401"/>
            <a:ext cx="8165593" cy="14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415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2.10  QEMU-KVM: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方法二：连带</a:t>
            </a:r>
            <a:r>
              <a:rPr lang="en-US" altLang="zh-CN" sz="2000" dirty="0"/>
              <a:t>migrate</a:t>
            </a:r>
            <a:r>
              <a:rPr lang="zh-CN" altLang="en-US" sz="2000" dirty="0"/>
              <a:t>硬盘的迁移</a:t>
            </a:r>
            <a:endParaRPr lang="en-US" altLang="zh-CN" sz="2000" dirty="0"/>
          </a:p>
          <a:p>
            <a:pPr lvl="1"/>
            <a:r>
              <a:rPr lang="zh-CN" altLang="en-US" sz="1800" dirty="0"/>
              <a:t>在源机器上启动虚拟机</a:t>
            </a:r>
            <a:endParaRPr lang="en-US" altLang="zh-CN" sz="1800" dirty="0"/>
          </a:p>
          <a:p>
            <a:pPr lvl="2"/>
            <a:r>
              <a:rPr lang="en-US" sz="1600" dirty="0"/>
              <a:t>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</a:t>
            </a:r>
            <a:r>
              <a:rPr lang="en-US" sz="1600" dirty="0" err="1"/>
              <a:t>ubuntutest</a:t>
            </a:r>
            <a:r>
              <a:rPr lang="en-US" sz="1600" dirty="0"/>
              <a:t> -m 2048 -</a:t>
            </a:r>
            <a:r>
              <a:rPr lang="en-US" sz="1600" dirty="0" err="1"/>
              <a:t>hda</a:t>
            </a:r>
            <a:r>
              <a:rPr lang="en-US" sz="1600" dirty="0"/>
              <a:t> ubuntutest.qcow2 -</a:t>
            </a:r>
            <a:r>
              <a:rPr lang="en-US" sz="1600" dirty="0" err="1"/>
              <a:t>vnc</a:t>
            </a:r>
            <a:r>
              <a:rPr lang="en-US" sz="1600" dirty="0"/>
              <a:t> :19 -net </a:t>
            </a:r>
            <a:r>
              <a:rPr lang="en-US" sz="1600" dirty="0" err="1"/>
              <a:t>nic,model</a:t>
            </a:r>
            <a:r>
              <a:rPr lang="en-US" sz="1600" dirty="0"/>
              <a:t>=</a:t>
            </a:r>
            <a:r>
              <a:rPr lang="en-US" sz="1600" dirty="0" err="1"/>
              <a:t>virtio</a:t>
            </a:r>
            <a:r>
              <a:rPr lang="en-US" sz="1600" dirty="0"/>
              <a:t> -net </a:t>
            </a:r>
            <a:r>
              <a:rPr lang="en-US" sz="1600" dirty="0" err="1"/>
              <a:t>tap,ifname</a:t>
            </a:r>
            <a:r>
              <a:rPr lang="en-US" sz="1600" dirty="0"/>
              <a:t>=tap0,script=</a:t>
            </a:r>
            <a:r>
              <a:rPr lang="en-US" sz="1600" dirty="0" err="1"/>
              <a:t>no,downscript</a:t>
            </a:r>
            <a:r>
              <a:rPr lang="en-US" sz="1600" dirty="0"/>
              <a:t>=no -monitor </a:t>
            </a:r>
            <a:r>
              <a:rPr lang="en-US" sz="1600" dirty="0" err="1" smtClean="0"/>
              <a:t>stdio</a:t>
            </a:r>
            <a:endParaRPr lang="en-US" sz="1600" dirty="0" smtClean="0"/>
          </a:p>
          <a:p>
            <a:pPr lvl="1"/>
            <a:r>
              <a:rPr lang="zh-CN" altLang="en-US" sz="1800" dirty="0"/>
              <a:t>在目标机器上启动虚拟机</a:t>
            </a:r>
            <a:r>
              <a:rPr lang="en-US" altLang="zh-CN" sz="1800" dirty="0"/>
              <a:t>migrate</a:t>
            </a:r>
            <a:r>
              <a:rPr lang="zh-CN" altLang="en-US" sz="1800" dirty="0"/>
              <a:t>监听</a:t>
            </a:r>
            <a:endParaRPr lang="en-US" altLang="zh-CN" sz="1800" dirty="0"/>
          </a:p>
          <a:p>
            <a:pPr lvl="2"/>
            <a:r>
              <a:rPr lang="en-US" sz="1600" dirty="0"/>
              <a:t>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</a:t>
            </a:r>
            <a:r>
              <a:rPr lang="en-US" sz="1600" dirty="0" err="1"/>
              <a:t>ubuntutest</a:t>
            </a:r>
            <a:r>
              <a:rPr lang="en-US" sz="1600" dirty="0"/>
              <a:t> -m 2048 -</a:t>
            </a:r>
            <a:r>
              <a:rPr lang="en-US" sz="1600" dirty="0" err="1"/>
              <a:t>hda</a:t>
            </a:r>
            <a:r>
              <a:rPr lang="en-US" sz="1600" dirty="0"/>
              <a:t> ubuntutest.qcow2 -</a:t>
            </a:r>
            <a:r>
              <a:rPr lang="en-US" sz="1600" dirty="0" err="1"/>
              <a:t>vnc</a:t>
            </a:r>
            <a:r>
              <a:rPr lang="en-US" sz="1600" dirty="0"/>
              <a:t> :19 -net </a:t>
            </a:r>
            <a:r>
              <a:rPr lang="en-US" sz="1600" dirty="0" err="1"/>
              <a:t>nic,model</a:t>
            </a:r>
            <a:r>
              <a:rPr lang="en-US" sz="1600" dirty="0"/>
              <a:t>=</a:t>
            </a:r>
            <a:r>
              <a:rPr lang="en-US" sz="1600" dirty="0" err="1"/>
              <a:t>virtio</a:t>
            </a:r>
            <a:r>
              <a:rPr lang="en-US" sz="1600" dirty="0"/>
              <a:t> -net </a:t>
            </a:r>
            <a:r>
              <a:rPr lang="en-US" sz="1600" dirty="0" err="1"/>
              <a:t>tap,ifname</a:t>
            </a:r>
            <a:r>
              <a:rPr lang="en-US" sz="1600" dirty="0"/>
              <a:t>=tap0,script=</a:t>
            </a:r>
            <a:r>
              <a:rPr lang="en-US" sz="1600" dirty="0" err="1"/>
              <a:t>no,downscript</a:t>
            </a:r>
            <a:r>
              <a:rPr lang="en-US" sz="1600" dirty="0"/>
              <a:t>=no -monitor </a:t>
            </a:r>
            <a:r>
              <a:rPr lang="en-US" sz="1600" dirty="0" err="1"/>
              <a:t>stdio</a:t>
            </a:r>
            <a:r>
              <a:rPr lang="en-US" sz="1600" dirty="0"/>
              <a:t> -incoming </a:t>
            </a:r>
            <a:r>
              <a:rPr lang="en-US" sz="1600" dirty="0" smtClean="0"/>
              <a:t>tcp:0:1235</a:t>
            </a:r>
          </a:p>
          <a:p>
            <a:pPr lvl="1"/>
            <a:r>
              <a:rPr lang="zh-CN" altLang="en-US" sz="1800" dirty="0"/>
              <a:t>开</a:t>
            </a:r>
            <a:r>
              <a:rPr lang="zh-CN" altLang="en-US" sz="1800" dirty="0" smtClean="0"/>
              <a:t>始迁移</a:t>
            </a:r>
            <a:endParaRPr lang="en-US" altLang="zh-CN" sz="1800" dirty="0" smtClean="0"/>
          </a:p>
          <a:p>
            <a:pPr lvl="2"/>
            <a:r>
              <a:rPr lang="en-US" sz="1600" dirty="0"/>
              <a:t>migrate -b </a:t>
            </a:r>
            <a:r>
              <a:rPr lang="en-US" sz="1600" dirty="0" smtClean="0"/>
              <a:t>tcp:16.158.166.197:1235</a:t>
            </a:r>
          </a:p>
          <a:p>
            <a:pPr lvl="2"/>
            <a:endParaRPr lang="en-US" sz="16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21" y="3610996"/>
            <a:ext cx="9131975" cy="56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1" y="5018357"/>
            <a:ext cx="6998707" cy="1627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21" y="4313496"/>
            <a:ext cx="9131975" cy="562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180" y="5286231"/>
            <a:ext cx="5283899" cy="11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13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2.11 QEMU-KVM: Monitoring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对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的访问</a:t>
            </a:r>
            <a:endParaRPr lang="en-US" altLang="zh-CN" dirty="0" smtClean="0"/>
          </a:p>
          <a:p>
            <a:pPr lvl="1"/>
            <a:r>
              <a:rPr lang="en-US" dirty="0"/>
              <a:t>[Ctrl] + [Alt] + [2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pPr lvl="1"/>
            <a:r>
              <a:rPr lang="zh-CN" altLang="en-US" dirty="0"/>
              <a:t>可</a:t>
            </a:r>
            <a:r>
              <a:rPr lang="zh-CN" altLang="en-US" dirty="0" smtClean="0"/>
              <a:t>以通过</a:t>
            </a:r>
            <a:r>
              <a:rPr lang="en-US" altLang="zh-CN" dirty="0" smtClean="0"/>
              <a:t>TCP</a:t>
            </a:r>
            <a:r>
              <a:rPr lang="zh-CN" altLang="en-US" dirty="0" smtClean="0"/>
              <a:t>连接：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-</a:t>
            </a:r>
            <a:r>
              <a:rPr lang="en-US" altLang="zh-CN" dirty="0"/>
              <a:t>monitor </a:t>
            </a:r>
            <a:r>
              <a:rPr lang="en-US" altLang="zh-CN" dirty="0" err="1"/>
              <a:t>tcp</a:t>
            </a:r>
            <a:r>
              <a:rPr lang="en-US" altLang="zh-CN" dirty="0"/>
              <a:t>::</a:t>
            </a:r>
            <a:r>
              <a:rPr lang="en-US" altLang="zh-CN" dirty="0" smtClean="0"/>
              <a:t>4444,server,nowait</a:t>
            </a:r>
          </a:p>
          <a:p>
            <a:pPr lvl="2"/>
            <a:r>
              <a:rPr lang="zh-CN" altLang="en-US" dirty="0"/>
              <a:t>通</a:t>
            </a:r>
            <a:r>
              <a:rPr lang="zh-CN" altLang="en-US" dirty="0" smtClean="0"/>
              <a:t>过</a:t>
            </a:r>
            <a:r>
              <a:rPr lang="en-US" altLang="zh-CN" dirty="0" smtClean="0"/>
              <a:t>telnet</a:t>
            </a:r>
            <a:r>
              <a:rPr lang="zh-CN" altLang="en-US" dirty="0" smtClean="0"/>
              <a:t>可以访问：</a:t>
            </a:r>
            <a:r>
              <a:rPr lang="en-US" altLang="zh-CN" dirty="0"/>
              <a:t>telnet </a:t>
            </a:r>
            <a:r>
              <a:rPr lang="en-US" altLang="zh-CN" dirty="0" err="1"/>
              <a:t>localhost</a:t>
            </a:r>
            <a:r>
              <a:rPr lang="en-US" altLang="zh-CN" dirty="0"/>
              <a:t> </a:t>
            </a:r>
            <a:r>
              <a:rPr lang="en-US" altLang="zh-CN" dirty="0" smtClean="0"/>
              <a:t>4444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zh-CN" altLang="en-US" dirty="0" smtClean="0"/>
              <a:t>可以通过</a:t>
            </a:r>
            <a:r>
              <a:rPr lang="en-US" dirty="0"/>
              <a:t>character </a:t>
            </a:r>
            <a:r>
              <a:rPr lang="en-US" dirty="0" smtClean="0"/>
              <a:t>device</a:t>
            </a:r>
            <a:r>
              <a:rPr lang="zh-CN" altLang="en-US" dirty="0" smtClean="0"/>
              <a:t>：</a:t>
            </a:r>
            <a:r>
              <a:rPr lang="en-US" altLang="zh-CN" dirty="0"/>
              <a:t>-</a:t>
            </a:r>
            <a:r>
              <a:rPr lang="en-US" altLang="zh-CN" dirty="0" err="1"/>
              <a:t>chardev</a:t>
            </a:r>
            <a:r>
              <a:rPr lang="en-US" altLang="zh-CN" dirty="0"/>
              <a:t> </a:t>
            </a:r>
            <a:r>
              <a:rPr lang="en-US" altLang="zh-CN" dirty="0" err="1"/>
              <a:t>stdio,id</a:t>
            </a:r>
            <a:r>
              <a:rPr lang="en-US" altLang="zh-CN" dirty="0"/>
              <a:t>=</a:t>
            </a:r>
            <a:r>
              <a:rPr lang="en-US" altLang="zh-CN" dirty="0" err="1"/>
              <a:t>meinmonitor</a:t>
            </a:r>
            <a:r>
              <a:rPr lang="en-US" altLang="zh-CN" dirty="0"/>
              <a:t> -</a:t>
            </a:r>
            <a:r>
              <a:rPr lang="en-US" altLang="zh-CN" dirty="0" err="1"/>
              <a:t>mon</a:t>
            </a:r>
            <a:r>
              <a:rPr lang="en-US" altLang="zh-CN" dirty="0"/>
              <a:t> </a:t>
            </a:r>
            <a:r>
              <a:rPr lang="en-US" altLang="zh-CN" dirty="0" err="1" smtClean="0"/>
              <a:t>chardev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meinmonitor</a:t>
            </a:r>
            <a:endParaRPr lang="en-US" altLang="zh-CN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15" y="3411284"/>
            <a:ext cx="5726621" cy="14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157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2.11 QEMU-KVM: Monitoring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访问</a:t>
            </a:r>
            <a:r>
              <a:rPr lang="en-US" sz="2400" dirty="0" smtClean="0"/>
              <a:t>The </a:t>
            </a:r>
            <a:r>
              <a:rPr lang="en-US" sz="2400" dirty="0"/>
              <a:t>QEMU Monitor Protocol (QMP)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通过</a:t>
            </a:r>
            <a:r>
              <a:rPr lang="en-US" altLang="zh-CN" sz="2000" dirty="0" err="1" smtClean="0"/>
              <a:t>stdio</a:t>
            </a:r>
            <a:endParaRPr lang="en-US" altLang="zh-CN" sz="2000" dirty="0" smtClean="0"/>
          </a:p>
          <a:p>
            <a:pPr lvl="2"/>
            <a:r>
              <a:rPr lang="en-US" sz="1800" dirty="0"/>
              <a:t>qemu-system-x86_64 -enable-</a:t>
            </a:r>
            <a:r>
              <a:rPr lang="en-US" sz="1800" dirty="0" err="1"/>
              <a:t>kvm</a:t>
            </a:r>
            <a:r>
              <a:rPr lang="en-US" sz="1800" dirty="0"/>
              <a:t> -name </a:t>
            </a:r>
            <a:r>
              <a:rPr lang="en-US" sz="1800" dirty="0" err="1"/>
              <a:t>ubuntutest</a:t>
            </a:r>
            <a:r>
              <a:rPr lang="en-US" sz="1800" dirty="0"/>
              <a:t> -m 2048 -</a:t>
            </a:r>
            <a:r>
              <a:rPr lang="en-US" sz="1800" dirty="0" err="1"/>
              <a:t>hda</a:t>
            </a:r>
            <a:r>
              <a:rPr lang="en-US" sz="1800" dirty="0"/>
              <a:t> ubuntutest.qcow2 -</a:t>
            </a:r>
            <a:r>
              <a:rPr lang="en-US" sz="1800" dirty="0" err="1"/>
              <a:t>vnc</a:t>
            </a:r>
            <a:r>
              <a:rPr lang="en-US" sz="1800" dirty="0"/>
              <a:t> :19 -net </a:t>
            </a:r>
            <a:r>
              <a:rPr lang="en-US" sz="1800" dirty="0" err="1"/>
              <a:t>nic,model</a:t>
            </a:r>
            <a:r>
              <a:rPr lang="en-US" sz="1800" dirty="0"/>
              <a:t>=</a:t>
            </a:r>
            <a:r>
              <a:rPr lang="en-US" sz="1800" dirty="0" err="1"/>
              <a:t>virtio</a:t>
            </a:r>
            <a:r>
              <a:rPr lang="en-US" sz="1800" dirty="0"/>
              <a:t> -net </a:t>
            </a:r>
            <a:r>
              <a:rPr lang="en-US" sz="1800" dirty="0" err="1"/>
              <a:t>tap,ifname</a:t>
            </a:r>
            <a:r>
              <a:rPr lang="en-US" sz="1800" dirty="0"/>
              <a:t>=tap0,script=</a:t>
            </a:r>
            <a:r>
              <a:rPr lang="en-US" sz="1800" dirty="0" err="1"/>
              <a:t>no,downscript</a:t>
            </a:r>
            <a:r>
              <a:rPr lang="en-US" sz="1800" dirty="0"/>
              <a:t>=no -</a:t>
            </a:r>
            <a:r>
              <a:rPr lang="en-US" sz="1800" dirty="0" err="1"/>
              <a:t>qmp</a:t>
            </a:r>
            <a:r>
              <a:rPr lang="en-US" sz="1800" dirty="0"/>
              <a:t> </a:t>
            </a:r>
            <a:r>
              <a:rPr lang="en-US" sz="1800" dirty="0" err="1" smtClean="0"/>
              <a:t>stdio</a:t>
            </a:r>
            <a:endParaRPr lang="en-US" sz="1800" dirty="0" smtClean="0"/>
          </a:p>
          <a:p>
            <a:pPr lvl="2"/>
            <a:r>
              <a:rPr lang="zh-CN" altLang="en-US" sz="1800" dirty="0"/>
              <a:t>首</a:t>
            </a:r>
            <a:r>
              <a:rPr lang="zh-CN" altLang="en-US" sz="1800" dirty="0" smtClean="0"/>
              <a:t>先运行</a:t>
            </a:r>
            <a:r>
              <a:rPr lang="en-US" altLang="zh-CN" sz="1800" dirty="0" smtClean="0"/>
              <a:t>{"</a:t>
            </a:r>
            <a:r>
              <a:rPr lang="en-US" altLang="zh-CN" sz="1800" dirty="0"/>
              <a:t>execute": "</a:t>
            </a:r>
            <a:r>
              <a:rPr lang="en-US" altLang="zh-CN" sz="1800" dirty="0" err="1"/>
              <a:t>qmp_capabilities</a:t>
            </a:r>
            <a:r>
              <a:rPr lang="en-US" altLang="zh-CN" sz="1800" dirty="0" smtClean="0"/>
              <a:t>"}</a:t>
            </a:r>
          </a:p>
          <a:p>
            <a:pPr lvl="2"/>
            <a:r>
              <a:rPr lang="zh-CN" altLang="en-US" sz="1800" dirty="0"/>
              <a:t>然</a:t>
            </a:r>
            <a:r>
              <a:rPr lang="zh-CN" altLang="en-US" sz="1800" dirty="0" smtClean="0"/>
              <a:t>后运行</a:t>
            </a:r>
            <a:r>
              <a:rPr lang="en-US" altLang="zh-CN" sz="1800" dirty="0" smtClean="0"/>
              <a:t>{“execute”: “query-commands”}</a:t>
            </a:r>
            <a:r>
              <a:rPr lang="zh-CN" altLang="en-US" sz="1800" dirty="0" smtClean="0"/>
              <a:t>查看所有的命令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1" y="2965983"/>
            <a:ext cx="9173177" cy="381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884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2.11 QEMU-KVM: Monitoring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访问</a:t>
            </a:r>
            <a:r>
              <a:rPr lang="en-US" dirty="0"/>
              <a:t>The QEMU Monitor Protocol (QMP)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 smtClean="0"/>
              <a:t>通过</a:t>
            </a:r>
            <a:r>
              <a:rPr lang="en-US" dirty="0" smtClean="0"/>
              <a:t>telnet</a:t>
            </a:r>
          </a:p>
          <a:p>
            <a:pPr lvl="2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-m 2048 -</a:t>
            </a:r>
            <a:r>
              <a:rPr lang="en-US" dirty="0" err="1"/>
              <a:t>hda</a:t>
            </a:r>
            <a:r>
              <a:rPr lang="en-US" dirty="0"/>
              <a:t> ubuntutest.qcow2 -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-</a:t>
            </a:r>
            <a:r>
              <a:rPr lang="en-US" dirty="0" err="1"/>
              <a:t>qmp</a:t>
            </a:r>
            <a:r>
              <a:rPr lang="en-US" dirty="0"/>
              <a:t> </a:t>
            </a:r>
            <a:r>
              <a:rPr lang="en-US" dirty="0" smtClean="0"/>
              <a:t>tcp:localhost:4444,server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92" y="2882395"/>
            <a:ext cx="10715924" cy="422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2" y="3496314"/>
            <a:ext cx="10690555" cy="19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969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2.11 QEMU-KVM: Monitoring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访问</a:t>
            </a:r>
            <a:r>
              <a:rPr lang="en-US" dirty="0"/>
              <a:t>The QEMU Monitor Protocol (QMP)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 smtClean="0"/>
              <a:t>通过</a:t>
            </a:r>
            <a:r>
              <a:rPr lang="en-US" altLang="zh-CN" dirty="0" err="1" smtClean="0"/>
              <a:t>unix</a:t>
            </a:r>
            <a:r>
              <a:rPr lang="en-US" altLang="zh-CN" dirty="0" smtClean="0"/>
              <a:t> sock</a:t>
            </a:r>
          </a:p>
          <a:p>
            <a:pPr lvl="2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-m 2048 -</a:t>
            </a:r>
            <a:r>
              <a:rPr lang="en-US" dirty="0" err="1"/>
              <a:t>hda</a:t>
            </a:r>
            <a:r>
              <a:rPr lang="en-US" dirty="0"/>
              <a:t> ubuntutest.qcow2 -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</a:t>
            </a:r>
            <a:r>
              <a:rPr lang="en-US" dirty="0" smtClean="0"/>
              <a:t>-</a:t>
            </a:r>
            <a:r>
              <a:rPr lang="en-US" dirty="0" err="1" smtClean="0"/>
              <a:t>qmp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:./</a:t>
            </a:r>
            <a:r>
              <a:rPr lang="en-US" dirty="0" err="1" smtClean="0"/>
              <a:t>qmp-sock,server</a:t>
            </a:r>
            <a:endParaRPr lang="en-US" dirty="0" smtClean="0"/>
          </a:p>
          <a:p>
            <a:pPr lvl="2"/>
            <a:r>
              <a:rPr lang="zh-CN" altLang="en-US" dirty="0" smtClean="0"/>
              <a:t>使用</a:t>
            </a:r>
            <a:r>
              <a:rPr lang="en-US" altLang="zh-CN" dirty="0" err="1" smtClean="0"/>
              <a:t>qmp</a:t>
            </a:r>
            <a:r>
              <a:rPr lang="en-US" altLang="zh-CN" dirty="0" smtClean="0"/>
              <a:t>-shell</a:t>
            </a:r>
            <a:endParaRPr lang="en-US" altLang="zh-CN" dirty="0"/>
          </a:p>
          <a:p>
            <a:pPr lvl="3"/>
            <a:r>
              <a:rPr lang="en-US" dirty="0" err="1"/>
              <a:t>git</a:t>
            </a:r>
            <a:r>
              <a:rPr lang="en-US" dirty="0"/>
              <a:t> clone git://</a:t>
            </a:r>
            <a:r>
              <a:rPr lang="en-US" dirty="0" smtClean="0"/>
              <a:t>git.qemu-project.org/qemu.git</a:t>
            </a:r>
          </a:p>
          <a:p>
            <a:pPr lvl="3"/>
            <a:r>
              <a:rPr lang="zh-CN" altLang="en-US" dirty="0" smtClean="0"/>
              <a:t>在</a:t>
            </a:r>
            <a:r>
              <a:rPr lang="en-US" altLang="zh-CN" dirty="0" err="1" smtClean="0"/>
              <a:t>qemu</a:t>
            </a:r>
            <a:r>
              <a:rPr lang="en-US" altLang="zh-CN" dirty="0" smtClean="0"/>
              <a:t>/scripts/</a:t>
            </a:r>
            <a:r>
              <a:rPr lang="en-US" altLang="zh-CN" dirty="0" err="1" smtClean="0"/>
              <a:t>qmp</a:t>
            </a:r>
            <a:r>
              <a:rPr lang="zh-CN" altLang="en-US" dirty="0" smtClean="0"/>
              <a:t>下面</a:t>
            </a:r>
            <a:endParaRPr lang="en-US" altLang="zh-CN" dirty="0" smtClean="0"/>
          </a:p>
          <a:p>
            <a:pPr lvl="3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305" y="3751617"/>
            <a:ext cx="10144135" cy="28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75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2.11 QEMU-KVM: Monitoring and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GDB with </a:t>
            </a:r>
            <a:r>
              <a:rPr lang="en-US" dirty="0" err="1" smtClean="0"/>
              <a:t>Qemu</a:t>
            </a:r>
            <a:endParaRPr lang="en-US" dirty="0" smtClean="0"/>
          </a:p>
          <a:p>
            <a:pPr lvl="1"/>
            <a:r>
              <a:rPr lang="zh-CN" altLang="en-US" dirty="0" smtClean="0"/>
              <a:t>监听</a:t>
            </a:r>
            <a:r>
              <a:rPr lang="en-US" altLang="zh-CN" dirty="0" err="1" smtClean="0"/>
              <a:t>gdb</a:t>
            </a:r>
            <a:r>
              <a:rPr lang="zh-CN" altLang="en-US" dirty="0" smtClean="0"/>
              <a:t>端口</a:t>
            </a:r>
            <a:endParaRPr lang="en-US" dirty="0" smtClean="0"/>
          </a:p>
          <a:p>
            <a:pPr lvl="2"/>
            <a:r>
              <a:rPr lang="en-US" dirty="0" smtClean="0"/>
              <a:t>qemu-system-x86_64 </a:t>
            </a:r>
            <a:r>
              <a:rPr lang="en-US" dirty="0"/>
              <a:t>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-m 2048 -</a:t>
            </a:r>
            <a:r>
              <a:rPr lang="en-US" dirty="0" err="1"/>
              <a:t>hda</a:t>
            </a:r>
            <a:r>
              <a:rPr lang="en-US" dirty="0"/>
              <a:t> ubuntutest.qcow2 -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--monitor </a:t>
            </a:r>
            <a:r>
              <a:rPr lang="en-US" dirty="0" err="1"/>
              <a:t>stdio</a:t>
            </a:r>
            <a:r>
              <a:rPr lang="en-US" dirty="0"/>
              <a:t> -</a:t>
            </a:r>
            <a:r>
              <a:rPr lang="en-US" dirty="0" err="1"/>
              <a:t>gdb</a:t>
            </a:r>
            <a:r>
              <a:rPr lang="en-US" dirty="0"/>
              <a:t> </a:t>
            </a:r>
            <a:r>
              <a:rPr lang="en-US" dirty="0" err="1"/>
              <a:t>tcp</a:t>
            </a:r>
            <a:r>
              <a:rPr lang="en-US" dirty="0"/>
              <a:t>::</a:t>
            </a:r>
            <a:r>
              <a:rPr lang="en-US" dirty="0" smtClean="0"/>
              <a:t>1234</a:t>
            </a:r>
          </a:p>
          <a:p>
            <a:pPr lvl="1"/>
            <a:r>
              <a:rPr lang="en-US" dirty="0" err="1" smtClean="0"/>
              <a:t>Gdb</a:t>
            </a:r>
            <a:r>
              <a:rPr lang="zh-CN" altLang="en-US" dirty="0" smtClean="0"/>
              <a:t>进行连接</a:t>
            </a:r>
            <a:endParaRPr lang="en-US" altLang="zh-CN" dirty="0" smtClean="0"/>
          </a:p>
          <a:p>
            <a:pPr lvl="2"/>
            <a:r>
              <a:rPr lang="en-US" altLang="zh-CN" dirty="0" err="1"/>
              <a:t>g</a:t>
            </a:r>
            <a:r>
              <a:rPr lang="en-US" dirty="0" err="1" smtClean="0"/>
              <a:t>db</a:t>
            </a:r>
            <a:endParaRPr lang="en-US" dirty="0" smtClean="0"/>
          </a:p>
          <a:p>
            <a:pPr lvl="2"/>
            <a:r>
              <a:rPr lang="en-US" dirty="0"/>
              <a:t>target remote localhost:1234</a:t>
            </a:r>
          </a:p>
        </p:txBody>
      </p:sp>
    </p:spTree>
    <p:extLst>
      <p:ext uri="{BB962C8B-B14F-4D97-AF65-F5344CB8AC3E}">
        <p14:creationId xmlns:p14="http://schemas.microsoft.com/office/powerpoint/2010/main" val="284239334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</a:t>
            </a:r>
            <a:r>
              <a:rPr lang="zh-CN" altLang="en-US" dirty="0" smtClean="0"/>
              <a:t>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最佳实践一：使用半虚拟化驱动</a:t>
            </a:r>
            <a:r>
              <a:rPr lang="en-US" altLang="zh-CN" dirty="0" err="1" smtClean="0"/>
              <a:t>virtio</a:t>
            </a:r>
            <a:endParaRPr lang="en-US" altLang="zh-CN" dirty="0" smtClean="0"/>
          </a:p>
          <a:p>
            <a:pPr lvl="1"/>
            <a:r>
              <a:rPr lang="zh-CN" altLang="en-US" dirty="0"/>
              <a:t>低延</a:t>
            </a:r>
            <a:r>
              <a:rPr lang="zh-CN" altLang="en-US" dirty="0" smtClean="0"/>
              <a:t>迟，高吞度量</a:t>
            </a:r>
            <a:endParaRPr lang="en-US" dirty="0" smtClean="0"/>
          </a:p>
          <a:p>
            <a:pPr lvl="1"/>
            <a:r>
              <a:rPr lang="zh-CN" altLang="en-US" dirty="0"/>
              <a:t>兼容</a:t>
            </a:r>
            <a:r>
              <a:rPr lang="zh-CN" altLang="en-US" dirty="0" smtClean="0"/>
              <a:t>性差</a:t>
            </a:r>
            <a:endParaRPr lang="en-US" altLang="zh-CN" dirty="0" smtClean="0"/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于需要高吞吐量的设备，往往硬件方面会有特殊的实现，而模拟设备无法利用</a:t>
            </a:r>
            <a:endParaRPr lang="en-US" altLang="zh-CN" dirty="0" smtClean="0"/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于</a:t>
            </a:r>
            <a:r>
              <a:rPr lang="en-US" altLang="zh-CN" dirty="0" smtClean="0"/>
              <a:t>block storage</a:t>
            </a:r>
            <a:r>
              <a:rPr lang="zh-CN" altLang="en-US" dirty="0" smtClean="0"/>
              <a:t>，使用</a:t>
            </a:r>
            <a:r>
              <a:rPr lang="en-US" altLang="zh-CN" dirty="0" err="1" smtClean="0"/>
              <a:t>virtio_blk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对于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，使用</a:t>
            </a:r>
            <a:r>
              <a:rPr lang="en-US" altLang="zh-CN" dirty="0" err="1" smtClean="0"/>
              <a:t>virtio_net</a:t>
            </a:r>
            <a:endParaRPr lang="en-US" altLang="zh-CN" dirty="0" smtClean="0"/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于内存，使用</a:t>
            </a:r>
            <a:r>
              <a:rPr lang="en-US" altLang="zh-CN" dirty="0" err="1" smtClean="0"/>
              <a:t>virtio_balloon</a:t>
            </a:r>
            <a:r>
              <a:rPr lang="zh-CN" altLang="en-US" dirty="0" smtClean="0"/>
              <a:t>，提供</a:t>
            </a:r>
            <a:r>
              <a:rPr lang="en-US" dirty="0"/>
              <a:t>memory </a:t>
            </a:r>
            <a:r>
              <a:rPr lang="en-US" dirty="0" smtClean="0"/>
              <a:t>over-commitment</a:t>
            </a:r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405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240500" cy="5131934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最佳实践二：</a:t>
            </a:r>
            <a:r>
              <a:rPr lang="en-US" altLang="zh-CN" dirty="0"/>
              <a:t>VM</a:t>
            </a:r>
            <a:r>
              <a:rPr lang="zh-CN" altLang="en-US" dirty="0"/>
              <a:t>的存储设备</a:t>
            </a:r>
            <a:endParaRPr lang="en-US" altLang="zh-CN" dirty="0"/>
          </a:p>
          <a:p>
            <a:pPr lvl="1"/>
            <a:r>
              <a:rPr lang="zh-CN" altLang="en-US" dirty="0"/>
              <a:t>尽量使用</a:t>
            </a:r>
            <a:r>
              <a:rPr lang="en-US" altLang="zh-CN" dirty="0"/>
              <a:t>block </a:t>
            </a:r>
            <a:r>
              <a:rPr lang="en-US" altLang="zh-CN" dirty="0" smtClean="0"/>
              <a:t>device</a:t>
            </a:r>
          </a:p>
          <a:p>
            <a:pPr lvl="2"/>
            <a:r>
              <a:rPr lang="zh-CN" altLang="en-US" dirty="0" smtClean="0"/>
              <a:t>性</a:t>
            </a:r>
            <a:r>
              <a:rPr lang="zh-CN" altLang="en-US" dirty="0"/>
              <a:t>能更</a:t>
            </a:r>
            <a:r>
              <a:rPr lang="zh-CN" altLang="en-US" dirty="0" smtClean="0"/>
              <a:t>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无需管理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文件系统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无需管理稀疏文件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I/O Cache</a:t>
            </a:r>
            <a:r>
              <a:rPr lang="zh-CN" altLang="en-US" dirty="0" smtClean="0"/>
              <a:t>以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为边界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果不能使用</a:t>
            </a:r>
            <a:r>
              <a:rPr lang="en-US" altLang="zh-CN" dirty="0" smtClean="0"/>
              <a:t>block device</a:t>
            </a:r>
            <a:r>
              <a:rPr lang="zh-CN" altLang="en-US" dirty="0" smtClean="0"/>
              <a:t>，则只好使用</a:t>
            </a:r>
            <a:r>
              <a:rPr lang="en-US" altLang="zh-CN" dirty="0" smtClean="0"/>
              <a:t>Image File</a:t>
            </a:r>
          </a:p>
          <a:p>
            <a:pPr lvl="2"/>
            <a:r>
              <a:rPr lang="zh-CN" altLang="en-US" dirty="0" smtClean="0"/>
              <a:t>易管理，易移动</a:t>
            </a:r>
            <a:endParaRPr lang="en-US" altLang="zh-CN" dirty="0" smtClean="0"/>
          </a:p>
          <a:p>
            <a:pPr lvl="2"/>
            <a:r>
              <a:rPr lang="zh-CN" altLang="en-US" dirty="0"/>
              <a:t>需</a:t>
            </a:r>
            <a:r>
              <a:rPr lang="zh-CN" altLang="en-US" dirty="0" smtClean="0"/>
              <a:t>要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文件系统，需要管理稀疏文件</a:t>
            </a:r>
            <a:endParaRPr lang="en-US" altLang="zh-CN" dirty="0" smtClean="0"/>
          </a:p>
          <a:p>
            <a:pPr lvl="2"/>
            <a:r>
              <a:rPr lang="en-US" dirty="0" smtClean="0"/>
              <a:t>Partition</a:t>
            </a:r>
            <a:r>
              <a:rPr lang="zh-CN" altLang="en-US" dirty="0" smtClean="0"/>
              <a:t>问题：</a:t>
            </a:r>
            <a:endParaRPr lang="en-US" altLang="zh-CN" dirty="0" smtClean="0"/>
          </a:p>
          <a:p>
            <a:pPr lvl="3"/>
            <a:r>
              <a:rPr lang="zh-CN" altLang="en-US" dirty="0"/>
              <a:t>标</a:t>
            </a:r>
            <a:r>
              <a:rPr lang="zh-CN" altLang="en-US" dirty="0" smtClean="0"/>
              <a:t>准分区软件分区是以</a:t>
            </a:r>
            <a:r>
              <a:rPr lang="en-US" altLang="zh-CN" dirty="0" smtClean="0"/>
              <a:t>512byte</a:t>
            </a:r>
            <a:r>
              <a:rPr lang="zh-CN" altLang="en-US" dirty="0" smtClean="0"/>
              <a:t>一个</a:t>
            </a:r>
            <a:r>
              <a:rPr lang="en-US" altLang="zh-CN" dirty="0" smtClean="0"/>
              <a:t>Cylinder</a:t>
            </a:r>
            <a:r>
              <a:rPr lang="zh-CN" altLang="en-US" dirty="0" smtClean="0"/>
              <a:t>为边界的</a:t>
            </a:r>
            <a:endParaRPr lang="en-US" altLang="zh-CN" dirty="0" smtClean="0"/>
          </a:p>
          <a:p>
            <a:pPr lvl="3"/>
            <a:r>
              <a:rPr lang="en-US" dirty="0" smtClean="0"/>
              <a:t>Linux</a:t>
            </a:r>
            <a:r>
              <a:rPr lang="zh-CN" altLang="en-US" dirty="0" smtClean="0"/>
              <a:t>系统的</a:t>
            </a:r>
            <a:r>
              <a:rPr lang="en-US" altLang="zh-CN" dirty="0" smtClean="0"/>
              <a:t>I/O Cache</a:t>
            </a:r>
            <a:r>
              <a:rPr lang="zh-CN" altLang="en-US" dirty="0" smtClean="0"/>
              <a:t>是以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为边界的</a:t>
            </a:r>
            <a:endParaRPr lang="en-US" altLang="zh-CN" dirty="0" smtClean="0"/>
          </a:p>
          <a:p>
            <a:pPr lvl="3"/>
            <a:r>
              <a:rPr lang="zh-CN" altLang="en-US" dirty="0"/>
              <a:t>所</a:t>
            </a:r>
            <a:r>
              <a:rPr lang="zh-CN" altLang="en-US" dirty="0" smtClean="0"/>
              <a:t>以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下的标准文件系统将分区</a:t>
            </a:r>
            <a:r>
              <a:rPr lang="en-US" altLang="zh-CN" dirty="0" smtClean="0"/>
              <a:t>format</a:t>
            </a:r>
            <a:r>
              <a:rPr lang="zh-CN" altLang="en-US" dirty="0" smtClean="0"/>
              <a:t>的时候，会将文件以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为边界进行存储，从而每次缓存正好缓存整个</a:t>
            </a:r>
            <a:r>
              <a:rPr lang="en-US" altLang="zh-CN" dirty="0" smtClean="0"/>
              <a:t>page(</a:t>
            </a:r>
            <a:r>
              <a:rPr lang="zh-CN" altLang="en-US" dirty="0" smtClean="0"/>
              <a:t>大小</a:t>
            </a:r>
            <a:r>
              <a:rPr lang="en-US" altLang="zh-CN" dirty="0" smtClean="0"/>
              <a:t>4k)</a:t>
            </a:r>
          </a:p>
          <a:p>
            <a:pPr lvl="3"/>
            <a:r>
              <a:rPr lang="en-US" dirty="0" smtClean="0"/>
              <a:t>Image File</a:t>
            </a:r>
            <a:r>
              <a:rPr lang="zh-CN" altLang="en-US" dirty="0" smtClean="0"/>
              <a:t>作为一个文件，在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文件系统中一定是以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为边界的</a:t>
            </a:r>
            <a:endParaRPr lang="en-US" altLang="zh-CN" dirty="0" smtClean="0"/>
          </a:p>
          <a:p>
            <a:pPr lvl="3"/>
            <a:r>
              <a:rPr lang="zh-CN" altLang="en-US" dirty="0"/>
              <a:t>然</a:t>
            </a:r>
            <a:r>
              <a:rPr lang="zh-CN" altLang="en-US" dirty="0" smtClean="0"/>
              <a:t>而一个</a:t>
            </a:r>
            <a:r>
              <a:rPr lang="en-US" altLang="zh-CN" dirty="0" smtClean="0"/>
              <a:t>Image File</a:t>
            </a:r>
            <a:r>
              <a:rPr lang="zh-CN" altLang="en-US" dirty="0" smtClean="0"/>
              <a:t>对于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来讲是整块硬盘，对其分区的时候往往不是以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为边界的</a:t>
            </a:r>
            <a:endParaRPr lang="en-US" altLang="zh-CN" dirty="0" smtClean="0"/>
          </a:p>
          <a:p>
            <a:pPr lvl="3"/>
            <a:r>
              <a:rPr lang="zh-CN" altLang="en-US" dirty="0"/>
              <a:t>从</a:t>
            </a:r>
            <a:r>
              <a:rPr lang="zh-CN" altLang="en-US" dirty="0" smtClean="0"/>
              <a:t>而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上读取文件的时候，本来是读取缓存的</a:t>
            </a:r>
            <a:r>
              <a:rPr lang="en-US" altLang="zh-CN" dirty="0" smtClean="0"/>
              <a:t>4K</a:t>
            </a:r>
            <a:r>
              <a:rPr lang="zh-CN" altLang="en-US" dirty="0" smtClean="0"/>
              <a:t>一个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，映射到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文件系统上，变成了两个</a:t>
            </a:r>
            <a:r>
              <a:rPr lang="en-US" altLang="zh-CN" dirty="0" smtClean="0"/>
              <a:t>Page</a:t>
            </a:r>
            <a:r>
              <a:rPr lang="zh-CN" altLang="en-US" dirty="0" smtClean="0"/>
              <a:t>。写入也要更新两个页。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700" y="1045029"/>
            <a:ext cx="3014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16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最佳实践三：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超配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相当于一个进程，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中的每个</a:t>
            </a:r>
            <a:r>
              <a:rPr lang="en-US" altLang="zh-CN" dirty="0" err="1" smtClean="0"/>
              <a:t>vcpu</a:t>
            </a:r>
            <a:r>
              <a:rPr lang="zh-CN" altLang="en-US" dirty="0" smtClean="0"/>
              <a:t>相当于一个线程</a:t>
            </a:r>
            <a:endParaRPr lang="en-US" altLang="zh-CN" dirty="0" smtClean="0"/>
          </a:p>
          <a:p>
            <a:pPr lvl="1"/>
            <a:r>
              <a:rPr lang="en-US" dirty="0" smtClean="0"/>
              <a:t>Host 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支持进程间切换，</a:t>
            </a:r>
            <a:r>
              <a:rPr lang="en-US" altLang="zh-CN" dirty="0" smtClean="0"/>
              <a:t>SMP</a:t>
            </a:r>
            <a:r>
              <a:rPr lang="zh-CN" altLang="en-US" dirty="0" smtClean="0"/>
              <a:t>可以并行执行多个进程，从而可以进行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超配</a:t>
            </a:r>
            <a:endParaRPr lang="en-US" altLang="zh-CN" dirty="0" smtClean="0"/>
          </a:p>
          <a:p>
            <a:pPr lvl="1"/>
            <a:r>
              <a:rPr lang="en-US" dirty="0" smtClean="0"/>
              <a:t>CPU</a:t>
            </a:r>
            <a:r>
              <a:rPr lang="zh-CN" altLang="en-US" dirty="0" smtClean="0"/>
              <a:t>的超配增加了进程上下文切换，从而可能带来性能问题</a:t>
            </a:r>
            <a:endParaRPr lang="en-US" altLang="zh-CN" dirty="0" smtClean="0"/>
          </a:p>
          <a:p>
            <a:pPr lvl="1"/>
            <a:r>
              <a:rPr lang="zh-CN" altLang="en-US" dirty="0"/>
              <a:t>为</a:t>
            </a:r>
            <a:r>
              <a:rPr lang="zh-CN" altLang="en-US" dirty="0" smtClean="0"/>
              <a:t>了保证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进行能够得到足够的时间片，常常使用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</a:t>
            </a:r>
            <a:r>
              <a:rPr lang="en-US" dirty="0" err="1" smtClean="0"/>
              <a:t>cpu.cfs_period_us</a:t>
            </a:r>
            <a:r>
              <a:rPr lang="zh-CN" altLang="en-US" dirty="0" smtClean="0"/>
              <a:t>和</a:t>
            </a:r>
            <a:r>
              <a:rPr lang="en-US" dirty="0" err="1" smtClean="0"/>
              <a:t>cpu.cfs_quota_us</a:t>
            </a:r>
            <a:r>
              <a:rPr lang="zh-CN" altLang="en-US" dirty="0" smtClean="0"/>
              <a:t>来控制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Cfs</a:t>
            </a:r>
            <a:r>
              <a:rPr lang="zh-CN" altLang="en-US" dirty="0" smtClean="0"/>
              <a:t>全称</a:t>
            </a:r>
            <a:r>
              <a:rPr lang="en-US" altLang="zh-CN" dirty="0"/>
              <a:t>Completely Fair </a:t>
            </a:r>
            <a:r>
              <a:rPr lang="en-US" altLang="zh-CN" dirty="0" smtClean="0"/>
              <a:t>Scheduler</a:t>
            </a:r>
            <a:r>
              <a:rPr lang="zh-CN" altLang="en-US" dirty="0" smtClean="0"/>
              <a:t>是</a:t>
            </a:r>
            <a:r>
              <a:rPr lang="en-US" altLang="zh-CN" dirty="0" smtClean="0"/>
              <a:t>Linux Kernel</a:t>
            </a:r>
            <a:r>
              <a:rPr lang="zh-CN" altLang="en-US" dirty="0" smtClean="0"/>
              <a:t>的调度策略</a:t>
            </a:r>
            <a:endParaRPr lang="en-US" altLang="zh-CN" dirty="0" smtClean="0"/>
          </a:p>
          <a:p>
            <a:pPr lvl="1"/>
            <a:r>
              <a:rPr lang="en-US" dirty="0" err="1" smtClean="0"/>
              <a:t>cfs_period_us</a:t>
            </a:r>
            <a:r>
              <a:rPr lang="zh-CN" altLang="en-US" dirty="0" smtClean="0"/>
              <a:t>的意思是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对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的调度的干预周期，</a:t>
            </a:r>
            <a:r>
              <a:rPr lang="en-US" dirty="0" err="1" smtClean="0"/>
              <a:t>cfs_quota_us</a:t>
            </a:r>
            <a:r>
              <a:rPr lang="zh-CN" altLang="en-US" dirty="0" smtClean="0"/>
              <a:t>是指则一个周期内这个进程得到的时间片长度。比如</a:t>
            </a:r>
            <a:r>
              <a:rPr lang="en-US" dirty="0" err="1" smtClean="0"/>
              <a:t>cfs_period_us</a:t>
            </a:r>
            <a:r>
              <a:rPr lang="en-US" dirty="0" smtClean="0"/>
              <a:t>=100000</a:t>
            </a:r>
            <a:r>
              <a:rPr lang="zh-CN" altLang="en-US" dirty="0" smtClean="0"/>
              <a:t>说明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毫秒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进行一次干预，</a:t>
            </a:r>
            <a:r>
              <a:rPr lang="en-US" dirty="0" err="1" smtClean="0"/>
              <a:t>cfs_quota_us</a:t>
            </a:r>
            <a:r>
              <a:rPr lang="en-US" dirty="0" smtClean="0"/>
              <a:t>=25000</a:t>
            </a:r>
            <a:r>
              <a:rPr lang="zh-CN" altLang="en-US" dirty="0" smtClean="0"/>
              <a:t>表示在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毫秒里面，这个进程能够得到</a:t>
            </a:r>
            <a:r>
              <a:rPr lang="en-US" altLang="zh-CN" dirty="0" smtClean="0"/>
              <a:t>25</a:t>
            </a:r>
            <a:r>
              <a:rPr lang="zh-CN" altLang="en-US" dirty="0" smtClean="0"/>
              <a:t>毫秒的时间片，如果对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进行的修改，则要等到下个</a:t>
            </a:r>
            <a:r>
              <a:rPr lang="en-US" altLang="zh-CN" dirty="0" smtClean="0"/>
              <a:t>100</a:t>
            </a:r>
            <a:r>
              <a:rPr lang="zh-CN" altLang="en-US" dirty="0" smtClean="0"/>
              <a:t>毫秒才起作用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Processor Pin: </a:t>
            </a:r>
            <a:r>
              <a:rPr lang="zh-CN" altLang="en-US" dirty="0" smtClean="0"/>
              <a:t>可以讲</a:t>
            </a:r>
            <a:r>
              <a:rPr lang="en-US" altLang="zh-CN" dirty="0" err="1" smtClean="0"/>
              <a:t>vCPU</a:t>
            </a:r>
            <a:r>
              <a:rPr lang="en-US" altLang="zh-CN" dirty="0" smtClean="0"/>
              <a:t> pin</a:t>
            </a:r>
            <a:r>
              <a:rPr lang="zh-CN" altLang="en-US" dirty="0" smtClean="0"/>
              <a:t>到一个或者一组共享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的物理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上，由于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共享，则很多命令和数据都被缓存，从而提高性能。缺点是即便其他物理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空闲，由于绑定到了这个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，也得不到运行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8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1.2 KVM </a:t>
            </a:r>
            <a:r>
              <a:rPr lang="en-US" altLang="zh-CN" dirty="0" err="1"/>
              <a:t>Qemu</a:t>
            </a:r>
            <a:r>
              <a:rPr lang="en-US" altLang="zh-CN" dirty="0"/>
              <a:t> </a:t>
            </a:r>
            <a:r>
              <a:rPr lang="en-US" altLang="zh-CN" dirty="0" err="1"/>
              <a:t>Libvirt</a:t>
            </a:r>
            <a:r>
              <a:rPr lang="zh-CN" altLang="en-US" dirty="0"/>
              <a:t>之间的关系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libvirt</a:t>
            </a:r>
            <a:r>
              <a:rPr lang="zh-CN" altLang="en-US" dirty="0"/>
              <a:t>是目前使用最为广泛的对</a:t>
            </a:r>
            <a:r>
              <a:rPr lang="en-US" altLang="zh-CN" dirty="0"/>
              <a:t>KVM</a:t>
            </a:r>
            <a:r>
              <a:rPr lang="zh-CN" altLang="en-US" dirty="0"/>
              <a:t>虚拟机进行管理的工具和</a:t>
            </a:r>
            <a:r>
              <a:rPr lang="en-US" altLang="zh-CN" dirty="0"/>
              <a:t>API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5583"/>
            <a:ext cx="55721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811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最佳实践三：</a:t>
            </a:r>
            <a:r>
              <a:rPr lang="en-US" altLang="zh-CN" dirty="0"/>
              <a:t>CPU</a:t>
            </a:r>
            <a:r>
              <a:rPr lang="zh-CN" altLang="en-US" dirty="0"/>
              <a:t>超配</a:t>
            </a:r>
            <a:endParaRPr lang="en-US" altLang="zh-CN" dirty="0"/>
          </a:p>
          <a:p>
            <a:pPr lvl="1"/>
            <a:r>
              <a:rPr lang="en-US" altLang="zh-CN" dirty="0" smtClean="0"/>
              <a:t>CPU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拓扑模型</a:t>
            </a:r>
            <a:r>
              <a:rPr lang="en-US" altLang="zh-CN" dirty="0"/>
              <a:t>/</a:t>
            </a:r>
            <a:r>
              <a:rPr lang="en-US" altLang="zh-CN" dirty="0" smtClean="0"/>
              <a:t>sys/devices/system/</a:t>
            </a:r>
            <a:r>
              <a:rPr lang="en-US" altLang="zh-CN" dirty="0" err="1" smtClean="0"/>
              <a:t>cpu</a:t>
            </a:r>
            <a:endParaRPr lang="en-US" altLang="zh-CN" dirty="0" smtClean="0"/>
          </a:p>
          <a:p>
            <a:pPr lvl="1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vcpupin</a:t>
            </a:r>
            <a:r>
              <a:rPr lang="en-US" dirty="0"/>
              <a:t> guest# </a:t>
            </a:r>
            <a:r>
              <a:rPr lang="en-US" dirty="0" err="1"/>
              <a:t>vproc</a:t>
            </a:r>
            <a:r>
              <a:rPr lang="en-US" dirty="0"/>
              <a:t># </a:t>
            </a:r>
            <a:r>
              <a:rPr lang="en-US" dirty="0" err="1"/>
              <a:t>pproc</a:t>
            </a:r>
            <a:r>
              <a:rPr lang="en-US" dirty="0"/>
              <a:t>#,</a:t>
            </a:r>
            <a:r>
              <a:rPr lang="en-US" dirty="0" err="1"/>
              <a:t>pproc</a:t>
            </a:r>
            <a:r>
              <a:rPr lang="en-US" dirty="0"/>
              <a:t>#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360" y="2193583"/>
            <a:ext cx="37236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有四个</a:t>
            </a:r>
            <a:r>
              <a:rPr lang="en-US" altLang="zh-CN" sz="1400" dirty="0" smtClean="0"/>
              <a:t>CPU</a:t>
            </a:r>
            <a:endParaRPr lang="en-US" sz="1400" dirty="0" smtClean="0"/>
          </a:p>
          <a:p>
            <a:r>
              <a:rPr lang="en-US" sz="1400" dirty="0" err="1" smtClean="0"/>
              <a:t>ls</a:t>
            </a:r>
            <a:r>
              <a:rPr lang="en-US" sz="1400" dirty="0" smtClean="0"/>
              <a:t> </a:t>
            </a:r>
            <a:r>
              <a:rPr lang="en-US" sz="1400" dirty="0"/>
              <a:t>/sys/devices/system/</a:t>
            </a:r>
            <a:r>
              <a:rPr lang="en-US" sz="1400" dirty="0" err="1"/>
              <a:t>cpu</a:t>
            </a:r>
            <a:endParaRPr lang="en-US" sz="1400" dirty="0"/>
          </a:p>
          <a:p>
            <a:r>
              <a:rPr lang="en-US" sz="1400" dirty="0"/>
              <a:t>cpu0  cpu1  cpu2  </a:t>
            </a:r>
            <a:r>
              <a:rPr lang="en-US" sz="1400" dirty="0" smtClean="0"/>
              <a:t>cpu3</a:t>
            </a:r>
          </a:p>
          <a:p>
            <a:endParaRPr lang="en-US" sz="1400" dirty="0"/>
          </a:p>
          <a:p>
            <a:r>
              <a:rPr lang="en-US" sz="1400" dirty="0" smtClean="0"/>
              <a:t>cpu0/topology/</a:t>
            </a:r>
            <a:r>
              <a:rPr lang="en-US" sz="1400" dirty="0" err="1" smtClean="0"/>
              <a:t>core_id</a:t>
            </a:r>
            <a:r>
              <a:rPr lang="en-US" sz="1400" dirty="0" smtClean="0"/>
              <a:t> = 0</a:t>
            </a:r>
          </a:p>
          <a:p>
            <a:r>
              <a:rPr lang="en-US" sz="1400" dirty="0" smtClean="0"/>
              <a:t>cpu1/topology/</a:t>
            </a:r>
            <a:r>
              <a:rPr lang="en-US" sz="1400" dirty="0" err="1" smtClean="0"/>
              <a:t>core_id</a:t>
            </a:r>
            <a:r>
              <a:rPr lang="en-US" sz="1400" dirty="0" smtClean="0"/>
              <a:t> = 0</a:t>
            </a:r>
          </a:p>
          <a:p>
            <a:r>
              <a:rPr lang="en-US" sz="1400" dirty="0" smtClean="0"/>
              <a:t>cpu2/topology/</a:t>
            </a:r>
            <a:r>
              <a:rPr lang="en-US" sz="1400" dirty="0" err="1" smtClean="0"/>
              <a:t>core_id</a:t>
            </a:r>
            <a:r>
              <a:rPr lang="en-US" sz="1400" dirty="0" smtClean="0"/>
              <a:t> = 2</a:t>
            </a:r>
          </a:p>
          <a:p>
            <a:r>
              <a:rPr lang="en-US" sz="1400" dirty="0" smtClean="0"/>
              <a:t>cpu3/topology/</a:t>
            </a:r>
            <a:r>
              <a:rPr lang="en-US" sz="1400" dirty="0" err="1" smtClean="0"/>
              <a:t>core_id</a:t>
            </a:r>
            <a:r>
              <a:rPr lang="en-US" sz="1400" dirty="0" smtClean="0"/>
              <a:t> = 2</a:t>
            </a:r>
          </a:p>
          <a:p>
            <a:endParaRPr lang="en-US" sz="1400" dirty="0"/>
          </a:p>
          <a:p>
            <a:r>
              <a:rPr lang="en-US" sz="1400" dirty="0" smtClean="0"/>
              <a:t>cpu0/topology/</a:t>
            </a:r>
            <a:r>
              <a:rPr lang="en-US" sz="1400" dirty="0" err="1" smtClean="0"/>
              <a:t>core_siblings_list</a:t>
            </a:r>
            <a:r>
              <a:rPr lang="en-US" sz="1400" dirty="0" smtClean="0"/>
              <a:t> = 0-3</a:t>
            </a:r>
          </a:p>
          <a:p>
            <a:r>
              <a:rPr lang="en-US" sz="1400" dirty="0" smtClean="0"/>
              <a:t>cpu0/topology/</a:t>
            </a:r>
            <a:r>
              <a:rPr lang="en-US" sz="1400" dirty="0" err="1" smtClean="0"/>
              <a:t>thread_siblings_list</a:t>
            </a:r>
            <a:r>
              <a:rPr lang="en-US" sz="1400" dirty="0" smtClean="0"/>
              <a:t> = 0-1</a:t>
            </a:r>
          </a:p>
          <a:p>
            <a:r>
              <a:rPr lang="en-US" sz="1400" dirty="0" smtClean="0"/>
              <a:t>cpu2/topology/</a:t>
            </a:r>
            <a:r>
              <a:rPr lang="en-US" sz="1400" dirty="0" err="1" smtClean="0"/>
              <a:t>thread_siblings_list</a:t>
            </a:r>
            <a:r>
              <a:rPr lang="en-US" sz="1400" dirty="0" smtClean="0"/>
              <a:t> = 2-3</a:t>
            </a:r>
          </a:p>
          <a:p>
            <a:endParaRPr lang="en-US" sz="1400" dirty="0"/>
          </a:p>
          <a:p>
            <a:r>
              <a:rPr lang="en-US" sz="1400" dirty="0" smtClean="0"/>
              <a:t>cpu0/cache/index0/level </a:t>
            </a:r>
            <a:r>
              <a:rPr lang="en-US" altLang="zh-CN" sz="1400" dirty="0" smtClean="0"/>
              <a:t>= 1</a:t>
            </a:r>
          </a:p>
          <a:p>
            <a:r>
              <a:rPr lang="en-US" sz="1400" dirty="0" smtClean="0"/>
              <a:t>cpu0/cache/index0/</a:t>
            </a:r>
            <a:r>
              <a:rPr lang="en-US" sz="1400" dirty="0" err="1" smtClean="0"/>
              <a:t>shared_cpu_list</a:t>
            </a:r>
            <a:r>
              <a:rPr lang="en-US" sz="1400" dirty="0" smtClean="0"/>
              <a:t> </a:t>
            </a:r>
            <a:r>
              <a:rPr lang="en-US" altLang="zh-CN" sz="1400" dirty="0" smtClean="0"/>
              <a:t>= 0-1</a:t>
            </a:r>
          </a:p>
          <a:p>
            <a:r>
              <a:rPr lang="en-US" sz="1400" dirty="0" smtClean="0"/>
              <a:t>cpu0/cache/index1/level </a:t>
            </a:r>
            <a:r>
              <a:rPr lang="en-US" altLang="zh-CN" sz="1400" dirty="0" smtClean="0"/>
              <a:t>= 1</a:t>
            </a:r>
          </a:p>
          <a:p>
            <a:r>
              <a:rPr lang="en-US" sz="1400" dirty="0" smtClean="0"/>
              <a:t>cpu0/cache/index1/</a:t>
            </a:r>
            <a:r>
              <a:rPr lang="en-US" sz="1400" dirty="0" err="1" smtClean="0"/>
              <a:t>shared_cpu_list</a:t>
            </a:r>
            <a:r>
              <a:rPr lang="en-US" sz="1400" dirty="0" smtClean="0"/>
              <a:t> </a:t>
            </a:r>
            <a:r>
              <a:rPr lang="en-US" altLang="zh-CN" sz="1400" dirty="0" smtClean="0"/>
              <a:t>= 0-1</a:t>
            </a:r>
          </a:p>
          <a:p>
            <a:r>
              <a:rPr lang="en-US" altLang="zh-CN" sz="1400" dirty="0" smtClean="0"/>
              <a:t>cpu0/cache/index2/level = 2</a:t>
            </a:r>
          </a:p>
          <a:p>
            <a:r>
              <a:rPr lang="en-US" altLang="zh-CN" sz="1400" dirty="0" smtClean="0"/>
              <a:t>cpu0/cache/index2/</a:t>
            </a:r>
            <a:r>
              <a:rPr lang="en-US" altLang="zh-CN" sz="1400" dirty="0" err="1" smtClean="0"/>
              <a:t>shared_cpu_list</a:t>
            </a:r>
            <a:r>
              <a:rPr lang="en-US" altLang="zh-CN" sz="1400" dirty="0" smtClean="0"/>
              <a:t> = 0-1</a:t>
            </a:r>
          </a:p>
          <a:p>
            <a:r>
              <a:rPr lang="en-US" altLang="zh-CN" sz="1400" dirty="0" smtClean="0"/>
              <a:t>cpu0/cache/index3/level = 3</a:t>
            </a:r>
          </a:p>
          <a:p>
            <a:r>
              <a:rPr lang="en-US" altLang="zh-CN" sz="1400" dirty="0" smtClean="0"/>
              <a:t>cpu0/cache/index3/</a:t>
            </a:r>
            <a:r>
              <a:rPr lang="en-US" altLang="zh-CN" sz="1400" dirty="0" err="1" smtClean="0"/>
              <a:t>shared_cpu_list</a:t>
            </a:r>
            <a:r>
              <a:rPr lang="en-US" altLang="zh-CN" sz="1400" dirty="0" smtClean="0"/>
              <a:t> = 0-3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349240" y="2539906"/>
            <a:ext cx="850392" cy="79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CPU0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(Thread0)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539906"/>
            <a:ext cx="850392" cy="79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CPU1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(Thread1)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1880" y="2539905"/>
            <a:ext cx="850392" cy="79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CPU2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(Thread2)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7240" y="2539905"/>
            <a:ext cx="850392" cy="79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CPU3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(Thread3)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9240" y="3457431"/>
            <a:ext cx="1825752" cy="154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1 Cache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9240" y="3930705"/>
            <a:ext cx="1825752" cy="3953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2 Cache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1880" y="3930705"/>
            <a:ext cx="1825752" cy="3953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2 Cache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9240" y="4753754"/>
            <a:ext cx="3898392" cy="12378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3 Cache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49240" y="3661723"/>
            <a:ext cx="1825752" cy="154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1 Cache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21880" y="3457431"/>
            <a:ext cx="1825752" cy="154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1 Cache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21880" y="3661723"/>
            <a:ext cx="1825752" cy="154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Level 1 Cache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1516" y="2481148"/>
            <a:ext cx="1965960" cy="21457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(Core 0)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51776" y="2481148"/>
            <a:ext cx="1965960" cy="21457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(Core 2)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028" y="2384572"/>
            <a:ext cx="4231132" cy="39839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(Socket 0)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4091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2.12 QEMU-KVM: KVM</a:t>
            </a:r>
            <a:r>
              <a:rPr lang="zh-CN" altLang="en-US" dirty="0" smtClean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最佳实践四：内存超配</a:t>
            </a:r>
            <a:endParaRPr lang="en-US" altLang="zh-CN" dirty="0" smtClean="0"/>
          </a:p>
          <a:p>
            <a:pPr lvl="1"/>
            <a:r>
              <a:rPr lang="en-US" dirty="0" smtClean="0"/>
              <a:t>KSM</a:t>
            </a:r>
            <a:r>
              <a:rPr lang="zh-CN" altLang="en-US" dirty="0" smtClean="0"/>
              <a:t>全称</a:t>
            </a:r>
            <a:r>
              <a:rPr lang="en-US" altLang="zh-CN" dirty="0" smtClean="0"/>
              <a:t>Kernel Same Page Merging</a:t>
            </a:r>
          </a:p>
          <a:p>
            <a:pPr lvl="1"/>
            <a:r>
              <a:rPr lang="en-US" dirty="0" err="1" smtClean="0"/>
              <a:t>Qemu</a:t>
            </a:r>
            <a:r>
              <a:rPr lang="zh-CN" altLang="en-US" dirty="0" smtClean="0"/>
              <a:t>向</a:t>
            </a:r>
            <a:r>
              <a:rPr lang="en-US" altLang="zh-CN" dirty="0" smtClean="0"/>
              <a:t>KSM</a:t>
            </a:r>
            <a:r>
              <a:rPr lang="zh-CN" altLang="en-US" dirty="0" smtClean="0"/>
              <a:t>注册内存，</a:t>
            </a:r>
            <a:r>
              <a:rPr lang="en-US" altLang="zh-CN" dirty="0" smtClean="0"/>
              <a:t>KSM</a:t>
            </a:r>
            <a:r>
              <a:rPr lang="zh-CN" altLang="en-US" dirty="0" smtClean="0"/>
              <a:t>对内存进行扫描，将相同的内存区域设为共享，并且</a:t>
            </a:r>
            <a:r>
              <a:rPr lang="en-US" altLang="zh-CN" dirty="0" smtClean="0"/>
              <a:t>copy on write</a:t>
            </a:r>
          </a:p>
          <a:p>
            <a:pPr lvl="1"/>
            <a:r>
              <a:rPr lang="en-US" dirty="0"/>
              <a:t># cat /boot/config-3.13.0-27-generic | </a:t>
            </a:r>
            <a:r>
              <a:rPr lang="en-US" dirty="0" err="1"/>
              <a:t>grep</a:t>
            </a:r>
            <a:r>
              <a:rPr lang="en-US" dirty="0"/>
              <a:t> KSM </a:t>
            </a:r>
            <a:br>
              <a:rPr lang="en-US" dirty="0"/>
            </a:br>
            <a:r>
              <a:rPr lang="en-US" dirty="0" smtClean="0"/>
              <a:t>CONFIG_KSM=y</a:t>
            </a:r>
          </a:p>
          <a:p>
            <a:pPr lvl="1"/>
            <a:r>
              <a:rPr lang="zh-CN" altLang="en-US" dirty="0"/>
              <a:t>共</a:t>
            </a:r>
            <a:r>
              <a:rPr lang="zh-CN" altLang="en-US" dirty="0" smtClean="0"/>
              <a:t>享内存节约内存空间，但是内存扫描同时影响性能</a:t>
            </a:r>
            <a:endParaRPr lang="en-US" altLang="zh-CN" dirty="0" smtClean="0"/>
          </a:p>
          <a:p>
            <a:pPr lvl="1"/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err="1" smtClean="0"/>
              <a:t>virtio_balloon</a:t>
            </a:r>
            <a:endParaRPr lang="en-US" altLang="zh-CN" dirty="0" smtClean="0"/>
          </a:p>
          <a:p>
            <a:pPr lvl="1"/>
            <a:r>
              <a:rPr lang="zh-CN" altLang="en-US" dirty="0"/>
              <a:t>尽</a:t>
            </a:r>
            <a:r>
              <a:rPr lang="zh-CN" altLang="en-US" dirty="0" smtClean="0"/>
              <a:t>量不要使用</a:t>
            </a:r>
            <a:r>
              <a:rPr lang="en-US" altLang="zh-CN" dirty="0" smtClean="0"/>
              <a:t>swap</a:t>
            </a:r>
            <a:r>
              <a:rPr lang="zh-CN" altLang="en-US" dirty="0" smtClean="0"/>
              <a:t>，</a:t>
            </a:r>
            <a:r>
              <a:rPr lang="en-US" dirty="0" smtClean="0"/>
              <a:t>/</a:t>
            </a:r>
            <a:r>
              <a:rPr lang="en-US" dirty="0" err="1"/>
              <a:t>proc</a:t>
            </a:r>
            <a:r>
              <a:rPr lang="en-US" dirty="0"/>
              <a:t>/sys/</a:t>
            </a:r>
            <a:r>
              <a:rPr lang="en-US" dirty="0" err="1"/>
              <a:t>vm</a:t>
            </a:r>
            <a:r>
              <a:rPr lang="en-US" dirty="0"/>
              <a:t>/</a:t>
            </a:r>
            <a:r>
              <a:rPr lang="en-US" dirty="0" err="1"/>
              <a:t>swappiness</a:t>
            </a:r>
            <a:r>
              <a:rPr lang="zh-CN" altLang="en-US" dirty="0" smtClean="0"/>
              <a:t>设为</a:t>
            </a:r>
            <a:r>
              <a:rPr lang="en-US" altLang="zh-CN" dirty="0" smtClean="0"/>
              <a:t>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4195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最佳实践四：内存超配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多核的两种方式：</a:t>
            </a:r>
            <a:r>
              <a:rPr lang="en-US" sz="2000" dirty="0" smtClean="0"/>
              <a:t>SMP</a:t>
            </a:r>
            <a:r>
              <a:rPr lang="zh-CN" altLang="en-US" sz="2000" dirty="0" smtClean="0"/>
              <a:t>和</a:t>
            </a:r>
            <a:r>
              <a:rPr lang="en-US" sz="2000" dirty="0" smtClean="0"/>
              <a:t>NUMA</a:t>
            </a:r>
          </a:p>
          <a:p>
            <a:pPr lvl="2"/>
            <a:r>
              <a:rPr lang="en-US" altLang="zh-CN" sz="1800" dirty="0"/>
              <a:t>SMP</a:t>
            </a:r>
            <a:r>
              <a:rPr lang="zh-CN" altLang="en-US" sz="1800" dirty="0"/>
              <a:t>的问题主要在</a:t>
            </a:r>
            <a:r>
              <a:rPr lang="en-US" altLang="zh-CN" sz="1800" dirty="0"/>
              <a:t>CPU</a:t>
            </a:r>
            <a:r>
              <a:rPr lang="zh-CN" altLang="en-US" sz="1800" dirty="0"/>
              <a:t>和内存之间的通信延迟较大、通信带宽受限于系统总线带宽，同时总线带宽会成为整个系统的瓶</a:t>
            </a:r>
            <a:r>
              <a:rPr lang="zh-CN" altLang="en-US" sz="1800" dirty="0" smtClean="0"/>
              <a:t>颈</a:t>
            </a:r>
            <a:endParaRPr lang="en-US" altLang="zh-CN" sz="1800" dirty="0" smtClean="0"/>
          </a:p>
          <a:p>
            <a:pPr lvl="2"/>
            <a:r>
              <a:rPr lang="en-US" sz="1800" dirty="0" err="1"/>
              <a:t>NUMA（Non-Uniform</a:t>
            </a:r>
            <a:r>
              <a:rPr lang="en-US" sz="1800" dirty="0"/>
              <a:t> Memory Access</a:t>
            </a:r>
            <a:r>
              <a:rPr lang="en-US" sz="1800" dirty="0" smtClean="0"/>
              <a:t>）</a:t>
            </a:r>
            <a:r>
              <a:rPr lang="zh-CN" altLang="en-US" sz="1800" dirty="0" smtClean="0"/>
              <a:t>：每</a:t>
            </a:r>
            <a:r>
              <a:rPr lang="zh-CN" altLang="en-US" sz="1800" dirty="0"/>
              <a:t>个处理器有其可以直接访问其自身的“本地”内存池，使</a:t>
            </a:r>
            <a:r>
              <a:rPr lang="en-US" altLang="zh-CN" sz="1800" dirty="0"/>
              <a:t>CPU</a:t>
            </a:r>
            <a:r>
              <a:rPr lang="zh-CN" altLang="en-US" sz="1800" dirty="0"/>
              <a:t>和这块儿内存之间拥有更小的延迟和更大的带宽。而且整个内存仍然可做为一个整体，可以接受来自任何</a:t>
            </a:r>
            <a:r>
              <a:rPr lang="en-US" altLang="zh-CN" sz="1800" dirty="0"/>
              <a:t>CPU</a:t>
            </a:r>
            <a:r>
              <a:rPr lang="zh-CN" altLang="en-US" sz="1800" dirty="0"/>
              <a:t>的访问。</a:t>
            </a:r>
            <a:endParaRPr lang="en-US" altLang="zh-CN" sz="1800" dirty="0" smtClean="0"/>
          </a:p>
          <a:p>
            <a:pPr lvl="1"/>
            <a:r>
              <a:rPr lang="zh-CN" altLang="en-US" sz="2000" dirty="0" smtClean="0"/>
              <a:t>禁止</a:t>
            </a:r>
            <a:r>
              <a:rPr lang="en-US" altLang="zh-CN" sz="2000" dirty="0" err="1" smtClean="0"/>
              <a:t>zone_reclaim_mode</a:t>
            </a:r>
            <a:r>
              <a:rPr lang="zh-CN" altLang="en-US" sz="2000" dirty="0" smtClean="0"/>
              <a:t>：</a:t>
            </a:r>
            <a:r>
              <a:rPr lang="en-US" sz="2000" dirty="0"/>
              <a:t>/</a:t>
            </a:r>
            <a:r>
              <a:rPr lang="en-US" sz="2000" dirty="0" err="1"/>
              <a:t>proc</a:t>
            </a:r>
            <a:r>
              <a:rPr lang="en-US" sz="2000" dirty="0"/>
              <a:t>/sys/</a:t>
            </a:r>
            <a:r>
              <a:rPr lang="en-US" sz="2000" dirty="0" err="1"/>
              <a:t>vm</a:t>
            </a:r>
            <a:r>
              <a:rPr lang="en-US" sz="2000" dirty="0"/>
              <a:t>/</a:t>
            </a:r>
            <a:r>
              <a:rPr lang="en-US" sz="2000" dirty="0" err="1"/>
              <a:t>zone_reclaim_mode</a:t>
            </a:r>
            <a:endParaRPr lang="en-US" altLang="zh-CN" sz="2000" dirty="0" smtClean="0"/>
          </a:p>
          <a:p>
            <a:pPr lvl="2"/>
            <a:r>
              <a:rPr lang="zh-CN" altLang="en-US" sz="1800" dirty="0" smtClean="0"/>
              <a:t>当操作系统分配内存时，发现</a:t>
            </a:r>
            <a:r>
              <a:rPr lang="en-US" altLang="zh-CN" sz="1800" dirty="0" smtClean="0"/>
              <a:t>CPU</a:t>
            </a:r>
            <a:r>
              <a:rPr lang="zh-CN" altLang="en-US" sz="1800" dirty="0" smtClean="0"/>
              <a:t>本节点的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内存已满，如果</a:t>
            </a:r>
            <a:r>
              <a:rPr lang="en-US" altLang="zh-CN" sz="1800" dirty="0" smtClean="0"/>
              <a:t>reclaim=true</a:t>
            </a:r>
            <a:r>
              <a:rPr lang="zh-CN" altLang="en-US" sz="1800" dirty="0" smtClean="0"/>
              <a:t>，则将会回收一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部分本地内存，否则将分配其他节点的内存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使用</a:t>
            </a:r>
            <a:r>
              <a:rPr lang="en-US" altLang="zh-CN" sz="1800" dirty="0" smtClean="0"/>
              <a:t>KSM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Huge Page</a:t>
            </a:r>
            <a:r>
              <a:rPr lang="zh-CN" altLang="en-US" sz="1800" dirty="0" smtClean="0"/>
              <a:t>都会造成</a:t>
            </a:r>
            <a:r>
              <a:rPr lang="en-US" altLang="zh-CN" sz="1800" dirty="0" smtClean="0"/>
              <a:t>reclaim</a:t>
            </a:r>
            <a:endParaRPr lang="en-US" altLang="zh-CN" sz="18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99" y="3610996"/>
            <a:ext cx="2285026" cy="3089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82" y="3610996"/>
            <a:ext cx="2505075" cy="272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3084" y="648866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9398" y="648866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8433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最佳实践四：内存超配</a:t>
            </a:r>
            <a:endParaRPr lang="en-US" altLang="zh-CN" dirty="0"/>
          </a:p>
          <a:p>
            <a:pPr lvl="1"/>
            <a:r>
              <a:rPr lang="en-US" altLang="zh-CN" dirty="0"/>
              <a:t>Huge pages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51" y="1798319"/>
            <a:ext cx="6424111" cy="401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2851" y="1432558"/>
            <a:ext cx="503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普通页：</a:t>
            </a:r>
            <a:r>
              <a:rPr lang="en-US" altLang="zh-CN" dirty="0" smtClean="0"/>
              <a:t>PDPT -&gt; PD -&gt; Page Table -&gt; In Page Offset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92850" y="5842016"/>
            <a:ext cx="351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大</a:t>
            </a:r>
            <a:r>
              <a:rPr lang="zh-CN" altLang="en-US" dirty="0" smtClean="0"/>
              <a:t>页：</a:t>
            </a:r>
            <a:r>
              <a:rPr lang="en-US" altLang="zh-CN" dirty="0" smtClean="0"/>
              <a:t>PDPT -&gt; PD -&gt; In Page Offset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6759" y="1984494"/>
            <a:ext cx="3903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 (TLB</a:t>
            </a:r>
            <a:r>
              <a:rPr lang="en-US" dirty="0" smtClean="0"/>
              <a:t>)</a:t>
            </a:r>
            <a:r>
              <a:rPr lang="zh-CN" altLang="en-US" dirty="0" smtClean="0"/>
              <a:t>是一个从虚拟地址到物理地址转换的一个</a:t>
            </a:r>
            <a:r>
              <a:rPr lang="en-US" altLang="zh-CN" dirty="0" smtClean="0"/>
              <a:t>Cache</a:t>
            </a:r>
          </a:p>
          <a:p>
            <a:endParaRPr lang="en-US" dirty="0"/>
          </a:p>
          <a:p>
            <a:r>
              <a:rPr lang="en-US" dirty="0" smtClean="0"/>
              <a:t>Huge Page</a:t>
            </a:r>
            <a:r>
              <a:rPr lang="zh-CN" altLang="en-US" dirty="0" smtClean="0"/>
              <a:t>不但使得每次地址转换比较快，而且使得</a:t>
            </a:r>
            <a:r>
              <a:rPr lang="en-US" altLang="zh-CN" dirty="0" smtClean="0"/>
              <a:t>TLB</a:t>
            </a:r>
            <a:r>
              <a:rPr lang="zh-CN" altLang="en-US" dirty="0" smtClean="0"/>
              <a:t>每个记录较小，相同的内存的情况下，保存的记录较多，</a:t>
            </a:r>
            <a:r>
              <a:rPr lang="en-US" altLang="zh-CN" dirty="0" smtClean="0"/>
              <a:t>Cache</a:t>
            </a:r>
            <a:r>
              <a:rPr lang="zh-CN" altLang="en-US" dirty="0" smtClean="0"/>
              <a:t>命中率较高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169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719816" cy="5131934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最佳实践五：网络</a:t>
            </a:r>
            <a:endParaRPr lang="en-US" altLang="zh-CN" sz="2400" dirty="0"/>
          </a:p>
          <a:p>
            <a:pPr lvl="1"/>
            <a:r>
              <a:rPr lang="zh-CN" altLang="en-US" sz="2000" dirty="0"/>
              <a:t>使用</a:t>
            </a:r>
            <a:r>
              <a:rPr lang="en-US" altLang="zh-CN" sz="2000" dirty="0"/>
              <a:t>tap</a:t>
            </a:r>
            <a:r>
              <a:rPr lang="zh-CN" altLang="en-US" sz="2000" dirty="0"/>
              <a:t>作为网卡配置</a:t>
            </a:r>
            <a:endParaRPr lang="en-US" altLang="zh-CN" sz="2000" dirty="0"/>
          </a:p>
          <a:p>
            <a:pPr lvl="1"/>
            <a:r>
              <a:rPr lang="zh-CN" altLang="en-US" sz="2000" dirty="0"/>
              <a:t>使用</a:t>
            </a:r>
            <a:r>
              <a:rPr lang="en-US" altLang="zh-CN" sz="2000" dirty="0" err="1"/>
              <a:t>virtio_net</a:t>
            </a:r>
            <a:endParaRPr lang="en-US" altLang="zh-CN" sz="2000" dirty="0"/>
          </a:p>
          <a:p>
            <a:pPr lvl="1"/>
            <a:r>
              <a:rPr lang="zh-CN" altLang="en-US" sz="2000" dirty="0"/>
              <a:t>使用</a:t>
            </a:r>
            <a:r>
              <a:rPr lang="en-US" altLang="zh-CN" sz="2000" dirty="0"/>
              <a:t>PCI </a:t>
            </a:r>
            <a:r>
              <a:rPr lang="en-US" altLang="zh-CN" sz="2000" dirty="0" err="1"/>
              <a:t>passthough</a:t>
            </a:r>
            <a:r>
              <a:rPr lang="zh-CN" altLang="en-US" sz="2000" dirty="0"/>
              <a:t>可以提高性能，但是影响虚拟机迁移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146" y="2615184"/>
            <a:ext cx="2915839" cy="4005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00" y="2615184"/>
            <a:ext cx="3561041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572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2.12 QEMU-KVM: KVM</a:t>
            </a:r>
            <a:r>
              <a:rPr lang="zh-CN" altLang="en-US" dirty="0"/>
              <a:t>性能和最佳实践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最</a:t>
            </a:r>
            <a:r>
              <a:rPr lang="zh-CN" altLang="en-US" sz="2000" dirty="0" smtClean="0"/>
              <a:t>佳实践六：</a:t>
            </a:r>
            <a:r>
              <a:rPr lang="en-US" altLang="zh-CN" sz="2000" dirty="0" smtClean="0"/>
              <a:t>Block I/O performance</a:t>
            </a:r>
          </a:p>
          <a:p>
            <a:pPr lvl="1"/>
            <a:r>
              <a:rPr lang="en-US" sz="1800" dirty="0" smtClean="0"/>
              <a:t>Host</a:t>
            </a:r>
            <a:r>
              <a:rPr lang="zh-CN" altLang="en-US" sz="1800" dirty="0" smtClean="0"/>
              <a:t>使用</a:t>
            </a:r>
            <a:r>
              <a:rPr lang="en-US" altLang="zh-CN" sz="1800" dirty="0" smtClean="0"/>
              <a:t>ext3</a:t>
            </a:r>
            <a:r>
              <a:rPr lang="zh-CN" altLang="en-US" sz="1800" dirty="0" smtClean="0"/>
              <a:t>文件系统，因为</a:t>
            </a:r>
            <a:r>
              <a:rPr lang="en-US" altLang="zh-CN" sz="1800" dirty="0" smtClean="0"/>
              <a:t>ext4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barrier</a:t>
            </a:r>
            <a:r>
              <a:rPr lang="zh-CN" altLang="en-US" sz="1800" dirty="0" smtClean="0"/>
              <a:t>会影响性能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使</a:t>
            </a:r>
            <a:r>
              <a:rPr lang="zh-CN" altLang="en-US" sz="1800" dirty="0" smtClean="0"/>
              <a:t>用</a:t>
            </a:r>
            <a:r>
              <a:rPr lang="en-US" altLang="zh-CN" sz="1800" dirty="0" smtClean="0"/>
              <a:t>raw image</a:t>
            </a:r>
            <a:r>
              <a:rPr lang="zh-CN" altLang="en-US" sz="1800" dirty="0" smtClean="0"/>
              <a:t>，比</a:t>
            </a:r>
            <a:r>
              <a:rPr lang="en-US" altLang="zh-CN" sz="1800" dirty="0" smtClean="0"/>
              <a:t>qcow2</a:t>
            </a:r>
            <a:r>
              <a:rPr lang="zh-CN" altLang="en-US" sz="1800" dirty="0" smtClean="0"/>
              <a:t>性能要好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选</a:t>
            </a:r>
            <a:r>
              <a:rPr lang="zh-CN" altLang="en-US" sz="1800" dirty="0" smtClean="0"/>
              <a:t>择正确的</a:t>
            </a:r>
            <a:r>
              <a:rPr lang="en-US" altLang="zh-CN" sz="1800" dirty="0" smtClean="0"/>
              <a:t>cache</a:t>
            </a:r>
            <a:r>
              <a:rPr lang="zh-CN" altLang="en-US" sz="1800" dirty="0" smtClean="0"/>
              <a:t>策略</a:t>
            </a:r>
            <a:endParaRPr lang="en-US" altLang="zh-CN" sz="1800" dirty="0" smtClean="0"/>
          </a:p>
          <a:p>
            <a:pPr lvl="2"/>
            <a:r>
              <a:rPr lang="en-US" sz="1600" dirty="0" smtClean="0"/>
              <a:t>Page Cache: Host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Guest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FS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Block</a:t>
            </a:r>
            <a:r>
              <a:rPr lang="zh-CN" altLang="en-US" sz="1600" dirty="0" smtClean="0"/>
              <a:t>层都有自己的</a:t>
            </a:r>
            <a:r>
              <a:rPr lang="en-US" altLang="zh-CN" sz="1600" dirty="0" smtClean="0"/>
              <a:t>Page Cache</a:t>
            </a:r>
            <a:r>
              <a:rPr lang="zh-CN" altLang="en-US" sz="1600" dirty="0" smtClean="0"/>
              <a:t>，我们无法控制</a:t>
            </a:r>
            <a:r>
              <a:rPr lang="en-US" altLang="zh-CN" sz="1600" dirty="0" smtClean="0"/>
              <a:t>Guest</a:t>
            </a:r>
            <a:r>
              <a:rPr lang="zh-CN" altLang="en-US" sz="1600" dirty="0" smtClean="0"/>
              <a:t>里面的设置，但是可以配置</a:t>
            </a:r>
            <a:r>
              <a:rPr lang="en-US" altLang="zh-CN" sz="1600" dirty="0" smtClean="0"/>
              <a:t>Host Page Cache</a:t>
            </a:r>
          </a:p>
          <a:p>
            <a:pPr lvl="2"/>
            <a:r>
              <a:rPr lang="en-US" altLang="zh-CN" sz="1600" dirty="0" smtClean="0"/>
              <a:t>Disk Write Cache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Hypervisor</a:t>
            </a:r>
            <a:r>
              <a:rPr lang="zh-CN" altLang="en-US" sz="1600" dirty="0" smtClean="0"/>
              <a:t>层</a:t>
            </a:r>
            <a:endParaRPr lang="en-US" altLang="zh-CN" sz="1600" dirty="0" smtClean="0"/>
          </a:p>
          <a:p>
            <a:pPr lvl="2"/>
            <a:r>
              <a:rPr lang="en-US" altLang="zh-CN" sz="1600" dirty="0" smtClean="0"/>
              <a:t>Cache Mode</a:t>
            </a:r>
            <a:r>
              <a:rPr lang="zh-CN" altLang="en-US" sz="1600" dirty="0" smtClean="0"/>
              <a:t>有以下四种，推荐使用</a:t>
            </a:r>
            <a:r>
              <a:rPr lang="en-US" altLang="zh-CN" sz="1600" dirty="0" smtClean="0"/>
              <a:t>none</a:t>
            </a:r>
          </a:p>
          <a:p>
            <a:pPr lvl="2"/>
            <a:r>
              <a:rPr lang="en-US" altLang="zh-CN" sz="1600" dirty="0" smtClean="0"/>
              <a:t>I/O Scheduler</a:t>
            </a:r>
            <a:r>
              <a:rPr lang="zh-CN" altLang="en-US" sz="1600" dirty="0" smtClean="0"/>
              <a:t>推荐使用</a:t>
            </a:r>
            <a:r>
              <a:rPr lang="en-US" altLang="zh-CN" sz="1600" dirty="0" smtClean="0"/>
              <a:t>Deadline I/O </a:t>
            </a:r>
            <a:r>
              <a:rPr lang="en-US" altLang="zh-CN" sz="1600" dirty="0"/>
              <a:t>scheduler</a:t>
            </a:r>
            <a:endParaRPr lang="en-US" altLang="zh-CN" sz="1600" dirty="0" smtClean="0"/>
          </a:p>
          <a:p>
            <a:pPr lvl="2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5" y="3822192"/>
            <a:ext cx="3232155" cy="2738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3399" y="5493004"/>
            <a:ext cx="173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Page Cache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9500" y="4993711"/>
            <a:ext cx="17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Write Cache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39251" y="4872228"/>
            <a:ext cx="1965960" cy="585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251" y="5524595"/>
            <a:ext cx="1965960" cy="2666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9251" y="4274649"/>
            <a:ext cx="1965960" cy="2666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3399" y="4274649"/>
            <a:ext cx="185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Guest Page Cache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42" y="4344557"/>
            <a:ext cx="5929630" cy="16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53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Libvirt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接下来的章节介绍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工具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219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 </a:t>
            </a:r>
            <a:r>
              <a:rPr lang="en-US" altLang="zh-CN" dirty="0" err="1" smtClean="0"/>
              <a:t>Libvirt</a:t>
            </a:r>
            <a:r>
              <a:rPr lang="en-US" altLang="zh-CN" dirty="0" smtClean="0"/>
              <a:t>: </a:t>
            </a:r>
            <a:r>
              <a:rPr lang="zh-CN" altLang="en-US" dirty="0" smtClean="0"/>
              <a:t>管理</a:t>
            </a:r>
            <a:r>
              <a:rPr lang="en-US" altLang="zh-CN" dirty="0" smtClean="0"/>
              <a:t>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将命令行转换为</a:t>
            </a:r>
            <a:r>
              <a:rPr lang="en-US" altLang="zh-CN" dirty="0" smtClean="0"/>
              <a:t>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656" y="2850231"/>
            <a:ext cx="4419600" cy="3600986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&lt;domain type='</a:t>
            </a:r>
            <a:r>
              <a:rPr lang="en-US" sz="1200" dirty="0" err="1"/>
              <a:t>kvm</a:t>
            </a:r>
            <a:r>
              <a:rPr lang="en-US" sz="1200" dirty="0"/>
              <a:t>'&gt;</a:t>
            </a:r>
          </a:p>
          <a:p>
            <a:r>
              <a:rPr lang="en-US" sz="1200" dirty="0"/>
              <a:t>  &lt;name&gt;</a:t>
            </a:r>
            <a:r>
              <a:rPr lang="en-US" sz="1200" dirty="0" err="1"/>
              <a:t>ubuntutest</a:t>
            </a:r>
            <a:r>
              <a:rPr lang="en-US" sz="1200" dirty="0"/>
              <a:t>&lt;/name&gt;</a:t>
            </a:r>
          </a:p>
          <a:p>
            <a:r>
              <a:rPr lang="en-US" sz="1200" dirty="0"/>
              <a:t>  &lt;</a:t>
            </a:r>
            <a:r>
              <a:rPr lang="en-US" sz="1200" dirty="0" err="1" smtClean="0"/>
              <a:t>uuid</a:t>
            </a:r>
            <a:r>
              <a:rPr lang="en-US" sz="1200" dirty="0" smtClean="0"/>
              <a:t>&gt;0f0806ab-531d-6134-5def-c5b4955292aa&lt;/</a:t>
            </a:r>
            <a:r>
              <a:rPr lang="en-US" sz="1200" dirty="0" err="1"/>
              <a:t>uuid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&lt;memory unit='</a:t>
            </a:r>
            <a:r>
              <a:rPr lang="en-US" sz="1200" dirty="0" err="1"/>
              <a:t>KiB</a:t>
            </a:r>
            <a:r>
              <a:rPr lang="en-US" sz="1200" dirty="0"/>
              <a:t>'&gt;1048576&lt;/memory&gt;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currentMemory</a:t>
            </a:r>
            <a:r>
              <a:rPr lang="en-US" sz="1200" dirty="0"/>
              <a:t> unit='</a:t>
            </a:r>
            <a:r>
              <a:rPr lang="en-US" sz="1200" dirty="0" err="1"/>
              <a:t>KiB</a:t>
            </a:r>
            <a:r>
              <a:rPr lang="en-US" sz="1200" dirty="0"/>
              <a:t>'&gt;1048576&lt;/</a:t>
            </a:r>
            <a:r>
              <a:rPr lang="en-US" sz="1200" dirty="0" err="1"/>
              <a:t>currentMemory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vcpu</a:t>
            </a:r>
            <a:r>
              <a:rPr lang="en-US" sz="1200" dirty="0"/>
              <a:t> placement='static'&gt;1&lt;/</a:t>
            </a:r>
            <a:r>
              <a:rPr lang="en-US" sz="1200" dirty="0" err="1"/>
              <a:t>vcpu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&lt;type arch='x86_64' machine='pc-i440fx-trusty'&gt;</a:t>
            </a:r>
            <a:r>
              <a:rPr lang="en-US" sz="1200" dirty="0" err="1"/>
              <a:t>hvm</a:t>
            </a:r>
            <a:r>
              <a:rPr lang="en-US" sz="1200" dirty="0"/>
              <a:t>&lt;/type&gt;</a:t>
            </a:r>
          </a:p>
          <a:p>
            <a:r>
              <a:rPr lang="en-US" sz="1200" dirty="0"/>
              <a:t>    &lt;boot </a:t>
            </a:r>
            <a:r>
              <a:rPr lang="en-US" sz="1200" dirty="0" err="1"/>
              <a:t>dev</a:t>
            </a:r>
            <a:r>
              <a:rPr lang="en-US" sz="1200" dirty="0"/>
              <a:t>='</a:t>
            </a:r>
            <a:r>
              <a:rPr lang="en-US" sz="1200" dirty="0" err="1"/>
              <a:t>hd</a:t>
            </a:r>
            <a:r>
              <a:rPr lang="en-US" sz="1200" dirty="0"/>
              <a:t>'/&gt;</a:t>
            </a:r>
          </a:p>
          <a:p>
            <a:r>
              <a:rPr lang="en-US" sz="1200" dirty="0"/>
              <a:t>  &lt;/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&lt;features&gt;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acpi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apic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pae</a:t>
            </a:r>
            <a:r>
              <a:rPr lang="en-US" sz="1200" dirty="0"/>
              <a:t>/&gt;</a:t>
            </a:r>
          </a:p>
          <a:p>
            <a:r>
              <a:rPr lang="en-US" sz="1200" dirty="0"/>
              <a:t>  &lt;/features&gt;</a:t>
            </a:r>
          </a:p>
          <a:p>
            <a:r>
              <a:rPr lang="en-US" sz="1200" dirty="0"/>
              <a:t>  &lt;clock offset='</a:t>
            </a:r>
            <a:r>
              <a:rPr lang="en-US" sz="1200" dirty="0" err="1"/>
              <a:t>utc</a:t>
            </a:r>
            <a:r>
              <a:rPr lang="en-US" sz="1200" dirty="0"/>
              <a:t>'/&gt;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on_poweroff</a:t>
            </a:r>
            <a:r>
              <a:rPr lang="en-US" sz="1200" dirty="0"/>
              <a:t>&gt;destroy&lt;/</a:t>
            </a:r>
            <a:r>
              <a:rPr lang="en-US" sz="1200" dirty="0" err="1"/>
              <a:t>on_poweroff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on_reboot</a:t>
            </a:r>
            <a:r>
              <a:rPr lang="en-US" sz="1200" dirty="0"/>
              <a:t>&gt;restart&lt;/</a:t>
            </a:r>
            <a:r>
              <a:rPr lang="en-US" sz="1200" dirty="0" err="1"/>
              <a:t>on_reboot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on_crash</a:t>
            </a:r>
            <a:r>
              <a:rPr lang="en-US" sz="1200" dirty="0"/>
              <a:t>&gt;restart&lt;/</a:t>
            </a:r>
            <a:r>
              <a:rPr lang="en-US" sz="1200" dirty="0" err="1"/>
              <a:t>on_crash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934200" y="264908"/>
            <a:ext cx="4724400" cy="6186309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 &lt;devices&gt;</a:t>
            </a:r>
          </a:p>
          <a:p>
            <a:r>
              <a:rPr lang="en-US" sz="1200" dirty="0"/>
              <a:t>    &lt;emulator&gt;/</a:t>
            </a:r>
            <a:r>
              <a:rPr lang="en-US" sz="1200" dirty="0" err="1"/>
              <a:t>usr</a:t>
            </a:r>
            <a:r>
              <a:rPr lang="en-US" sz="1200" dirty="0"/>
              <a:t>/bin/qemu-system-x86_64&lt;/emulator&gt;</a:t>
            </a:r>
          </a:p>
          <a:p>
            <a:r>
              <a:rPr lang="en-US" sz="1200" dirty="0"/>
              <a:t>    &lt;disk type='file' device='disk'&gt;</a:t>
            </a:r>
          </a:p>
          <a:p>
            <a:r>
              <a:rPr lang="en-US" sz="1200" dirty="0"/>
              <a:t>      &lt;driver name='</a:t>
            </a:r>
            <a:r>
              <a:rPr lang="en-US" sz="1200" dirty="0" err="1"/>
              <a:t>qemu</a:t>
            </a:r>
            <a:r>
              <a:rPr lang="en-US" sz="1200" dirty="0"/>
              <a:t>' type='qcow2'/&gt;</a:t>
            </a:r>
          </a:p>
          <a:p>
            <a:r>
              <a:rPr lang="en-US" sz="1200" dirty="0"/>
              <a:t>      &lt;source file='/home/</a:t>
            </a:r>
            <a:r>
              <a:rPr lang="en-US" sz="1200" dirty="0" err="1"/>
              <a:t>openstack</a:t>
            </a:r>
            <a:r>
              <a:rPr lang="en-US" sz="1200" dirty="0"/>
              <a:t>/images/ubuntutest.qcow2'/&gt;</a:t>
            </a:r>
          </a:p>
          <a:p>
            <a:r>
              <a:rPr lang="en-US" sz="1200" dirty="0"/>
              <a:t>      &lt;target </a:t>
            </a:r>
            <a:r>
              <a:rPr lang="en-US" sz="1200" dirty="0" err="1"/>
              <a:t>dev</a:t>
            </a:r>
            <a:r>
              <a:rPr lang="en-US" sz="1200" dirty="0"/>
              <a:t>='</a:t>
            </a:r>
            <a:r>
              <a:rPr lang="en-US" sz="1200" dirty="0" err="1"/>
              <a:t>vda</a:t>
            </a:r>
            <a:r>
              <a:rPr lang="en-US" sz="1200" dirty="0"/>
              <a:t>' bus='</a:t>
            </a:r>
            <a:r>
              <a:rPr lang="en-US" sz="1200" dirty="0" err="1"/>
              <a:t>virtio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&lt;/disk&gt;</a:t>
            </a:r>
          </a:p>
          <a:p>
            <a:r>
              <a:rPr lang="en-US" sz="1200" dirty="0"/>
              <a:t>    &lt;controller type='</a:t>
            </a:r>
            <a:r>
              <a:rPr lang="en-US" sz="1200" dirty="0" err="1"/>
              <a:t>pci</a:t>
            </a:r>
            <a:r>
              <a:rPr lang="en-US" sz="1200" dirty="0"/>
              <a:t>' index='0' model='</a:t>
            </a:r>
            <a:r>
              <a:rPr lang="en-US" sz="1200" dirty="0" err="1"/>
              <a:t>pci</a:t>
            </a:r>
            <a:r>
              <a:rPr lang="en-US" sz="1200" dirty="0"/>
              <a:t>-root'/&gt;</a:t>
            </a:r>
          </a:p>
          <a:p>
            <a:r>
              <a:rPr lang="en-US" sz="1200" dirty="0"/>
              <a:t>    &lt;interface type='bridge'&gt;</a:t>
            </a:r>
          </a:p>
          <a:p>
            <a:r>
              <a:rPr lang="en-US" sz="1200" dirty="0"/>
              <a:t>      &lt;mac address='fa:16:3e:6e:89:ce'/&gt;</a:t>
            </a:r>
          </a:p>
          <a:p>
            <a:r>
              <a:rPr lang="en-US" sz="1200" dirty="0"/>
              <a:t>      &lt;source bridge=‘br0'/&gt;</a:t>
            </a:r>
          </a:p>
          <a:p>
            <a:r>
              <a:rPr lang="en-US" sz="1200" dirty="0"/>
              <a:t>      &lt;target </a:t>
            </a:r>
            <a:r>
              <a:rPr lang="en-US" sz="1200" dirty="0" err="1"/>
              <a:t>dev</a:t>
            </a:r>
            <a:r>
              <a:rPr lang="en-US" sz="1200" dirty="0"/>
              <a:t>=</a:t>
            </a:r>
            <a:r>
              <a:rPr lang="en-US" sz="1200" dirty="0" smtClean="0"/>
              <a:t>'tap1'/&gt;</a:t>
            </a:r>
            <a:endParaRPr lang="en-US" sz="1200" dirty="0"/>
          </a:p>
          <a:p>
            <a:r>
              <a:rPr lang="en-US" sz="1200" dirty="0"/>
              <a:t>      &lt;model type='</a:t>
            </a:r>
            <a:r>
              <a:rPr lang="en-US" sz="1200" dirty="0" err="1"/>
              <a:t>virtio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&lt;alias name='net0'/&gt;</a:t>
            </a:r>
          </a:p>
          <a:p>
            <a:r>
              <a:rPr lang="en-US" sz="1200" dirty="0"/>
              <a:t>    &lt;/interface&gt;</a:t>
            </a:r>
          </a:p>
          <a:p>
            <a:r>
              <a:rPr lang="en-US" sz="1200" dirty="0"/>
              <a:t>    &lt;serial type='</a:t>
            </a:r>
            <a:r>
              <a:rPr lang="en-US" sz="1200" dirty="0" err="1"/>
              <a:t>pty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&lt;target port='0'/&gt;</a:t>
            </a:r>
          </a:p>
          <a:p>
            <a:r>
              <a:rPr lang="en-US" sz="1200" dirty="0"/>
              <a:t>    &lt;/serial&gt;</a:t>
            </a:r>
          </a:p>
          <a:p>
            <a:r>
              <a:rPr lang="en-US" sz="1200" dirty="0"/>
              <a:t>    &lt;console type='</a:t>
            </a:r>
            <a:r>
              <a:rPr lang="en-US" sz="1200" dirty="0" err="1"/>
              <a:t>pty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&lt;target type='serial' port='0'/&gt;</a:t>
            </a:r>
          </a:p>
          <a:p>
            <a:r>
              <a:rPr lang="en-US" sz="1200" dirty="0"/>
              <a:t>    &lt;/console&gt;</a:t>
            </a:r>
          </a:p>
          <a:p>
            <a:r>
              <a:rPr lang="en-US" sz="1200" dirty="0"/>
              <a:t>    &lt;graphics type='</a:t>
            </a:r>
            <a:r>
              <a:rPr lang="en-US" sz="1200" dirty="0" err="1"/>
              <a:t>vnc</a:t>
            </a:r>
            <a:r>
              <a:rPr lang="en-US" sz="1200" dirty="0"/>
              <a:t>' port='-1' </a:t>
            </a:r>
            <a:r>
              <a:rPr lang="en-US" sz="1200" dirty="0" err="1"/>
              <a:t>autoport</a:t>
            </a:r>
            <a:r>
              <a:rPr lang="en-US" sz="1200" dirty="0"/>
              <a:t>='yes' listen='0.0.0.0'&gt;</a:t>
            </a:r>
          </a:p>
          <a:p>
            <a:r>
              <a:rPr lang="en-US" sz="1200" dirty="0"/>
              <a:t>      &lt;listen type='address' address='0.0.0.0'/&gt;</a:t>
            </a:r>
          </a:p>
          <a:p>
            <a:r>
              <a:rPr lang="en-US" sz="1200" dirty="0"/>
              <a:t>    &lt;/graphics&gt;</a:t>
            </a:r>
          </a:p>
          <a:p>
            <a:r>
              <a:rPr lang="en-US" sz="1200" dirty="0"/>
              <a:t>    &lt;video&gt;</a:t>
            </a:r>
          </a:p>
          <a:p>
            <a:r>
              <a:rPr lang="en-US" sz="1200" dirty="0"/>
              <a:t>      &lt;model type='cirrus' </a:t>
            </a:r>
            <a:r>
              <a:rPr lang="en-US" sz="1200" dirty="0" err="1"/>
              <a:t>vram</a:t>
            </a:r>
            <a:r>
              <a:rPr lang="en-US" sz="1200" dirty="0"/>
              <a:t>='9216' heads='1'/&gt;</a:t>
            </a:r>
          </a:p>
          <a:p>
            <a:r>
              <a:rPr lang="en-US" sz="1200" dirty="0"/>
              <a:t>      &lt;alias name='video0'/&gt;</a:t>
            </a:r>
          </a:p>
          <a:p>
            <a:r>
              <a:rPr lang="en-US" sz="1200" dirty="0"/>
              <a:t>    &lt;/video&gt;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memballoon</a:t>
            </a:r>
            <a:r>
              <a:rPr lang="en-US" sz="1200" dirty="0"/>
              <a:t> model='</a:t>
            </a:r>
            <a:r>
              <a:rPr lang="en-US" sz="1200" dirty="0" err="1"/>
              <a:t>virtio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&lt;alias name='balloon0'/&gt;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memballoon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&lt;/devices&gt;</a:t>
            </a:r>
          </a:p>
          <a:p>
            <a:r>
              <a:rPr lang="en-US" sz="1200" dirty="0"/>
              <a:t>&lt;/domain&gt;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930" y="149679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qemu-system-x86_64 -enable-</a:t>
            </a:r>
            <a:r>
              <a:rPr lang="en-US" sz="1400" dirty="0" err="1"/>
              <a:t>kvm</a:t>
            </a:r>
            <a:r>
              <a:rPr lang="en-US" sz="1400" dirty="0"/>
              <a:t> -name </a:t>
            </a:r>
            <a:r>
              <a:rPr lang="en-US" sz="1400" dirty="0" err="1"/>
              <a:t>ubuntutest</a:t>
            </a:r>
            <a:r>
              <a:rPr lang="en-US" sz="1400" dirty="0"/>
              <a:t> -m 2048 -balloon </a:t>
            </a:r>
            <a:r>
              <a:rPr lang="en-US" sz="1400" dirty="0" err="1"/>
              <a:t>virtio</a:t>
            </a:r>
            <a:r>
              <a:rPr lang="en-US" sz="1400" dirty="0"/>
              <a:t> -drive file=ubuntutest.qcow2,if=</a:t>
            </a:r>
            <a:r>
              <a:rPr lang="en-US" sz="1400" dirty="0" err="1"/>
              <a:t>virtio</a:t>
            </a:r>
            <a:r>
              <a:rPr lang="en-US" sz="1400" dirty="0"/>
              <a:t> -</a:t>
            </a:r>
            <a:r>
              <a:rPr lang="en-US" sz="1400" dirty="0" err="1"/>
              <a:t>vnc</a:t>
            </a:r>
            <a:r>
              <a:rPr lang="en-US" sz="1400" dirty="0"/>
              <a:t> :19 -net </a:t>
            </a:r>
            <a:r>
              <a:rPr lang="en-US" sz="1400" dirty="0" err="1"/>
              <a:t>nic,model</a:t>
            </a:r>
            <a:r>
              <a:rPr lang="en-US" sz="1400" dirty="0"/>
              <a:t>=</a:t>
            </a:r>
            <a:r>
              <a:rPr lang="en-US" sz="1400" dirty="0" err="1"/>
              <a:t>virtio</a:t>
            </a:r>
            <a:r>
              <a:rPr lang="en-US" sz="1400" dirty="0"/>
              <a:t> -net </a:t>
            </a:r>
            <a:r>
              <a:rPr lang="en-US" sz="1400" dirty="0" err="1"/>
              <a:t>tap,ifname</a:t>
            </a:r>
            <a:r>
              <a:rPr lang="en-US" sz="1400" dirty="0"/>
              <a:t>=tap0,script=</a:t>
            </a:r>
            <a:r>
              <a:rPr lang="en-US" sz="1400" dirty="0" err="1"/>
              <a:t>no,downscript</a:t>
            </a:r>
            <a:r>
              <a:rPr lang="en-US" sz="1400" dirty="0"/>
              <a:t>=no -monitor </a:t>
            </a:r>
            <a:r>
              <a:rPr lang="en-US" sz="1400" dirty="0" err="1"/>
              <a:t>stdio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69509" y="2509712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ubuntutest.xml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605280" y="2235458"/>
            <a:ext cx="274320" cy="27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259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定义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 smtClean="0"/>
              <a:t>virsh</a:t>
            </a:r>
            <a:r>
              <a:rPr lang="en-US" altLang="zh-CN" dirty="0" smtClean="0"/>
              <a:t> </a:t>
            </a:r>
            <a:r>
              <a:rPr lang="en-US" altLang="zh-CN" dirty="0"/>
              <a:t>define </a:t>
            </a:r>
            <a:r>
              <a:rPr lang="en-US" altLang="zh-CN" dirty="0" smtClean="0"/>
              <a:t>ubuntutest.xml</a:t>
            </a:r>
          </a:p>
          <a:p>
            <a:r>
              <a:rPr lang="zh-CN" altLang="en-US" dirty="0"/>
              <a:t>编</a:t>
            </a:r>
            <a:r>
              <a:rPr lang="zh-CN" altLang="en-US" dirty="0" smtClean="0"/>
              <a:t>辑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 smtClean="0"/>
              <a:t>virsh</a:t>
            </a:r>
            <a:r>
              <a:rPr lang="en-US" altLang="zh-CN" dirty="0" smtClean="0"/>
              <a:t> edit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 smtClean="0"/>
              <a:t>启动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/>
              <a:t>virsh</a:t>
            </a:r>
            <a:r>
              <a:rPr lang="en-US" altLang="zh-CN" dirty="0"/>
              <a:t> start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 smtClean="0"/>
              <a:t>关闭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/>
              <a:t>virsh</a:t>
            </a:r>
            <a:r>
              <a:rPr lang="en-US" altLang="zh-CN" dirty="0"/>
              <a:t> shutdown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virsh</a:t>
            </a:r>
            <a:r>
              <a:rPr lang="en-US" altLang="zh-CN" dirty="0" smtClean="0"/>
              <a:t> destroy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 smtClean="0"/>
              <a:t>重启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 smtClean="0"/>
              <a:t>virsh</a:t>
            </a:r>
            <a:r>
              <a:rPr lang="en-US" altLang="zh-CN" dirty="0" smtClean="0"/>
              <a:t> reboot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/>
              <a:t>暂</a:t>
            </a:r>
            <a:r>
              <a:rPr lang="zh-CN" altLang="en-US" dirty="0" smtClean="0"/>
              <a:t>停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/>
              <a:t>virsh</a:t>
            </a:r>
            <a:r>
              <a:rPr lang="en-US" altLang="zh-CN" dirty="0"/>
              <a:t> suspend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/>
              <a:t>唤</a:t>
            </a:r>
            <a:r>
              <a:rPr lang="zh-CN" altLang="en-US" dirty="0" smtClean="0"/>
              <a:t>醒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/>
              <a:t>virsh</a:t>
            </a:r>
            <a:r>
              <a:rPr lang="en-US" altLang="zh-CN" dirty="0"/>
              <a:t> resume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r>
              <a:rPr lang="zh-CN" altLang="en-US" dirty="0" smtClean="0"/>
              <a:t>删除</a:t>
            </a:r>
            <a:r>
              <a:rPr lang="en-US" altLang="zh-CN" dirty="0" smtClean="0"/>
              <a:t>Domain</a:t>
            </a:r>
          </a:p>
          <a:p>
            <a:pPr lvl="1"/>
            <a:r>
              <a:rPr lang="en-US" altLang="zh-CN" dirty="0" err="1" smtClean="0"/>
              <a:t>virsh</a:t>
            </a:r>
            <a:r>
              <a:rPr lang="en-US" altLang="zh-CN" dirty="0" smtClean="0"/>
              <a:t> undefined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080" y="1014231"/>
            <a:ext cx="69900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/</a:t>
            </a:r>
            <a:r>
              <a:rPr lang="en-US" sz="1400" dirty="0" err="1"/>
              <a:t>usr</a:t>
            </a:r>
            <a:r>
              <a:rPr lang="en-US" sz="1400" dirty="0"/>
              <a:t>/bin/qemu-system-x86_64 -name </a:t>
            </a:r>
            <a:r>
              <a:rPr lang="en-US" sz="1400" dirty="0" err="1"/>
              <a:t>ubuntutest</a:t>
            </a:r>
            <a:r>
              <a:rPr lang="en-US" sz="1400" dirty="0"/>
              <a:t> -S -machine pc-i440fx-trusty,accel=</a:t>
            </a:r>
            <a:r>
              <a:rPr lang="en-US" sz="1400" dirty="0" err="1"/>
              <a:t>kvm,usb</a:t>
            </a:r>
            <a:r>
              <a:rPr lang="en-US" sz="1400" dirty="0"/>
              <a:t>=off -m 1024 -</a:t>
            </a:r>
            <a:r>
              <a:rPr lang="en-US" sz="1400" dirty="0" err="1"/>
              <a:t>realtime</a:t>
            </a:r>
            <a:r>
              <a:rPr lang="en-US" sz="1400" dirty="0"/>
              <a:t> </a:t>
            </a:r>
            <a:r>
              <a:rPr lang="en-US" sz="1400" dirty="0" err="1"/>
              <a:t>mlock</a:t>
            </a:r>
            <a:r>
              <a:rPr lang="en-US" sz="1400" dirty="0"/>
              <a:t>=off -</a:t>
            </a:r>
            <a:r>
              <a:rPr lang="en-US" sz="1400" dirty="0" err="1"/>
              <a:t>smp</a:t>
            </a:r>
            <a:r>
              <a:rPr lang="en-US" sz="1400" dirty="0"/>
              <a:t> 1,sockets=1,cores=1,threads=1 -</a:t>
            </a:r>
            <a:r>
              <a:rPr lang="en-US" sz="1400" dirty="0" err="1"/>
              <a:t>uuid</a:t>
            </a:r>
            <a:r>
              <a:rPr lang="en-US" sz="1400" dirty="0"/>
              <a:t> 0f0806ab-531d-6134-5def-c5b4955292aa -no-user-</a:t>
            </a:r>
            <a:r>
              <a:rPr lang="en-US" sz="1400" dirty="0" err="1"/>
              <a:t>config</a:t>
            </a:r>
            <a:r>
              <a:rPr lang="en-US" sz="1400" dirty="0"/>
              <a:t> -</a:t>
            </a:r>
            <a:r>
              <a:rPr lang="en-US" sz="1400" dirty="0" err="1"/>
              <a:t>nodefaults</a:t>
            </a:r>
            <a:r>
              <a:rPr lang="en-US" sz="1400" dirty="0"/>
              <a:t> -</a:t>
            </a:r>
            <a:r>
              <a:rPr lang="en-US" sz="1400" dirty="0" err="1"/>
              <a:t>chardev</a:t>
            </a:r>
            <a:r>
              <a:rPr lang="en-US" sz="1400" dirty="0"/>
              <a:t> </a:t>
            </a:r>
            <a:r>
              <a:rPr lang="en-US" sz="1400" dirty="0" err="1"/>
              <a:t>socket,id</a:t>
            </a:r>
            <a:r>
              <a:rPr lang="en-US" sz="1400" dirty="0"/>
              <a:t>=</a:t>
            </a:r>
            <a:r>
              <a:rPr lang="en-US" sz="1400" dirty="0" err="1"/>
              <a:t>charmonitor,path</a:t>
            </a:r>
            <a:r>
              <a:rPr lang="en-US" sz="1400" dirty="0"/>
              <a:t>=/</a:t>
            </a:r>
            <a:r>
              <a:rPr lang="en-US" sz="1400" dirty="0" err="1"/>
              <a:t>var</a:t>
            </a:r>
            <a:r>
              <a:rPr lang="en-US" sz="1400" dirty="0"/>
              <a:t>/lib/</a:t>
            </a:r>
            <a:r>
              <a:rPr lang="en-US" sz="1400" dirty="0" err="1"/>
              <a:t>libvirt</a:t>
            </a:r>
            <a:r>
              <a:rPr lang="en-US" sz="1400" dirty="0"/>
              <a:t>/</a:t>
            </a:r>
            <a:r>
              <a:rPr lang="en-US" sz="1400" dirty="0" err="1"/>
              <a:t>qemu</a:t>
            </a:r>
            <a:r>
              <a:rPr lang="en-US" sz="1400" dirty="0"/>
              <a:t>/</a:t>
            </a:r>
            <a:r>
              <a:rPr lang="en-US" sz="1400" dirty="0" err="1"/>
              <a:t>ubuntutest.monitor,server,nowait</a:t>
            </a:r>
            <a:r>
              <a:rPr lang="en-US" sz="1400" dirty="0"/>
              <a:t> -</a:t>
            </a:r>
            <a:r>
              <a:rPr lang="en-US" sz="1400" dirty="0" err="1"/>
              <a:t>mon</a:t>
            </a:r>
            <a:r>
              <a:rPr lang="en-US" sz="1400" dirty="0"/>
              <a:t> </a:t>
            </a:r>
            <a:r>
              <a:rPr lang="en-US" sz="1400" dirty="0" err="1"/>
              <a:t>chardev</a:t>
            </a:r>
            <a:r>
              <a:rPr lang="en-US" sz="1400" dirty="0"/>
              <a:t>=</a:t>
            </a:r>
            <a:r>
              <a:rPr lang="en-US" sz="1400" dirty="0" err="1"/>
              <a:t>charmonitor,id</a:t>
            </a:r>
            <a:r>
              <a:rPr lang="en-US" sz="1400" dirty="0"/>
              <a:t>=</a:t>
            </a:r>
            <a:r>
              <a:rPr lang="en-US" sz="1400" dirty="0" err="1"/>
              <a:t>monitor,mode</a:t>
            </a:r>
            <a:r>
              <a:rPr lang="en-US" sz="1400" dirty="0"/>
              <a:t>=control -</a:t>
            </a:r>
            <a:r>
              <a:rPr lang="en-US" sz="1400" dirty="0" err="1"/>
              <a:t>rtc</a:t>
            </a:r>
            <a:r>
              <a:rPr lang="en-US" sz="1400" dirty="0"/>
              <a:t> base=</a:t>
            </a:r>
            <a:r>
              <a:rPr lang="en-US" sz="1400" dirty="0" err="1"/>
              <a:t>utc</a:t>
            </a:r>
            <a:r>
              <a:rPr lang="en-US" sz="1400" dirty="0"/>
              <a:t> -no-shutdown -boot strict=on -device piix3-usb-uhci,id=</a:t>
            </a:r>
            <a:r>
              <a:rPr lang="en-US" sz="1400" dirty="0" err="1"/>
              <a:t>usb,bus</a:t>
            </a:r>
            <a:r>
              <a:rPr lang="en-US" sz="1400" dirty="0"/>
              <a:t>=pci.0,addr=0x1.0x2 -drive file=/home/</a:t>
            </a:r>
            <a:r>
              <a:rPr lang="en-US" sz="1400" dirty="0" err="1"/>
              <a:t>openstack</a:t>
            </a:r>
            <a:r>
              <a:rPr lang="en-US" sz="1400" dirty="0"/>
              <a:t>/images/ubuntutest.qcow2,if=</a:t>
            </a:r>
            <a:r>
              <a:rPr lang="en-US" sz="1400" dirty="0" err="1"/>
              <a:t>none,id</a:t>
            </a:r>
            <a:r>
              <a:rPr lang="en-US" sz="1400" dirty="0"/>
              <a:t>=drive-virtio-disk0,format=qcow2 -device </a:t>
            </a:r>
            <a:r>
              <a:rPr lang="en-US" sz="1400" dirty="0" err="1"/>
              <a:t>virtio-blk-pci,scsi</a:t>
            </a:r>
            <a:r>
              <a:rPr lang="en-US" sz="1400" dirty="0"/>
              <a:t>=</a:t>
            </a:r>
            <a:r>
              <a:rPr lang="en-US" sz="1400" dirty="0" err="1"/>
              <a:t>off,bus</a:t>
            </a:r>
            <a:r>
              <a:rPr lang="en-US" sz="1400" dirty="0"/>
              <a:t>=pci.0,addr=0x4,drive=drive-virtio-disk0,id=virtio-disk0,bootindex=1 -</a:t>
            </a:r>
            <a:r>
              <a:rPr lang="en-US" sz="1400" dirty="0" err="1"/>
              <a:t>netdev</a:t>
            </a:r>
            <a:r>
              <a:rPr lang="en-US" sz="1400" dirty="0"/>
              <a:t> </a:t>
            </a:r>
            <a:r>
              <a:rPr lang="en-US" sz="1400" dirty="0" err="1"/>
              <a:t>tap,fd</a:t>
            </a:r>
            <a:r>
              <a:rPr lang="en-US" sz="1400" dirty="0"/>
              <a:t>=24,id=hostnet0,vhost=</a:t>
            </a:r>
            <a:r>
              <a:rPr lang="en-US" sz="1400" dirty="0" err="1"/>
              <a:t>on,vhostfd</a:t>
            </a:r>
            <a:r>
              <a:rPr lang="en-US" sz="1400" dirty="0"/>
              <a:t>=25 -device </a:t>
            </a:r>
            <a:r>
              <a:rPr lang="en-US" sz="1400" dirty="0" err="1"/>
              <a:t>virtio</a:t>
            </a:r>
            <a:r>
              <a:rPr lang="en-US" sz="1400" dirty="0"/>
              <a:t>-net-</a:t>
            </a:r>
            <a:r>
              <a:rPr lang="en-US" sz="1400" dirty="0" err="1"/>
              <a:t>pci,netdev</a:t>
            </a:r>
            <a:r>
              <a:rPr lang="en-US" sz="1400" dirty="0"/>
              <a:t>=hostnet0,id=net0,mac=fa:16:3e:6e:89:ce,bus=pci.0,addr=0x3 -</a:t>
            </a:r>
            <a:r>
              <a:rPr lang="en-US" sz="1400" dirty="0" err="1"/>
              <a:t>chardev</a:t>
            </a:r>
            <a:r>
              <a:rPr lang="en-US" sz="1400" dirty="0"/>
              <a:t> </a:t>
            </a:r>
            <a:r>
              <a:rPr lang="en-US" sz="1400" dirty="0" err="1"/>
              <a:t>pty,id</a:t>
            </a:r>
            <a:r>
              <a:rPr lang="en-US" sz="1400" dirty="0"/>
              <a:t>=charserial0 -device </a:t>
            </a:r>
            <a:r>
              <a:rPr lang="en-US" sz="1400" dirty="0" err="1"/>
              <a:t>isa-serial,chardev</a:t>
            </a:r>
            <a:r>
              <a:rPr lang="en-US" sz="1400" dirty="0"/>
              <a:t>=charserial0,id=serial0 -</a:t>
            </a:r>
            <a:r>
              <a:rPr lang="en-US" sz="1400" dirty="0" err="1"/>
              <a:t>vnc</a:t>
            </a:r>
            <a:r>
              <a:rPr lang="en-US" sz="1400" dirty="0"/>
              <a:t> 0.0.0.0:0 -device cirrus-</a:t>
            </a:r>
            <a:r>
              <a:rPr lang="en-US" sz="1400" dirty="0" err="1"/>
              <a:t>vga,id</a:t>
            </a:r>
            <a:r>
              <a:rPr lang="en-US" sz="1400" dirty="0"/>
              <a:t>=video0,bus=pci.0,addr=0x2 -device </a:t>
            </a:r>
            <a:r>
              <a:rPr lang="en-US" sz="1400" dirty="0" err="1"/>
              <a:t>virtio</a:t>
            </a:r>
            <a:r>
              <a:rPr lang="en-US" sz="1400" dirty="0"/>
              <a:t>-balloon-</a:t>
            </a:r>
            <a:r>
              <a:rPr lang="en-US" sz="1400" dirty="0" err="1"/>
              <a:t>pci,id</a:t>
            </a:r>
            <a:r>
              <a:rPr lang="en-US" sz="1400" dirty="0"/>
              <a:t>=balloon0,bus=pci.0,addr=0x5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100" y="4050167"/>
            <a:ext cx="4632039" cy="23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149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</a:t>
            </a:r>
            <a:r>
              <a:rPr lang="en-US" altLang="zh-CN" dirty="0" err="1"/>
              <a:t>Libvirt</a:t>
            </a:r>
            <a:r>
              <a:rPr lang="en-US" altLang="zh-CN" dirty="0" smtClean="0"/>
              <a:t>: </a:t>
            </a:r>
            <a:r>
              <a:rPr lang="zh-CN" altLang="en-US" dirty="0" smtClean="0"/>
              <a:t>管理</a:t>
            </a:r>
            <a:r>
              <a:rPr lang="en-US" altLang="zh-CN" dirty="0" smtClean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r>
              <a:rPr lang="zh-CN" altLang="en-US" dirty="0" smtClean="0"/>
              <a:t>广义来讲分为三个级别</a:t>
            </a:r>
            <a:endParaRPr lang="en-US" altLang="zh-CN" dirty="0" smtClean="0"/>
          </a:p>
          <a:p>
            <a:pPr lvl="1"/>
            <a:r>
              <a:rPr lang="en-US" dirty="0" smtClean="0"/>
              <a:t>Volume Manager</a:t>
            </a:r>
            <a:r>
              <a:rPr lang="zh-CN" altLang="en-US" dirty="0" smtClean="0"/>
              <a:t>级别：常见的是</a:t>
            </a:r>
            <a:r>
              <a:rPr lang="en-US" altLang="zh-CN" dirty="0" smtClean="0"/>
              <a:t>LVM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snapshot</a:t>
            </a:r>
            <a:r>
              <a:rPr lang="zh-CN" altLang="en-US" dirty="0" smtClean="0"/>
              <a:t>，在</a:t>
            </a:r>
            <a:r>
              <a:rPr lang="en-US" altLang="zh-CN" dirty="0" err="1" smtClean="0"/>
              <a:t>openstack</a:t>
            </a:r>
            <a:r>
              <a:rPr lang="zh-CN" altLang="en-US" dirty="0" smtClean="0"/>
              <a:t>中，对</a:t>
            </a:r>
            <a:r>
              <a:rPr lang="en-US" altLang="zh-CN" dirty="0" smtClean="0"/>
              <a:t>block storage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snapshot</a:t>
            </a:r>
            <a:r>
              <a:rPr lang="zh-CN" altLang="en-US" dirty="0" smtClean="0"/>
              <a:t>对应这个级别</a:t>
            </a:r>
            <a:endParaRPr lang="en-US" altLang="zh-CN" dirty="0" smtClean="0"/>
          </a:p>
          <a:p>
            <a:pPr lvl="2"/>
            <a:r>
              <a:rPr lang="en-US" dirty="0" err="1"/>
              <a:t>lvcreate</a:t>
            </a:r>
            <a:r>
              <a:rPr lang="en-US" dirty="0"/>
              <a:t> --size 100M --snapshot --name snap /</a:t>
            </a:r>
            <a:r>
              <a:rPr lang="en-US" dirty="0" err="1" smtClean="0"/>
              <a:t>dev</a:t>
            </a:r>
            <a:r>
              <a:rPr lang="en-US" dirty="0" smtClean="0"/>
              <a:t>/vg00/lvol1</a:t>
            </a:r>
          </a:p>
          <a:p>
            <a:pPr lvl="1"/>
            <a:r>
              <a:rPr lang="zh-CN" altLang="en-US" dirty="0"/>
              <a:t>文</a:t>
            </a:r>
            <a:r>
              <a:rPr lang="zh-CN" altLang="en-US" dirty="0" smtClean="0"/>
              <a:t>件系统级别：</a:t>
            </a:r>
            <a:r>
              <a:rPr lang="en-US" altLang="zh-CN" dirty="0"/>
              <a:t> </a:t>
            </a:r>
            <a:r>
              <a:rPr lang="en-US" altLang="zh-CN" dirty="0" smtClean="0"/>
              <a:t>OCFS2</a:t>
            </a:r>
            <a:r>
              <a:rPr lang="zh-CN" altLang="en-US" dirty="0" smtClean="0"/>
              <a:t>，常用的</a:t>
            </a:r>
            <a:r>
              <a:rPr lang="en-US" altLang="zh-CN" dirty="0" smtClean="0"/>
              <a:t>ext3</a:t>
            </a:r>
            <a:r>
              <a:rPr lang="zh-CN" altLang="en-US" dirty="0" smtClean="0"/>
              <a:t>不支持</a:t>
            </a:r>
            <a:endParaRPr lang="en-US" altLang="zh-CN" dirty="0" smtClean="0"/>
          </a:p>
          <a:p>
            <a:pPr lvl="1"/>
            <a:r>
              <a:rPr lang="zh-CN" altLang="en-US" dirty="0"/>
              <a:t>文</a:t>
            </a:r>
            <a:r>
              <a:rPr lang="zh-CN" altLang="en-US" dirty="0" smtClean="0"/>
              <a:t>件级别：</a:t>
            </a:r>
            <a:r>
              <a:rPr lang="en-US" altLang="zh-CN" dirty="0" smtClean="0"/>
              <a:t>raw</a:t>
            </a:r>
            <a:r>
              <a:rPr lang="zh-CN" altLang="en-US" dirty="0" smtClean="0"/>
              <a:t>文件不支持</a:t>
            </a:r>
            <a:r>
              <a:rPr lang="en-US" altLang="zh-CN" dirty="0" smtClean="0"/>
              <a:t>snapshot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qcow2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snapshot</a:t>
            </a:r>
            <a:r>
              <a:rPr lang="zh-CN" altLang="en-US" dirty="0" smtClean="0"/>
              <a:t>，分两种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Internal Snapshot: snapshot</a:t>
            </a:r>
            <a:r>
              <a:rPr lang="zh-CN" altLang="en-US" dirty="0" smtClean="0"/>
              <a:t>保存在</a:t>
            </a:r>
            <a:r>
              <a:rPr lang="en-US" altLang="zh-CN" dirty="0" smtClean="0"/>
              <a:t>qcow2</a:t>
            </a:r>
            <a:r>
              <a:rPr lang="zh-CN" altLang="en-US" dirty="0" smtClean="0"/>
              <a:t>文件的内部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VM State snapshot: snapshot</a:t>
            </a:r>
            <a:r>
              <a:rPr lang="zh-CN" altLang="en-US" dirty="0" smtClean="0"/>
              <a:t>整个</a:t>
            </a:r>
            <a:r>
              <a:rPr lang="en-US" altLang="zh-CN" dirty="0" smtClean="0"/>
              <a:t>VM</a:t>
            </a:r>
            <a:r>
              <a:rPr lang="zh-CN" altLang="en-US" dirty="0" smtClean="0"/>
              <a:t>，而不仅仅是</a:t>
            </a:r>
            <a:r>
              <a:rPr lang="en-US" altLang="zh-CN" dirty="0" smtClean="0"/>
              <a:t>disk</a:t>
            </a:r>
          </a:p>
          <a:p>
            <a:pPr lvl="3"/>
            <a:r>
              <a:rPr lang="en-US" altLang="zh-CN" dirty="0" smtClean="0"/>
              <a:t>Disk State snapshot: </a:t>
            </a:r>
            <a:r>
              <a:rPr lang="zh-CN" altLang="en-US" dirty="0" smtClean="0"/>
              <a:t>仅仅</a:t>
            </a:r>
            <a:r>
              <a:rPr lang="en-US" altLang="zh-CN" dirty="0" smtClean="0"/>
              <a:t>snapshot</a:t>
            </a:r>
            <a:r>
              <a:rPr lang="zh-CN" altLang="en-US" dirty="0" smtClean="0"/>
              <a:t>这个</a:t>
            </a:r>
            <a:r>
              <a:rPr lang="en-US" altLang="zh-CN" dirty="0" smtClean="0"/>
              <a:t>disk</a:t>
            </a:r>
          </a:p>
          <a:p>
            <a:pPr lvl="2"/>
            <a:r>
              <a:rPr lang="en-US" altLang="zh-CN" dirty="0" smtClean="0"/>
              <a:t>External Snapshot: </a:t>
            </a:r>
            <a:r>
              <a:rPr lang="zh-CN" altLang="en-US" dirty="0" smtClean="0"/>
              <a:t>原来的</a:t>
            </a:r>
            <a:r>
              <a:rPr lang="en-US" altLang="zh-CN" dirty="0" smtClean="0"/>
              <a:t>qcow2</a:t>
            </a:r>
            <a:r>
              <a:rPr lang="zh-CN" altLang="en-US" dirty="0"/>
              <a:t>成</a:t>
            </a:r>
            <a:r>
              <a:rPr lang="zh-CN" altLang="en-US" dirty="0" smtClean="0"/>
              <a:t>为</a:t>
            </a:r>
            <a:r>
              <a:rPr lang="en-US" altLang="zh-CN" dirty="0" smtClean="0"/>
              <a:t>read-only</a:t>
            </a:r>
            <a:r>
              <a:rPr lang="zh-CN" altLang="en-US" dirty="0" smtClean="0"/>
              <a:t>的模式，新的改变保存到另外的</a:t>
            </a:r>
            <a:r>
              <a:rPr lang="en-US" altLang="zh-CN" dirty="0" smtClean="0"/>
              <a:t>qcow2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1.2 KVM </a:t>
            </a:r>
            <a:r>
              <a:rPr lang="en-US" altLang="zh-CN" dirty="0" err="1"/>
              <a:t>Qemu</a:t>
            </a:r>
            <a:r>
              <a:rPr lang="en-US" altLang="zh-CN" dirty="0"/>
              <a:t> </a:t>
            </a:r>
            <a:r>
              <a:rPr lang="en-US" altLang="zh-CN" dirty="0" err="1"/>
              <a:t>Libvirt</a:t>
            </a:r>
            <a:r>
              <a:rPr lang="zh-CN" altLang="en-US" dirty="0"/>
              <a:t>之间的关系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总</a:t>
            </a:r>
            <a:r>
              <a:rPr lang="zh-CN" altLang="en-US" dirty="0" smtClean="0"/>
              <a:t>结：</a:t>
            </a:r>
            <a:endParaRPr lang="en-US" altLang="zh-CN" dirty="0" smtClean="0"/>
          </a:p>
          <a:p>
            <a:pPr lvl="1"/>
            <a:r>
              <a:rPr lang="en-US" dirty="0" err="1" smtClean="0"/>
              <a:t>Libvirtd</a:t>
            </a:r>
            <a:r>
              <a:rPr lang="zh-CN" altLang="en-US" dirty="0" smtClean="0"/>
              <a:t>是一个</a:t>
            </a:r>
            <a:r>
              <a:rPr lang="en-US" altLang="zh-CN" dirty="0" smtClean="0"/>
              <a:t>daemon</a:t>
            </a:r>
            <a:r>
              <a:rPr lang="zh-CN" altLang="en-US" dirty="0" smtClean="0"/>
              <a:t>进程，可以被本地的</a:t>
            </a:r>
            <a:r>
              <a:rPr lang="en-US" altLang="zh-CN" dirty="0" err="1" smtClean="0"/>
              <a:t>virsh</a:t>
            </a:r>
            <a:r>
              <a:rPr lang="zh-CN" altLang="en-US" dirty="0" smtClean="0"/>
              <a:t>调用，也可以被远程的</a:t>
            </a:r>
            <a:r>
              <a:rPr lang="en-US" altLang="zh-CN" dirty="0" err="1" smtClean="0"/>
              <a:t>virsh</a:t>
            </a:r>
            <a:r>
              <a:rPr lang="zh-CN" altLang="en-US" dirty="0" smtClean="0"/>
              <a:t>调用</a:t>
            </a:r>
            <a:endParaRPr lang="en-US" altLang="zh-CN" dirty="0" smtClean="0"/>
          </a:p>
          <a:p>
            <a:pPr lvl="1"/>
            <a:r>
              <a:rPr lang="en-US" dirty="0" err="1" smtClean="0"/>
              <a:t>Libvirtd</a:t>
            </a:r>
            <a:r>
              <a:rPr lang="zh-CN" altLang="en-US" dirty="0" smtClean="0"/>
              <a:t>调用</a:t>
            </a:r>
            <a:r>
              <a:rPr lang="en-US" altLang="zh-CN" dirty="0" err="1" smtClean="0"/>
              <a:t>qemu-kvm</a:t>
            </a:r>
            <a:r>
              <a:rPr lang="zh-CN" altLang="en-US" dirty="0" smtClean="0"/>
              <a:t>操作虚拟机</a:t>
            </a:r>
            <a:endParaRPr lang="en-US" altLang="zh-CN" dirty="0" smtClean="0"/>
          </a:p>
          <a:p>
            <a:pPr lvl="1"/>
            <a:r>
              <a:rPr lang="zh-CN" altLang="en-US" dirty="0"/>
              <a:t>有</a:t>
            </a:r>
            <a:r>
              <a:rPr lang="zh-CN" altLang="en-US" dirty="0" smtClean="0"/>
              <a:t>关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虚拟化的部分，</a:t>
            </a:r>
            <a:r>
              <a:rPr lang="en-US" altLang="zh-CN" dirty="0" err="1" smtClean="0"/>
              <a:t>qemu-kvm</a:t>
            </a:r>
            <a:r>
              <a:rPr lang="zh-CN" altLang="en-US" dirty="0"/>
              <a:t>调</a:t>
            </a:r>
            <a:r>
              <a:rPr lang="zh-CN" altLang="en-US" dirty="0" smtClean="0"/>
              <a:t>用</a:t>
            </a:r>
            <a:r>
              <a:rPr lang="en-US" altLang="zh-CN" dirty="0" err="1" smtClean="0"/>
              <a:t>kvm</a:t>
            </a:r>
            <a:r>
              <a:rPr lang="zh-CN" altLang="en-US" dirty="0" smtClean="0"/>
              <a:t>的内核模块来实现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55" y="3065714"/>
            <a:ext cx="72961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497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Internal </a:t>
            </a:r>
            <a:r>
              <a:rPr lang="en-US" altLang="zh-CN" sz="2400" dirty="0" smtClean="0"/>
              <a:t>Snapshot - VM </a:t>
            </a:r>
            <a:r>
              <a:rPr lang="en-US" altLang="zh-CN" sz="2400" dirty="0"/>
              <a:t>State </a:t>
            </a:r>
            <a:r>
              <a:rPr lang="en-US" altLang="zh-CN" sz="2400" dirty="0" smtClean="0"/>
              <a:t>snapshot</a:t>
            </a:r>
          </a:p>
          <a:p>
            <a:pPr lvl="1"/>
            <a:r>
              <a:rPr lang="zh-CN" altLang="en-US" sz="2000" dirty="0" smtClean="0"/>
              <a:t>启动一个虚拟机</a:t>
            </a:r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r>
              <a:rPr lang="zh-CN" altLang="en-US" sz="2000" dirty="0" smtClean="0"/>
              <a:t>在虚拟机里面启动一个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进程，里面无限循环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r>
              <a:rPr lang="zh-CN" altLang="en-US" sz="2000" dirty="0" smtClean="0"/>
              <a:t>将</a:t>
            </a:r>
            <a:r>
              <a:rPr lang="en-US" altLang="zh-CN" sz="2000" dirty="0" smtClean="0"/>
              <a:t>VM State</a:t>
            </a:r>
            <a:r>
              <a:rPr lang="zh-CN" altLang="en-US" sz="2000" dirty="0" smtClean="0"/>
              <a:t>保存在一个文件里面</a:t>
            </a:r>
            <a:endParaRPr lang="en-US" altLang="zh-CN" sz="2000" dirty="0" smtClean="0"/>
          </a:p>
          <a:p>
            <a:pPr lvl="2"/>
            <a:r>
              <a:rPr lang="en-US" altLang="zh-CN" sz="1600" dirty="0" err="1" smtClean="0"/>
              <a:t>virsh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save </a:t>
            </a:r>
            <a:r>
              <a:rPr lang="en-US" altLang="zh-CN" sz="1600" dirty="0" err="1"/>
              <a:t>ubuntutest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ubuntutest_vmstate</a:t>
            </a:r>
            <a:endParaRPr lang="en-US" altLang="zh-CN" sz="1600" dirty="0" smtClean="0"/>
          </a:p>
          <a:p>
            <a:pPr lvl="2"/>
            <a:r>
              <a:rPr lang="zh-CN" altLang="en-US" sz="1600" dirty="0"/>
              <a:t>完</a:t>
            </a:r>
            <a:r>
              <a:rPr lang="zh-CN" altLang="en-US" sz="1600" dirty="0" smtClean="0"/>
              <a:t>毕后虚拟机被关闭</a:t>
            </a:r>
            <a:endParaRPr lang="en-US" altLang="zh-CN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64" y="1445133"/>
            <a:ext cx="4806696" cy="656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13" y="2501966"/>
            <a:ext cx="4943855" cy="1952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113" y="5511463"/>
            <a:ext cx="5937314" cy="10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400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Internal Snapshot - VM State snapshot</a:t>
            </a:r>
          </a:p>
          <a:p>
            <a:pPr lvl="1"/>
            <a:r>
              <a:rPr lang="zh-CN" altLang="en-US" sz="2000" dirty="0"/>
              <a:t>直</a:t>
            </a:r>
            <a:r>
              <a:rPr lang="zh-CN" altLang="en-US" sz="2000" dirty="0" smtClean="0"/>
              <a:t>接启动虚拟机</a:t>
            </a:r>
            <a:endParaRPr lang="en-US" altLang="zh-CN" sz="2000" dirty="0" smtClean="0"/>
          </a:p>
          <a:p>
            <a:pPr lvl="2"/>
            <a:r>
              <a:rPr lang="en-US" altLang="zh-CN" sz="1600" dirty="0" err="1" smtClean="0"/>
              <a:t>virsh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start </a:t>
            </a:r>
            <a:r>
              <a:rPr lang="en-US" altLang="zh-CN" sz="1600" dirty="0" err="1" smtClean="0"/>
              <a:t>ubuntutest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启动一个全新的虚拟机，</a:t>
            </a:r>
            <a:r>
              <a:rPr lang="en-US" altLang="zh-CN" sz="1600" dirty="0" smtClean="0"/>
              <a:t>python</a:t>
            </a:r>
            <a:r>
              <a:rPr lang="zh-CN" altLang="en-US" sz="1600" dirty="0" smtClean="0"/>
              <a:t>进程不存在</a:t>
            </a:r>
            <a:endParaRPr lang="en-US" altLang="zh-CN" sz="1600" dirty="0" smtClean="0"/>
          </a:p>
          <a:p>
            <a:pPr lvl="1"/>
            <a:r>
              <a:rPr lang="zh-CN" altLang="en-US" sz="2000" dirty="0"/>
              <a:t>恢</a:t>
            </a:r>
            <a:r>
              <a:rPr lang="zh-CN" altLang="en-US" sz="2000" dirty="0" smtClean="0"/>
              <a:t>复虚拟机</a:t>
            </a:r>
            <a:endParaRPr lang="en-US" altLang="zh-CN" sz="2000" dirty="0" smtClean="0"/>
          </a:p>
          <a:p>
            <a:pPr lvl="2"/>
            <a:r>
              <a:rPr lang="en-US" sz="1600" dirty="0" err="1"/>
              <a:t>virsh</a:t>
            </a:r>
            <a:r>
              <a:rPr lang="en-US" sz="1600" dirty="0"/>
              <a:t> restore </a:t>
            </a:r>
            <a:r>
              <a:rPr lang="en-US" sz="1600" dirty="0" err="1" smtClean="0"/>
              <a:t>ubuntutest_vmstate</a:t>
            </a:r>
            <a:endParaRPr lang="en-US" sz="1600" dirty="0" smtClean="0"/>
          </a:p>
          <a:p>
            <a:pPr lvl="2"/>
            <a:r>
              <a:rPr lang="zh-CN" altLang="en-US" sz="1600" dirty="0" smtClean="0"/>
              <a:t>虚拟机启动了</a:t>
            </a:r>
            <a:endParaRPr lang="en-US" altLang="zh-CN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VNC</a:t>
            </a:r>
            <a:r>
              <a:rPr lang="zh-CN" altLang="en-US" sz="1600" dirty="0" smtClean="0"/>
              <a:t>登录虚拟机，发现</a:t>
            </a:r>
            <a:r>
              <a:rPr lang="en-US" altLang="zh-CN" sz="1600" dirty="0" smtClean="0"/>
              <a:t>python</a:t>
            </a:r>
            <a:r>
              <a:rPr lang="zh-CN" altLang="en-US" sz="1600" dirty="0" smtClean="0"/>
              <a:t>进行和原来的状态一样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89" y="3387627"/>
            <a:ext cx="6965251" cy="8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31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Internal Snapshot </a:t>
            </a:r>
            <a:r>
              <a:rPr lang="en-US" altLang="zh-CN" sz="2000" dirty="0" smtClean="0"/>
              <a:t>- </a:t>
            </a:r>
            <a:r>
              <a:rPr lang="en-US" altLang="zh-CN" sz="2000" dirty="0"/>
              <a:t>Disk </a:t>
            </a:r>
            <a:r>
              <a:rPr lang="en-US" altLang="zh-CN" sz="2000" dirty="0" smtClean="0"/>
              <a:t>State snapshot</a:t>
            </a:r>
          </a:p>
          <a:p>
            <a:pPr lvl="1"/>
            <a:r>
              <a:rPr lang="zh-CN" altLang="en-US" sz="1800" dirty="0"/>
              <a:t>虚拟</a:t>
            </a:r>
            <a:r>
              <a:rPr lang="zh-CN" altLang="en-US" sz="1800" dirty="0" smtClean="0"/>
              <a:t>机在运行状态下进行</a:t>
            </a:r>
            <a:r>
              <a:rPr lang="en-US" altLang="zh-CN" sz="1800" dirty="0" smtClean="0"/>
              <a:t>snapshot</a:t>
            </a:r>
          </a:p>
          <a:p>
            <a:pPr lvl="1"/>
            <a:r>
              <a:rPr lang="zh-CN" altLang="en-US" sz="1800" dirty="0" smtClean="0"/>
              <a:t>查看</a:t>
            </a:r>
            <a:r>
              <a:rPr lang="en-US" altLang="zh-CN" sz="1800" dirty="0" smtClean="0"/>
              <a:t>snapshot</a:t>
            </a:r>
            <a:r>
              <a:rPr lang="zh-CN" altLang="en-US" sz="1800" dirty="0" smtClean="0"/>
              <a:t>的信息，为空</a:t>
            </a:r>
            <a:endParaRPr lang="en-US" altLang="zh-CN" sz="1800" dirty="0" smtClean="0"/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snapshot-list </a:t>
            </a:r>
            <a:r>
              <a:rPr lang="en-US" altLang="zh-CN" sz="1600" dirty="0" err="1" smtClean="0"/>
              <a:t>ubuntutest</a:t>
            </a:r>
            <a:endParaRPr lang="en-US" altLang="zh-CN" sz="1600" dirty="0" smtClean="0"/>
          </a:p>
          <a:p>
            <a:pPr lvl="1"/>
            <a:r>
              <a:rPr lang="zh-CN" altLang="en-US" sz="1800" dirty="0"/>
              <a:t>创</a:t>
            </a:r>
            <a:r>
              <a:rPr lang="zh-CN" altLang="en-US" sz="1800" dirty="0" smtClean="0"/>
              <a:t>建</a:t>
            </a:r>
            <a:r>
              <a:rPr lang="en-US" altLang="zh-CN" sz="1800" dirty="0" smtClean="0"/>
              <a:t>snapshot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snapshot-create </a:t>
            </a:r>
            <a:r>
              <a:rPr lang="en-US" altLang="zh-CN" sz="1600" dirty="0" err="1" smtClean="0"/>
              <a:t>ubuntutest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创建过程中虚拟机处于</a:t>
            </a:r>
            <a:r>
              <a:rPr lang="en-US" altLang="zh-CN" sz="1600" dirty="0" smtClean="0"/>
              <a:t>pause</a:t>
            </a:r>
            <a:r>
              <a:rPr lang="zh-CN" altLang="en-US" sz="1600" dirty="0" smtClean="0"/>
              <a:t>的状态</a:t>
            </a:r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1"/>
            <a:r>
              <a:rPr lang="zh-CN" altLang="en-US" sz="1800" dirty="0"/>
              <a:t>查</a:t>
            </a:r>
            <a:r>
              <a:rPr lang="zh-CN" altLang="en-US" sz="1800" dirty="0" smtClean="0"/>
              <a:t>看</a:t>
            </a:r>
            <a:r>
              <a:rPr lang="en-US" altLang="zh-CN" sz="1800" dirty="0" smtClean="0"/>
              <a:t>snapshot</a:t>
            </a:r>
            <a:r>
              <a:rPr lang="zh-CN" altLang="en-US" sz="1800" dirty="0" smtClean="0"/>
              <a:t>的信息</a:t>
            </a:r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r>
              <a:rPr lang="zh-CN" altLang="en-US" sz="1800" dirty="0"/>
              <a:t>查</a:t>
            </a:r>
            <a:r>
              <a:rPr lang="zh-CN" altLang="en-US" sz="1800" dirty="0" smtClean="0"/>
              <a:t>看</a:t>
            </a:r>
            <a:r>
              <a:rPr lang="en-US" altLang="zh-CN" sz="1800" dirty="0" smtClean="0"/>
              <a:t>Image</a:t>
            </a:r>
            <a:r>
              <a:rPr lang="zh-CN" altLang="en-US" sz="1800" dirty="0" smtClean="0"/>
              <a:t>的信息</a:t>
            </a:r>
            <a:endParaRPr lang="en-US" altLang="zh-CN" sz="1800" dirty="0" smtClean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25" y="3232100"/>
            <a:ext cx="7827836" cy="378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647" y="3802585"/>
            <a:ext cx="6703124" cy="68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647" y="4677879"/>
            <a:ext cx="6356397" cy="18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103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Internal Snapshot - Disk State snapshot</a:t>
            </a:r>
          </a:p>
          <a:p>
            <a:pPr lvl="1"/>
            <a:r>
              <a:rPr lang="zh-CN" altLang="en-US" dirty="0" smtClean="0"/>
              <a:t>创建了</a:t>
            </a:r>
            <a:r>
              <a:rPr lang="en-US" altLang="zh-CN" dirty="0" smtClean="0"/>
              <a:t>internal snapshot</a:t>
            </a:r>
            <a:r>
              <a:rPr lang="zh-CN" altLang="en-US" dirty="0" smtClean="0"/>
              <a:t>后，</a:t>
            </a:r>
            <a:r>
              <a:rPr lang="en-US" altLang="zh-CN" dirty="0" err="1" smtClean="0"/>
              <a:t>vm</a:t>
            </a:r>
            <a:r>
              <a:rPr lang="zh-CN" altLang="en-US" dirty="0" smtClean="0"/>
              <a:t>无法</a:t>
            </a:r>
            <a:r>
              <a:rPr lang="en-US" altLang="zh-CN" dirty="0" smtClean="0"/>
              <a:t>undefined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destroy </a:t>
            </a:r>
            <a:r>
              <a:rPr lang="en-US" dirty="0" err="1" smtClean="0"/>
              <a:t>ubuntutest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zh-CN" altLang="en-US" dirty="0"/>
              <a:t>删</a:t>
            </a:r>
            <a:r>
              <a:rPr lang="zh-CN" altLang="en-US" dirty="0" smtClean="0"/>
              <a:t>除</a:t>
            </a:r>
            <a:r>
              <a:rPr lang="en-US" altLang="zh-CN" dirty="0" smtClean="0"/>
              <a:t>snapshot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snapshot-delete </a:t>
            </a:r>
            <a:r>
              <a:rPr lang="en-US" dirty="0" err="1"/>
              <a:t>ubuntutest</a:t>
            </a:r>
            <a:r>
              <a:rPr lang="en-US" dirty="0"/>
              <a:t> 1412782509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2263330"/>
            <a:ext cx="7244945" cy="120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4475427"/>
            <a:ext cx="7381304" cy="18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390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</a:t>
            </a:r>
            <a:r>
              <a:rPr lang="en-US" altLang="zh-CN" sz="2400" dirty="0" smtClean="0"/>
              <a:t>Snapshot</a:t>
            </a:r>
          </a:p>
          <a:p>
            <a:pPr lvl="1"/>
            <a:r>
              <a:rPr lang="zh-CN" altLang="en-US" sz="2000" dirty="0"/>
              <a:t>查</a:t>
            </a:r>
            <a:r>
              <a:rPr lang="zh-CN" altLang="en-US" sz="2000" dirty="0" smtClean="0"/>
              <a:t>看</a:t>
            </a:r>
            <a:r>
              <a:rPr lang="en-US" altLang="zh-CN" sz="2000" dirty="0" smtClean="0"/>
              <a:t>block storage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</a:t>
            </a:r>
            <a:r>
              <a:rPr lang="en-US" sz="1800" dirty="0" err="1"/>
              <a:t>domblklist</a:t>
            </a:r>
            <a:r>
              <a:rPr lang="en-US" sz="1800" dirty="0"/>
              <a:t> </a:t>
            </a:r>
            <a:r>
              <a:rPr lang="en-US" sz="1800" dirty="0" err="1"/>
              <a:t>ubuntutest</a:t>
            </a:r>
            <a:r>
              <a:rPr lang="en-US" sz="1800" dirty="0"/>
              <a:t> </a:t>
            </a:r>
            <a:r>
              <a:rPr lang="en-US" sz="1800" dirty="0" smtClean="0"/>
              <a:t>–details</a:t>
            </a:r>
          </a:p>
          <a:p>
            <a:pPr lvl="1"/>
            <a:r>
              <a:rPr lang="zh-CN" altLang="en-US" sz="2000" dirty="0"/>
              <a:t>创</a:t>
            </a:r>
            <a:r>
              <a:rPr lang="zh-CN" altLang="en-US" sz="2000" dirty="0" smtClean="0"/>
              <a:t>建一个</a:t>
            </a:r>
            <a:r>
              <a:rPr lang="en-US" altLang="zh-CN" sz="2000" dirty="0" smtClean="0"/>
              <a:t>snapshot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snapshot-create-as </a:t>
            </a:r>
            <a:r>
              <a:rPr lang="en-US" sz="1800" dirty="0" err="1" smtClean="0"/>
              <a:t>ubuntutest</a:t>
            </a:r>
            <a:r>
              <a:rPr lang="en-US" sz="1800" dirty="0" smtClean="0"/>
              <a:t> snap1-ubuntutest </a:t>
            </a:r>
            <a:r>
              <a:rPr lang="en-US" sz="1800" dirty="0"/>
              <a:t>"snap1 description" </a:t>
            </a:r>
            <a:r>
              <a:rPr lang="en-US" sz="1800" dirty="0" smtClean="0"/>
              <a:t>--</a:t>
            </a:r>
            <a:r>
              <a:rPr lang="en-US" sz="1800" dirty="0" err="1"/>
              <a:t>diskspec</a:t>
            </a:r>
            <a:r>
              <a:rPr lang="en-US" sz="1800" dirty="0"/>
              <a:t> </a:t>
            </a:r>
            <a:r>
              <a:rPr lang="en-US" sz="1800" dirty="0" err="1"/>
              <a:t>vda,file</a:t>
            </a:r>
            <a:r>
              <a:rPr lang="en-US" sz="1800" dirty="0" smtClean="0"/>
              <a:t>=/home/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/snap1-ubuntutest.qcow2 </a:t>
            </a:r>
            <a:r>
              <a:rPr lang="en-US" sz="1800" dirty="0"/>
              <a:t>--disk-only </a:t>
            </a:r>
            <a:r>
              <a:rPr lang="en-US" sz="1800" dirty="0" smtClean="0"/>
              <a:t>--atomic</a:t>
            </a:r>
          </a:p>
          <a:p>
            <a:pPr lvl="2"/>
            <a:r>
              <a:rPr lang="zh-CN" altLang="en-US" sz="1800" dirty="0"/>
              <a:t>如</a:t>
            </a:r>
            <a:r>
              <a:rPr lang="zh-CN" altLang="en-US" sz="1800" dirty="0" smtClean="0"/>
              <a:t>果报下面的错误，则是</a:t>
            </a:r>
            <a:r>
              <a:rPr lang="en-US" sz="1800" dirty="0" err="1" smtClean="0"/>
              <a:t>apparmor</a:t>
            </a:r>
            <a:r>
              <a:rPr lang="zh-CN" altLang="en-US" sz="1800" dirty="0" smtClean="0"/>
              <a:t>在作怪，参考下面的操作：</a:t>
            </a:r>
            <a:endParaRPr lang="en-US" altLang="zh-CN" sz="1800" dirty="0" smtClean="0"/>
          </a:p>
          <a:p>
            <a:pPr lvl="2"/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lvl="3"/>
            <a:r>
              <a:rPr lang="zh-CN" altLang="en-US" sz="1600" dirty="0" smtClean="0"/>
              <a:t>修改</a:t>
            </a:r>
            <a:r>
              <a:rPr lang="en-US" altLang="zh-CN" sz="1600" dirty="0"/>
              <a:t>/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libvirt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qemu.conf</a:t>
            </a:r>
            <a:r>
              <a:rPr lang="zh-CN" altLang="en-US" sz="1600" dirty="0" smtClean="0"/>
              <a:t>，其中</a:t>
            </a:r>
            <a:r>
              <a:rPr lang="en-US" altLang="zh-CN" sz="1600" dirty="0" err="1"/>
              <a:t>security_driver</a:t>
            </a:r>
            <a:r>
              <a:rPr lang="en-US" altLang="zh-CN" sz="1600" dirty="0"/>
              <a:t> = [ </a:t>
            </a:r>
            <a:r>
              <a:rPr lang="en-US" altLang="zh-CN" sz="1600" dirty="0" smtClean="0"/>
              <a:t>“</a:t>
            </a:r>
            <a:r>
              <a:rPr lang="en-US" altLang="zh-CN" sz="1600" dirty="0" err="1" smtClean="0"/>
              <a:t>selinux</a:t>
            </a:r>
            <a:r>
              <a:rPr lang="en-US" altLang="zh-CN" sz="1600" dirty="0" smtClean="0"/>
              <a:t>”, “</a:t>
            </a:r>
            <a:r>
              <a:rPr lang="en-US" altLang="zh-CN" sz="1600" dirty="0" err="1" smtClean="0"/>
              <a:t>apparmor</a:t>
            </a:r>
            <a:r>
              <a:rPr lang="en-US" altLang="zh-CN" sz="1600" dirty="0" smtClean="0"/>
              <a:t>” ]</a:t>
            </a:r>
            <a:r>
              <a:rPr lang="zh-CN" altLang="en-US" sz="1600" dirty="0" smtClean="0"/>
              <a:t>改为</a:t>
            </a:r>
            <a:r>
              <a:rPr lang="en-US" altLang="zh-CN" sz="1600" dirty="0" err="1"/>
              <a:t>security_driver</a:t>
            </a:r>
            <a:r>
              <a:rPr lang="en-US" altLang="zh-CN" sz="1600" dirty="0"/>
              <a:t> = "</a:t>
            </a:r>
            <a:r>
              <a:rPr lang="en-US" altLang="zh-CN" sz="1600" dirty="0" smtClean="0"/>
              <a:t>none“</a:t>
            </a:r>
          </a:p>
          <a:p>
            <a:pPr lvl="3"/>
            <a:r>
              <a:rPr lang="zh-CN" altLang="en-US" sz="1600" dirty="0"/>
              <a:t>重</a:t>
            </a:r>
            <a:r>
              <a:rPr lang="zh-CN" altLang="en-US" sz="1600" dirty="0" smtClean="0"/>
              <a:t>启</a:t>
            </a:r>
            <a:r>
              <a:rPr lang="en-US" altLang="zh-CN" sz="1600" dirty="0" err="1" smtClean="0"/>
              <a:t>libvirt</a:t>
            </a:r>
            <a:r>
              <a:rPr lang="en-US" altLang="zh-CN" sz="1600" dirty="0"/>
              <a:t>: service </a:t>
            </a:r>
            <a:r>
              <a:rPr lang="en-US" altLang="zh-CN" sz="1600" dirty="0" err="1"/>
              <a:t>libvirt</a:t>
            </a:r>
            <a:r>
              <a:rPr lang="en-US" altLang="zh-CN" sz="1600" dirty="0"/>
              <a:t>-bin </a:t>
            </a:r>
            <a:r>
              <a:rPr lang="en-US" altLang="zh-CN" sz="1600" dirty="0" smtClean="0"/>
              <a:t>restart</a:t>
            </a:r>
          </a:p>
          <a:p>
            <a:pPr lvl="3"/>
            <a:r>
              <a:rPr lang="zh-CN" altLang="en-US" sz="1600" dirty="0" smtClean="0"/>
              <a:t>重启虚拟机：</a:t>
            </a:r>
            <a:r>
              <a:rPr lang="en-US" altLang="zh-CN" sz="1600" dirty="0" err="1"/>
              <a:t>virsh</a:t>
            </a:r>
            <a:r>
              <a:rPr lang="en-US" altLang="zh-CN" sz="1600" dirty="0"/>
              <a:t> destroy </a:t>
            </a:r>
            <a:r>
              <a:rPr lang="en-US" altLang="zh-CN" sz="1600" dirty="0" err="1" smtClean="0"/>
              <a:t>ubuntutest</a:t>
            </a:r>
            <a:r>
              <a:rPr lang="zh-CN" altLang="en-US" sz="1600" dirty="0" smtClean="0"/>
              <a:t>，</a:t>
            </a:r>
            <a:r>
              <a:rPr lang="en-US" altLang="zh-CN" sz="1600" dirty="0" err="1"/>
              <a:t>virsh</a:t>
            </a:r>
            <a:r>
              <a:rPr lang="en-US" altLang="zh-CN" sz="1600" dirty="0"/>
              <a:t> start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ubuntutest</a:t>
            </a:r>
            <a:endParaRPr lang="en-US" altLang="zh-CN" sz="1600" dirty="0" smtClean="0"/>
          </a:p>
          <a:p>
            <a:pPr lvl="3"/>
            <a:r>
              <a:rPr lang="zh-CN" altLang="en-US" sz="1600" dirty="0"/>
              <a:t>可</a:t>
            </a:r>
            <a:r>
              <a:rPr lang="zh-CN" altLang="en-US" sz="1600" dirty="0" smtClean="0"/>
              <a:t>以正确执行了</a:t>
            </a:r>
            <a:endParaRPr lang="en-US" altLang="zh-CN" sz="1600" dirty="0" smtClean="0"/>
          </a:p>
          <a:p>
            <a:pPr lvl="3"/>
            <a:endParaRPr lang="en-US" sz="1600" dirty="0"/>
          </a:p>
          <a:p>
            <a:pPr lvl="3"/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634" y="1421010"/>
            <a:ext cx="6176963" cy="611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3" y="3254189"/>
            <a:ext cx="10683454" cy="56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3" y="5372399"/>
            <a:ext cx="10616208" cy="3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912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Snapshot</a:t>
            </a:r>
          </a:p>
          <a:p>
            <a:pPr lvl="1"/>
            <a:r>
              <a:rPr lang="zh-CN" altLang="en-US" sz="2000" dirty="0"/>
              <a:t>虚拟机使用新的</a:t>
            </a:r>
            <a:r>
              <a:rPr lang="en-US" altLang="zh-CN" sz="2000" dirty="0"/>
              <a:t>snapshot</a:t>
            </a:r>
            <a:r>
              <a:rPr lang="zh-CN" altLang="en-US" sz="2000" dirty="0"/>
              <a:t>作为硬</a:t>
            </a:r>
            <a:r>
              <a:rPr lang="zh-CN" altLang="en-US" sz="2000" dirty="0" smtClean="0"/>
              <a:t>盘，在</a:t>
            </a:r>
            <a:r>
              <a:rPr lang="en-US" altLang="zh-CN" sz="2000" dirty="0" smtClean="0"/>
              <a:t>snapshot</a:t>
            </a:r>
            <a:r>
              <a:rPr lang="zh-CN" altLang="en-US" sz="2000" dirty="0" smtClean="0"/>
              <a:t>后创建一个</a:t>
            </a:r>
            <a:r>
              <a:rPr lang="en-US" altLang="zh-CN" sz="2000" dirty="0" smtClean="0"/>
              <a:t>512M</a:t>
            </a:r>
            <a:r>
              <a:rPr lang="zh-CN" altLang="en-US" sz="2000" dirty="0" smtClean="0"/>
              <a:t>的文件</a:t>
            </a:r>
            <a:endParaRPr lang="en-US" altLang="zh-CN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zh-CN" altLang="en-US" sz="2000" dirty="0" smtClean="0"/>
              <a:t>再创建两个</a:t>
            </a:r>
            <a:r>
              <a:rPr lang="en-US" altLang="zh-CN" sz="2000" dirty="0" smtClean="0"/>
              <a:t>snapshot</a:t>
            </a:r>
            <a:r>
              <a:rPr lang="zh-CN" altLang="en-US" sz="2000" dirty="0" smtClean="0"/>
              <a:t>，每打一次</a:t>
            </a:r>
            <a:r>
              <a:rPr lang="en-US" altLang="zh-CN" sz="2000" dirty="0" smtClean="0"/>
              <a:t>snapshot</a:t>
            </a:r>
            <a:r>
              <a:rPr lang="zh-CN" altLang="en-US" sz="2000" dirty="0" smtClean="0"/>
              <a:t>都创建一个</a:t>
            </a:r>
            <a:r>
              <a:rPr lang="en-US" altLang="zh-CN" sz="2000" dirty="0" smtClean="0"/>
              <a:t>512M</a:t>
            </a:r>
            <a:r>
              <a:rPr lang="zh-CN" altLang="en-US" sz="2000" dirty="0" smtClean="0"/>
              <a:t>的文件</a:t>
            </a:r>
            <a:endParaRPr lang="en-US" altLang="zh-CN" sz="2000" dirty="0" smtClean="0"/>
          </a:p>
          <a:p>
            <a:pPr lvl="2"/>
            <a:r>
              <a:rPr lang="en-US" sz="1600" dirty="0" err="1"/>
              <a:t>virsh</a:t>
            </a:r>
            <a:r>
              <a:rPr lang="en-US" sz="1600" dirty="0"/>
              <a:t> snapshot-create-as </a:t>
            </a:r>
            <a:r>
              <a:rPr lang="en-US" sz="1600" dirty="0" err="1"/>
              <a:t>ubuntutest</a:t>
            </a:r>
            <a:r>
              <a:rPr lang="en-US" sz="1600" dirty="0"/>
              <a:t> snap2-ubuntutest "snap2 description" --</a:t>
            </a:r>
            <a:r>
              <a:rPr lang="en-US" sz="1600" dirty="0" err="1"/>
              <a:t>diskspec</a:t>
            </a:r>
            <a:r>
              <a:rPr lang="en-US" sz="1600" dirty="0"/>
              <a:t> </a:t>
            </a:r>
            <a:r>
              <a:rPr lang="en-US" sz="1600" dirty="0" err="1"/>
              <a:t>vda,file</a:t>
            </a:r>
            <a:r>
              <a:rPr lang="en-US" sz="1600" dirty="0"/>
              <a:t>=/home/</a:t>
            </a:r>
            <a:r>
              <a:rPr lang="en-US" sz="1600" dirty="0" err="1"/>
              <a:t>openstack</a:t>
            </a:r>
            <a:r>
              <a:rPr lang="en-US" sz="1600" dirty="0"/>
              <a:t>/snap2-ubuntutest.qcow2 --disk-only </a:t>
            </a:r>
            <a:r>
              <a:rPr lang="en-US" sz="1600" dirty="0" smtClean="0"/>
              <a:t>--atomic</a:t>
            </a:r>
          </a:p>
          <a:p>
            <a:pPr lvl="2"/>
            <a:r>
              <a:rPr lang="en-US" sz="1600" dirty="0" err="1"/>
              <a:t>virsh</a:t>
            </a:r>
            <a:r>
              <a:rPr lang="en-US" sz="1600" dirty="0"/>
              <a:t> snapshot-create-as </a:t>
            </a:r>
            <a:r>
              <a:rPr lang="en-US" sz="1600" dirty="0" err="1"/>
              <a:t>ubuntutest</a:t>
            </a:r>
            <a:r>
              <a:rPr lang="en-US" sz="1600" dirty="0"/>
              <a:t> snap3-ubuntutest "snap3 description" --</a:t>
            </a:r>
            <a:r>
              <a:rPr lang="en-US" sz="1600" dirty="0" err="1"/>
              <a:t>diskspec</a:t>
            </a:r>
            <a:r>
              <a:rPr lang="en-US" sz="1600" dirty="0"/>
              <a:t> </a:t>
            </a:r>
            <a:r>
              <a:rPr lang="en-US" sz="1600" dirty="0" err="1"/>
              <a:t>vda,file</a:t>
            </a:r>
            <a:r>
              <a:rPr lang="en-US" sz="1600" dirty="0"/>
              <a:t>=/home/</a:t>
            </a:r>
            <a:r>
              <a:rPr lang="en-US" sz="1600" dirty="0" err="1"/>
              <a:t>openstack</a:t>
            </a:r>
            <a:r>
              <a:rPr lang="en-US" sz="1600" dirty="0"/>
              <a:t>/snap3-ubuntutest.qcow2 --disk-only </a:t>
            </a:r>
            <a:r>
              <a:rPr lang="en-US" sz="1600" dirty="0" smtClean="0"/>
              <a:t>--atomic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143" y="1863662"/>
            <a:ext cx="7614857" cy="23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96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Snapshot</a:t>
            </a:r>
          </a:p>
          <a:p>
            <a:pPr lvl="1"/>
            <a:r>
              <a:rPr lang="zh-CN" altLang="en-US" sz="2000" dirty="0"/>
              <a:t>虚拟机使用新的</a:t>
            </a:r>
            <a:r>
              <a:rPr lang="en-US" altLang="zh-CN" sz="2000" dirty="0"/>
              <a:t>snapshot</a:t>
            </a:r>
            <a:r>
              <a:rPr lang="zh-CN" altLang="en-US" sz="2000" dirty="0"/>
              <a:t>作为硬盘</a:t>
            </a:r>
            <a:endParaRPr lang="en-US" sz="2000" dirty="0"/>
          </a:p>
          <a:p>
            <a:pPr lvl="1"/>
            <a:r>
              <a:rPr lang="zh-CN" altLang="en-US" sz="2000" dirty="0" smtClean="0"/>
              <a:t>查看文件</a:t>
            </a:r>
            <a:r>
              <a:rPr lang="en-US" altLang="zh-CN" sz="2000" dirty="0" err="1" smtClean="0"/>
              <a:t>backing_file</a:t>
            </a:r>
            <a:r>
              <a:rPr lang="zh-CN" altLang="en-US" sz="2000" dirty="0" smtClean="0"/>
              <a:t>链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查</a:t>
            </a:r>
            <a:r>
              <a:rPr lang="zh-CN" altLang="en-US" sz="2000" dirty="0" smtClean="0"/>
              <a:t>看</a:t>
            </a:r>
            <a:r>
              <a:rPr lang="en-US" altLang="zh-CN" sz="2000" dirty="0" smtClean="0"/>
              <a:t>snapshot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93" y="115299"/>
            <a:ext cx="4559999" cy="1666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51" y="1973173"/>
            <a:ext cx="6490145" cy="43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400" dirty="0"/>
              <a:t>External </a:t>
            </a:r>
            <a:r>
              <a:rPr lang="en-US" altLang="zh-CN" sz="2400" dirty="0" smtClean="0"/>
              <a:t>Snapshot</a:t>
            </a:r>
            <a:r>
              <a:rPr lang="zh-CN" altLang="en-US" sz="2400" dirty="0" smtClean="0"/>
              <a:t>：</a:t>
            </a:r>
            <a:r>
              <a:rPr lang="zh-CN" altLang="en-US" sz="2000" dirty="0" smtClean="0"/>
              <a:t>管理</a:t>
            </a:r>
            <a:r>
              <a:rPr lang="en-US" altLang="zh-CN" sz="2000" dirty="0" smtClean="0"/>
              <a:t>qcow2 backing chain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zh-CN" altLang="en-US" sz="2000" dirty="0"/>
              <a:t>方式</a:t>
            </a:r>
            <a:r>
              <a:rPr lang="zh-CN" altLang="en-US" sz="2000" dirty="0" smtClean="0"/>
              <a:t>一：</a:t>
            </a:r>
            <a:r>
              <a:rPr lang="en-US" sz="2000" dirty="0" err="1"/>
              <a:t>virsh</a:t>
            </a:r>
            <a:r>
              <a:rPr lang="en-US" sz="2000" dirty="0"/>
              <a:t> </a:t>
            </a:r>
            <a:r>
              <a:rPr lang="en-US" sz="2000" dirty="0" err="1" smtClean="0"/>
              <a:t>blockcommit</a:t>
            </a:r>
            <a:r>
              <a:rPr lang="en-US" sz="2000" dirty="0" smtClean="0"/>
              <a:t>/</a:t>
            </a:r>
            <a:r>
              <a:rPr lang="en-US" sz="2000" dirty="0" err="1" smtClean="0"/>
              <a:t>virDomainBlockCommit</a:t>
            </a:r>
            <a:endParaRPr lang="en-US" sz="2000" dirty="0" smtClean="0"/>
          </a:p>
          <a:p>
            <a:pPr lvl="2"/>
            <a:r>
              <a:rPr lang="zh-CN" altLang="en-US" sz="1800" dirty="0"/>
              <a:t>将内容从</a:t>
            </a:r>
            <a:r>
              <a:rPr lang="en-US" altLang="zh-CN" sz="1800" dirty="0"/>
              <a:t>snapshot commit</a:t>
            </a:r>
            <a:r>
              <a:rPr lang="zh-CN" altLang="en-US" sz="1800" dirty="0"/>
              <a:t>到</a:t>
            </a:r>
            <a:r>
              <a:rPr lang="en-US" altLang="zh-CN" sz="1800" dirty="0" smtClean="0"/>
              <a:t>base</a:t>
            </a:r>
          </a:p>
          <a:p>
            <a:pPr lvl="2"/>
            <a:r>
              <a:rPr lang="en-US" altLang="zh-CN" sz="1800" dirty="0" err="1"/>
              <a:t>virsh</a:t>
            </a:r>
            <a:r>
              <a:rPr lang="en-US" altLang="zh-CN" sz="1800" dirty="0"/>
              <a:t> </a:t>
            </a:r>
            <a:r>
              <a:rPr lang="en-US" altLang="zh-CN" sz="1800" dirty="0" err="1"/>
              <a:t>blockcommit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ubuntutest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vda</a:t>
            </a:r>
            <a:r>
              <a:rPr lang="en-US" altLang="zh-CN" sz="1800" dirty="0"/>
              <a:t> --base /home/</a:t>
            </a:r>
            <a:r>
              <a:rPr lang="en-US" altLang="zh-CN" sz="1800" dirty="0" err="1"/>
              <a:t>openstack</a:t>
            </a:r>
            <a:r>
              <a:rPr lang="en-US" altLang="zh-CN" sz="1800" dirty="0"/>
              <a:t>/images/ubuntutest.qcow2 --top /</a:t>
            </a:r>
            <a:r>
              <a:rPr lang="en-US" altLang="zh-CN" sz="1800" dirty="0" smtClean="0"/>
              <a:t>home/</a:t>
            </a:r>
            <a:r>
              <a:rPr lang="en-US" altLang="zh-CN" sz="1800" dirty="0" err="1" smtClean="0"/>
              <a:t>openstack</a:t>
            </a:r>
            <a:r>
              <a:rPr lang="en-US" altLang="zh-CN" sz="1800" dirty="0" smtClean="0"/>
              <a:t>/snap1-ubuntutest.qcow2 </a:t>
            </a:r>
            <a:r>
              <a:rPr lang="en-US" altLang="zh-CN" sz="1800" dirty="0"/>
              <a:t>--wait --verbose</a:t>
            </a:r>
          </a:p>
          <a:p>
            <a:pPr lvl="2"/>
            <a:r>
              <a:rPr lang="sv-SE" sz="1800" dirty="0" smtClean="0"/>
              <a:t>virDomainBlockCommit(dom</a:t>
            </a:r>
            <a:r>
              <a:rPr lang="sv-SE" sz="1800" dirty="0"/>
              <a:t>, "vda", </a:t>
            </a:r>
            <a:r>
              <a:rPr lang="sv-SE" sz="1800" dirty="0" smtClean="0"/>
              <a:t>"</a:t>
            </a:r>
            <a:r>
              <a:rPr lang="en-US" altLang="zh-CN" sz="1800" dirty="0"/>
              <a:t>ubuntutest.qcow2</a:t>
            </a:r>
            <a:r>
              <a:rPr lang="sv-SE" sz="1800" dirty="0" smtClean="0"/>
              <a:t>", "</a:t>
            </a:r>
            <a:r>
              <a:rPr lang="en-US" altLang="zh-CN" sz="1800" dirty="0"/>
              <a:t>snap1-ubuntutest.qcow2</a:t>
            </a:r>
            <a:r>
              <a:rPr lang="sv-SE" sz="1800" dirty="0" smtClean="0"/>
              <a:t>", </a:t>
            </a:r>
            <a:r>
              <a:rPr lang="sv-SE" sz="1800" dirty="0"/>
              <a:t>0, 0</a:t>
            </a:r>
            <a:r>
              <a:rPr lang="sv-SE" sz="1800" dirty="0" smtClean="0"/>
              <a:t>)</a:t>
            </a:r>
          </a:p>
          <a:p>
            <a:pPr lvl="2"/>
            <a:endParaRPr lang="sv-SE" sz="1800" dirty="0"/>
          </a:p>
          <a:p>
            <a:pPr lvl="2"/>
            <a:endParaRPr lang="sv-SE" sz="1800" dirty="0" smtClean="0"/>
          </a:p>
          <a:p>
            <a:pPr lvl="2"/>
            <a:r>
              <a:rPr lang="sv-SE" sz="1800" dirty="0"/>
              <a:t>virDomainBlockCommit(dom, "vda", </a:t>
            </a:r>
            <a:r>
              <a:rPr lang="sv-SE" sz="1800" dirty="0" smtClean="0"/>
              <a:t>"</a:t>
            </a:r>
            <a:r>
              <a:rPr lang="en-US" altLang="zh-CN" sz="1800" dirty="0" smtClean="0"/>
              <a:t>snap1-ubuntutest.qcow2 </a:t>
            </a:r>
            <a:r>
              <a:rPr lang="sv-SE" sz="1800" dirty="0" smtClean="0"/>
              <a:t>", "</a:t>
            </a:r>
            <a:r>
              <a:rPr lang="en-US" altLang="zh-CN" sz="1800" dirty="0" smtClean="0"/>
              <a:t>snap2-ubuntutest.qcow2</a:t>
            </a:r>
            <a:r>
              <a:rPr lang="sv-SE" sz="1800" dirty="0" smtClean="0"/>
              <a:t>", </a:t>
            </a:r>
            <a:r>
              <a:rPr lang="sv-SE" sz="1800" dirty="0"/>
              <a:t>0, 0</a:t>
            </a:r>
            <a:r>
              <a:rPr lang="sv-SE" sz="1800" dirty="0" smtClean="0"/>
              <a:t>)</a:t>
            </a:r>
          </a:p>
          <a:p>
            <a:pPr lvl="2"/>
            <a:endParaRPr lang="sv-SE" sz="1800" dirty="0"/>
          </a:p>
          <a:p>
            <a:pPr lvl="2"/>
            <a:endParaRPr lang="sv-SE" sz="1800" dirty="0" smtClean="0"/>
          </a:p>
          <a:p>
            <a:pPr lvl="2"/>
            <a:r>
              <a:rPr lang="sv-SE" sz="1800" dirty="0"/>
              <a:t>virDomainBlockCommit(dom, "vda", </a:t>
            </a:r>
            <a:r>
              <a:rPr lang="sv-SE" sz="1800" dirty="0" smtClean="0"/>
              <a:t>"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ubuntutest.qcow2</a:t>
            </a:r>
            <a:r>
              <a:rPr lang="sv-SE" sz="1800" dirty="0" smtClean="0"/>
              <a:t>", "</a:t>
            </a:r>
            <a:r>
              <a:rPr lang="en-US" altLang="zh-CN" sz="1800" dirty="0" smtClean="0"/>
              <a:t>snap2-ubuntutest.qcow2</a:t>
            </a:r>
            <a:r>
              <a:rPr lang="sv-SE" sz="1800" dirty="0" smtClean="0"/>
              <a:t>", </a:t>
            </a:r>
            <a:r>
              <a:rPr lang="sv-SE" sz="1800" dirty="0"/>
              <a:t>0, 0</a:t>
            </a:r>
            <a:r>
              <a:rPr lang="sv-SE" sz="1800" dirty="0" smtClean="0"/>
              <a:t>)</a:t>
            </a:r>
          </a:p>
          <a:p>
            <a:pPr lvl="2"/>
            <a:endParaRPr lang="sv-SE" sz="1800" dirty="0"/>
          </a:p>
          <a:p>
            <a:pPr lvl="2"/>
            <a:endParaRPr lang="sv-SE" sz="1800" dirty="0" smtClean="0"/>
          </a:p>
          <a:p>
            <a:pPr lvl="2"/>
            <a:r>
              <a:rPr lang="en-US" sz="1800" dirty="0"/>
              <a:t> </a:t>
            </a:r>
            <a:r>
              <a:rPr lang="zh-CN" altLang="en-US" sz="1800" dirty="0" smtClean="0"/>
              <a:t>最顶层的和</a:t>
            </a:r>
            <a:r>
              <a:rPr lang="en-US" altLang="zh-CN" sz="1800" dirty="0" smtClean="0"/>
              <a:t>base</a:t>
            </a:r>
            <a:r>
              <a:rPr lang="zh-CN" altLang="en-US" sz="1800" dirty="0" smtClean="0"/>
              <a:t>的都不能被</a:t>
            </a:r>
            <a:r>
              <a:rPr lang="en-US" altLang="zh-CN" sz="1800" dirty="0" smtClean="0"/>
              <a:t>commit</a:t>
            </a:r>
            <a:r>
              <a:rPr lang="zh-CN" altLang="en-US" sz="1800" dirty="0" smtClean="0"/>
              <a:t>，因而</a:t>
            </a:r>
            <a:r>
              <a:rPr lang="en-US" altLang="zh-CN" sz="1800" dirty="0" smtClean="0"/>
              <a:t>commit</a:t>
            </a:r>
            <a:r>
              <a:rPr lang="zh-CN" altLang="en-US" sz="1800" dirty="0" smtClean="0"/>
              <a:t>之后的结果最少有两层，一层</a:t>
            </a:r>
            <a:r>
              <a:rPr lang="en-US" altLang="zh-CN" sz="1800" dirty="0" smtClean="0"/>
              <a:t>base</a:t>
            </a:r>
            <a:r>
              <a:rPr lang="zh-CN" altLang="en-US" sz="1800" dirty="0" smtClean="0"/>
              <a:t>，一层</a:t>
            </a:r>
            <a:r>
              <a:rPr lang="en-US" altLang="zh-CN" sz="1800" dirty="0" smtClean="0"/>
              <a:t>top</a:t>
            </a:r>
            <a:endParaRPr lang="sv-SE" sz="1800" dirty="0" smtClean="0"/>
          </a:p>
          <a:p>
            <a:pPr lvl="2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09443" y="1514332"/>
            <a:ext cx="1901098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ubuntutest.qcow2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3204" y="1514332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snap1-ubuntutest.qcow2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8548" y="1514332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snap2-ubuntutest.qcow2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3892" y="1514332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snap3-ubuntutest.qcow2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1"/>
            <a:endCxn id="4" idx="3"/>
          </p:cNvCxnSpPr>
          <p:nvPr/>
        </p:nvCxnSpPr>
        <p:spPr>
          <a:xfrm flipH="1">
            <a:off x="2410541" y="1698998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  <a:endCxn id="5" idx="3"/>
          </p:cNvCxnSpPr>
          <p:nvPr/>
        </p:nvCxnSpPr>
        <p:spPr>
          <a:xfrm flipH="1">
            <a:off x="5515885" y="1698998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  <a:endCxn id="6" idx="3"/>
          </p:cNvCxnSpPr>
          <p:nvPr/>
        </p:nvCxnSpPr>
        <p:spPr>
          <a:xfrm flipH="1">
            <a:off x="8621229" y="1698998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9443" y="3329904"/>
            <a:ext cx="5006442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ubuntutest.qcow2 (</a:t>
            </a:r>
            <a:r>
              <a:rPr lang="zh-CN" altLang="en-US" dirty="0"/>
              <a:t>加</a:t>
            </a:r>
            <a:r>
              <a:rPr lang="zh-CN" altLang="en-US" dirty="0" smtClean="0"/>
              <a:t>入</a:t>
            </a:r>
            <a:r>
              <a:rPr lang="en-US" altLang="zh-CN" dirty="0" smtClean="0"/>
              <a:t>snap1-ubuntutest.qcow2)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88548" y="3329904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snap2-ubuntutest.qcow2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93892" y="3329904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snap3-ubuntutest.qcow2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5515885" y="3514570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  <a:endCxn id="15" idx="3"/>
          </p:cNvCxnSpPr>
          <p:nvPr/>
        </p:nvCxnSpPr>
        <p:spPr>
          <a:xfrm flipH="1">
            <a:off x="8621229" y="3514570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9443" y="4148143"/>
            <a:ext cx="1901098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ubuntutest.qcow2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3204" y="4148143"/>
            <a:ext cx="5638025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snap1-ubuntutest.qcow2(</a:t>
            </a:r>
            <a:r>
              <a:rPr lang="zh-CN" altLang="en-US" dirty="0" smtClean="0"/>
              <a:t>加入</a:t>
            </a:r>
            <a:r>
              <a:rPr lang="en-US" dirty="0" smtClean="0"/>
              <a:t>snap2-ubuntutest.qcow2)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193892" y="4148143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snap3-ubuntutest.qcow2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1"/>
            <a:endCxn id="20" idx="3"/>
          </p:cNvCxnSpPr>
          <p:nvPr/>
        </p:nvCxnSpPr>
        <p:spPr>
          <a:xfrm flipH="1">
            <a:off x="2410541" y="4332809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>
            <a:off x="8621229" y="4332809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9443" y="4966382"/>
            <a:ext cx="8111786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ubuntutest.qcow2</a:t>
            </a:r>
            <a:r>
              <a:rPr lang="en-US" dirty="0"/>
              <a:t>(</a:t>
            </a:r>
            <a:r>
              <a:rPr lang="zh-CN" altLang="en-US" dirty="0"/>
              <a:t>加入</a:t>
            </a:r>
            <a:r>
              <a:rPr lang="en-US" altLang="zh-CN" dirty="0" smtClean="0"/>
              <a:t>snap1-ubuntutest.qcow2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snap2-ubuntutest.qcow2)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193892" y="4966382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snap3-ubuntutest.qcow2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1" idx="1"/>
          </p:cNvCxnSpPr>
          <p:nvPr/>
        </p:nvCxnSpPr>
        <p:spPr>
          <a:xfrm flipH="1">
            <a:off x="8621229" y="5151048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8849" y="123387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49089" y="1233872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3648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</a:t>
            </a:r>
            <a:r>
              <a:rPr lang="en-US" altLang="zh-CN" sz="2400" dirty="0" smtClean="0"/>
              <a:t>Snapshot: </a:t>
            </a:r>
            <a:r>
              <a:rPr lang="en-US" sz="2400" dirty="0" err="1" smtClean="0"/>
              <a:t>Blockcommit</a:t>
            </a:r>
            <a:endParaRPr lang="en-US" sz="2400" dirty="0" smtClean="0"/>
          </a:p>
          <a:p>
            <a:pPr lvl="1"/>
            <a:r>
              <a:rPr lang="en-US" altLang="zh-CN" sz="2000" dirty="0" err="1"/>
              <a:t>virsh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blockcommit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ubuntutest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vda</a:t>
            </a:r>
            <a:r>
              <a:rPr lang="en-US" altLang="zh-CN" sz="2000" dirty="0"/>
              <a:t> --base /home/</a:t>
            </a:r>
            <a:r>
              <a:rPr lang="en-US" altLang="zh-CN" sz="2000" dirty="0" err="1"/>
              <a:t>openstack</a:t>
            </a:r>
            <a:r>
              <a:rPr lang="en-US" altLang="zh-CN" sz="2000" dirty="0"/>
              <a:t>/images/ubuntutest.qcow2 --top /home/</a:t>
            </a:r>
            <a:r>
              <a:rPr lang="en-US" altLang="zh-CN" sz="2000" dirty="0" err="1"/>
              <a:t>openstack</a:t>
            </a:r>
            <a:r>
              <a:rPr lang="en-US" altLang="zh-CN" sz="2000" dirty="0"/>
              <a:t>/snap2-ubuntutest.qcow2 --wait </a:t>
            </a:r>
            <a:r>
              <a:rPr lang="en-US" altLang="zh-CN" sz="2000" dirty="0" smtClean="0"/>
              <a:t>--verbose</a:t>
            </a:r>
          </a:p>
          <a:p>
            <a:pPr lvl="1"/>
            <a:r>
              <a:rPr lang="en-US" altLang="zh-CN" sz="2000" dirty="0" smtClean="0"/>
              <a:t>Snap2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snap1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512M</a:t>
            </a:r>
            <a:r>
              <a:rPr lang="zh-CN" altLang="en-US" sz="2000" dirty="0" smtClean="0"/>
              <a:t>都合并到了</a:t>
            </a:r>
            <a:r>
              <a:rPr lang="en-US" altLang="zh-CN" sz="2000" dirty="0" smtClean="0"/>
              <a:t>ubuntutest.qcow2</a:t>
            </a:r>
            <a:r>
              <a:rPr lang="zh-CN" altLang="en-US" sz="2000" dirty="0" smtClean="0"/>
              <a:t>中</a:t>
            </a:r>
            <a:endParaRPr lang="en-US" altLang="zh-CN" sz="20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59" y="2436783"/>
            <a:ext cx="7507033" cy="300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790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/>
              <a:t>External Snapshot</a:t>
            </a:r>
            <a:r>
              <a:rPr lang="zh-CN" altLang="en-US" sz="2400" dirty="0"/>
              <a:t>：</a:t>
            </a:r>
            <a:r>
              <a:rPr lang="zh-CN" altLang="en-US" sz="2000" dirty="0"/>
              <a:t>管理</a:t>
            </a:r>
            <a:r>
              <a:rPr lang="en-US" altLang="zh-CN" sz="2000" dirty="0"/>
              <a:t>qcow2 backing </a:t>
            </a:r>
            <a:r>
              <a:rPr lang="en-US" altLang="zh-CN" sz="2000" dirty="0" smtClean="0"/>
              <a:t>chain</a:t>
            </a:r>
          </a:p>
          <a:p>
            <a:pPr lvl="1"/>
            <a:r>
              <a:rPr lang="zh-CN" altLang="en-US" sz="1800" dirty="0"/>
              <a:t>方式</a:t>
            </a:r>
            <a:r>
              <a:rPr lang="zh-CN" altLang="en-US" sz="1800" dirty="0" smtClean="0"/>
              <a:t>二：</a:t>
            </a:r>
            <a:r>
              <a:rPr lang="en-US" sz="1800" dirty="0"/>
              <a:t> </a:t>
            </a:r>
            <a:r>
              <a:rPr lang="en-US" sz="1800" dirty="0" err="1"/>
              <a:t>virsh</a:t>
            </a:r>
            <a:r>
              <a:rPr lang="en-US" sz="1800" dirty="0"/>
              <a:t> </a:t>
            </a:r>
            <a:r>
              <a:rPr lang="en-US" sz="1800" dirty="0" err="1" smtClean="0"/>
              <a:t>blockpull</a:t>
            </a:r>
            <a:r>
              <a:rPr lang="en-US" sz="1800" dirty="0" smtClean="0"/>
              <a:t>/</a:t>
            </a:r>
            <a:r>
              <a:rPr lang="en-US" sz="1800" dirty="0" err="1" smtClean="0"/>
              <a:t>virDomainBlockRebase</a:t>
            </a:r>
            <a:endParaRPr lang="en-US" sz="1800" dirty="0" smtClean="0"/>
          </a:p>
          <a:p>
            <a:pPr lvl="1"/>
            <a:r>
              <a:rPr lang="zh-CN" altLang="en-US" sz="1800" dirty="0"/>
              <a:t>将内容</a:t>
            </a:r>
            <a:r>
              <a:rPr lang="zh-CN" altLang="en-US" sz="1800" dirty="0" smtClean="0"/>
              <a:t>从</a:t>
            </a:r>
            <a:r>
              <a:rPr lang="en-US" altLang="zh-CN" sz="1800" dirty="0"/>
              <a:t>base</a:t>
            </a:r>
            <a:r>
              <a:rPr lang="en-US" altLang="zh-CN" sz="1800" dirty="0" smtClean="0"/>
              <a:t> pull</a:t>
            </a:r>
            <a:r>
              <a:rPr lang="zh-CN" altLang="en-US" sz="1800" dirty="0" smtClean="0"/>
              <a:t>到</a:t>
            </a:r>
            <a:r>
              <a:rPr lang="en-US" altLang="zh-CN" sz="1800" dirty="0" smtClean="0"/>
              <a:t>snapshot</a:t>
            </a:r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1"/>
            <a:r>
              <a:rPr lang="en-US" altLang="zh-CN" sz="1800" dirty="0" err="1"/>
              <a:t>virsh</a:t>
            </a:r>
            <a:r>
              <a:rPr lang="en-US" altLang="zh-CN" sz="1800" dirty="0"/>
              <a:t> </a:t>
            </a:r>
            <a:r>
              <a:rPr lang="en-US" altLang="zh-CN" sz="1800" dirty="0" err="1"/>
              <a:t>blockpull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ubuntutest</a:t>
            </a:r>
            <a:r>
              <a:rPr lang="en-US" altLang="zh-CN" sz="1800" dirty="0"/>
              <a:t>  --path /home/</a:t>
            </a:r>
            <a:r>
              <a:rPr lang="en-US" altLang="zh-CN" sz="1800" dirty="0" err="1"/>
              <a:t>openstack</a:t>
            </a:r>
            <a:r>
              <a:rPr lang="en-US" altLang="zh-CN" sz="1800" dirty="0"/>
              <a:t>/snap3-ubuntutest.qcow2 --base /home/</a:t>
            </a:r>
            <a:r>
              <a:rPr lang="en-US" altLang="zh-CN" sz="1800" dirty="0" err="1"/>
              <a:t>openstack</a:t>
            </a:r>
            <a:r>
              <a:rPr lang="en-US" altLang="zh-CN" sz="1800" dirty="0"/>
              <a:t>/images/ubuntutest.qcow2 --wait </a:t>
            </a:r>
            <a:r>
              <a:rPr lang="en-US" altLang="zh-CN" sz="1800" dirty="0" smtClean="0"/>
              <a:t>–verbose</a:t>
            </a:r>
          </a:p>
          <a:p>
            <a:pPr lvl="1"/>
            <a:r>
              <a:rPr lang="sv-SE" sz="1800" dirty="0"/>
              <a:t>virDomainBlockRebase(dom, "vda", NULL, 0, 0</a:t>
            </a:r>
            <a:r>
              <a:rPr lang="sv-SE" sz="1800" dirty="0" smtClean="0"/>
              <a:t>)</a:t>
            </a:r>
          </a:p>
          <a:p>
            <a:pPr lvl="1"/>
            <a:endParaRPr lang="sv-SE" altLang="zh-CN" sz="1800" dirty="0"/>
          </a:p>
          <a:p>
            <a:pPr lvl="1"/>
            <a:endParaRPr lang="sv-SE" altLang="zh-CN" sz="1800" dirty="0" smtClean="0"/>
          </a:p>
          <a:p>
            <a:pPr lvl="1"/>
            <a:r>
              <a:rPr lang="sv-SE" sz="1800" dirty="0"/>
              <a:t>virDomainBlockRebase(dom, "vda", </a:t>
            </a:r>
            <a:r>
              <a:rPr lang="sv-SE" sz="1800" dirty="0" smtClean="0"/>
              <a:t>"</a:t>
            </a:r>
            <a:r>
              <a:rPr lang="en-US" sz="1800" dirty="0" smtClean="0"/>
              <a:t>ubuntutest.qcow2</a:t>
            </a:r>
            <a:r>
              <a:rPr lang="sv-SE" sz="1800" dirty="0" smtClean="0"/>
              <a:t>", </a:t>
            </a:r>
            <a:r>
              <a:rPr lang="sv-SE" sz="1800" dirty="0"/>
              <a:t>0, 0</a:t>
            </a:r>
            <a:r>
              <a:rPr lang="sv-SE" sz="1800" dirty="0" smtClean="0"/>
              <a:t>)</a:t>
            </a:r>
          </a:p>
          <a:p>
            <a:pPr lvl="1"/>
            <a:endParaRPr lang="sv-SE" altLang="zh-CN" sz="1800" dirty="0"/>
          </a:p>
          <a:p>
            <a:pPr lvl="1"/>
            <a:endParaRPr lang="sv-SE" altLang="zh-CN" sz="1800" dirty="0" smtClean="0"/>
          </a:p>
          <a:p>
            <a:pPr lvl="1"/>
            <a:r>
              <a:rPr lang="sv-SE" sz="1800" dirty="0"/>
              <a:t>virDomainBlockRebase(dom, "vda", </a:t>
            </a:r>
            <a:r>
              <a:rPr lang="sv-SE" sz="1800" dirty="0" smtClean="0"/>
              <a:t>"</a:t>
            </a:r>
            <a:r>
              <a:rPr lang="en-US" sz="1800" dirty="0" smtClean="0"/>
              <a:t>snap1-ubuntutest.qcow2</a:t>
            </a:r>
            <a:r>
              <a:rPr lang="sv-SE" sz="1800" dirty="0" smtClean="0"/>
              <a:t>", </a:t>
            </a:r>
            <a:r>
              <a:rPr lang="sv-SE" sz="1800" dirty="0"/>
              <a:t>0, 0</a:t>
            </a:r>
            <a:r>
              <a:rPr lang="sv-SE" sz="1800" dirty="0" smtClean="0"/>
              <a:t>)</a:t>
            </a:r>
          </a:p>
          <a:p>
            <a:pPr lvl="1"/>
            <a:endParaRPr lang="sv-SE" altLang="zh-CN" sz="1800" dirty="0"/>
          </a:p>
          <a:p>
            <a:pPr lvl="1"/>
            <a:endParaRPr lang="sv-SE" altLang="zh-CN" sz="1800" dirty="0" smtClean="0"/>
          </a:p>
          <a:p>
            <a:pPr lvl="1"/>
            <a:r>
              <a:rPr lang="zh-CN" altLang="en-US" sz="1800" dirty="0" smtClean="0"/>
              <a:t>仅仅能够</a:t>
            </a:r>
            <a:r>
              <a:rPr lang="en-US" altLang="zh-CN" sz="1800" dirty="0" smtClean="0"/>
              <a:t>pull</a:t>
            </a:r>
            <a:r>
              <a:rPr lang="zh-CN" altLang="en-US" sz="1800" dirty="0" smtClean="0"/>
              <a:t>到</a:t>
            </a:r>
            <a:r>
              <a:rPr lang="en-US" altLang="zh-CN" sz="1800" dirty="0" smtClean="0"/>
              <a:t>top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image</a:t>
            </a:r>
            <a:r>
              <a:rPr lang="zh-CN" altLang="en-US" sz="1800" dirty="0" smtClean="0"/>
              <a:t>，而不能是其他的</a:t>
            </a:r>
            <a:r>
              <a:rPr lang="en-US" altLang="zh-CN" sz="1800" dirty="0" smtClean="0"/>
              <a:t>snapshot</a:t>
            </a:r>
            <a:endParaRPr lang="en-US" altLang="zh-CN" sz="18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2011" y="2091583"/>
            <a:ext cx="1901098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ubuntutest.qcow2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5772" y="2091583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snap1-ubuntutest.qcow2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1116" y="2091583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snap2-ubuntutest.qcow2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66460" y="2091583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snap3-ubuntutest.qcow2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1"/>
            <a:endCxn id="11" idx="3"/>
          </p:cNvCxnSpPr>
          <p:nvPr/>
        </p:nvCxnSpPr>
        <p:spPr>
          <a:xfrm flipH="1">
            <a:off x="2383109" y="2276249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1"/>
            <a:endCxn id="12" idx="3"/>
          </p:cNvCxnSpPr>
          <p:nvPr/>
        </p:nvCxnSpPr>
        <p:spPr>
          <a:xfrm flipH="1">
            <a:off x="5488453" y="2276249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  <a:endCxn id="13" idx="3"/>
          </p:cNvCxnSpPr>
          <p:nvPr/>
        </p:nvCxnSpPr>
        <p:spPr>
          <a:xfrm flipH="1">
            <a:off x="8593797" y="2276249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21417" y="17928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1657" y="1783691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011" y="3463758"/>
            <a:ext cx="11217130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snap3-ubuntutest.qcow2(</a:t>
            </a:r>
            <a:r>
              <a:rPr lang="zh-CN" altLang="en-US" dirty="0" smtClean="0"/>
              <a:t>加入</a:t>
            </a:r>
            <a:r>
              <a:rPr lang="en-US" altLang="zh-CN" dirty="0" smtClean="0"/>
              <a:t>ubuntutest.qcow2, snap1-ubuntutest.qcow2, snap2-ubuntutest.qcow2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121657" y="3154116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011" y="4305320"/>
            <a:ext cx="1901098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ubuntutest.qcow2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55772" y="4305320"/>
            <a:ext cx="8743369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snap3-ubuntutest.qcow2</a:t>
            </a:r>
            <a:r>
              <a:rPr lang="en-US" dirty="0"/>
              <a:t>(</a:t>
            </a:r>
            <a:r>
              <a:rPr lang="zh-CN" altLang="en-US" dirty="0"/>
              <a:t>加</a:t>
            </a:r>
            <a:r>
              <a:rPr lang="zh-CN" altLang="en-US" dirty="0" smtClean="0"/>
              <a:t>入</a:t>
            </a:r>
            <a:r>
              <a:rPr lang="en-US" altLang="zh-CN" dirty="0" smtClean="0"/>
              <a:t>snap1-ubuntutest.qcow2</a:t>
            </a:r>
            <a:r>
              <a:rPr lang="en-US" altLang="zh-CN" dirty="0"/>
              <a:t>, snap2-ubuntutest.qcow2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2" idx="3"/>
          </p:cNvCxnSpPr>
          <p:nvPr/>
        </p:nvCxnSpPr>
        <p:spPr>
          <a:xfrm flipH="1">
            <a:off x="2383109" y="4489986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21417" y="402486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21657" y="3997428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2011" y="5119199"/>
            <a:ext cx="1901098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ubuntutest.qcow2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55772" y="5119199"/>
            <a:ext cx="2532681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snap1-ubuntutest.qcow2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1116" y="5119199"/>
            <a:ext cx="5638025" cy="36933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snap3-ubuntutest.qcow2</a:t>
            </a:r>
            <a:r>
              <a:rPr lang="en-US" dirty="0"/>
              <a:t>(</a:t>
            </a:r>
            <a:r>
              <a:rPr lang="zh-CN" altLang="en-US" dirty="0"/>
              <a:t>加</a:t>
            </a:r>
            <a:r>
              <a:rPr lang="zh-CN" altLang="en-US" dirty="0" smtClean="0"/>
              <a:t>入</a:t>
            </a:r>
            <a:r>
              <a:rPr lang="en-US" altLang="zh-CN" dirty="0" smtClean="0"/>
              <a:t>snap2-ubuntutest.qcow2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1"/>
            <a:endCxn id="31" idx="3"/>
          </p:cNvCxnSpPr>
          <p:nvPr/>
        </p:nvCxnSpPr>
        <p:spPr>
          <a:xfrm flipH="1">
            <a:off x="2383109" y="5303865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2" idx="3"/>
          </p:cNvCxnSpPr>
          <p:nvPr/>
        </p:nvCxnSpPr>
        <p:spPr>
          <a:xfrm flipH="1">
            <a:off x="5488453" y="5303865"/>
            <a:ext cx="5726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21417" y="483873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21657" y="4802163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13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实验二：</a:t>
            </a:r>
            <a:r>
              <a:rPr lang="zh-CN" altLang="en-US" dirty="0"/>
              <a:t>安</a:t>
            </a:r>
            <a:r>
              <a:rPr lang="zh-CN" altLang="en-US" dirty="0" smtClean="0"/>
              <a:t>装</a:t>
            </a:r>
            <a:r>
              <a:rPr lang="en-US" altLang="zh-CN" dirty="0" smtClean="0"/>
              <a:t>KVM, </a:t>
            </a:r>
            <a:r>
              <a:rPr lang="en-US" altLang="zh-CN" dirty="0" err="1" smtClean="0"/>
              <a:t>Qemu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Libvirt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查看内核模块中是否含有</a:t>
            </a:r>
            <a:r>
              <a:rPr lang="en-US" altLang="zh-CN" sz="2000" dirty="0" err="1" smtClean="0"/>
              <a:t>kvm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ubuntu</a:t>
            </a:r>
            <a:r>
              <a:rPr lang="zh-CN" altLang="en-US" sz="2000" dirty="0" smtClean="0"/>
              <a:t>默认加载这些模块</a:t>
            </a:r>
            <a:endParaRPr lang="en-US" altLang="zh-CN" sz="2000" dirty="0" smtClean="0"/>
          </a:p>
          <a:p>
            <a:endParaRPr lang="en-US" sz="2000" dirty="0"/>
          </a:p>
          <a:p>
            <a:r>
              <a:rPr lang="zh-CN" altLang="en-US" sz="2000" dirty="0" smtClean="0"/>
              <a:t>安装</a:t>
            </a:r>
            <a:r>
              <a:rPr lang="en-US" altLang="zh-CN" sz="2000" dirty="0" err="1" smtClean="0"/>
              <a:t>qemu-kvm</a:t>
            </a:r>
            <a:endParaRPr lang="en-US" altLang="zh-CN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7478"/>
            <a:ext cx="4126907" cy="413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93" y="2261146"/>
            <a:ext cx="11757389" cy="134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93" y="3686688"/>
            <a:ext cx="8891153" cy="458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92" y="4243921"/>
            <a:ext cx="11757389" cy="11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672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Snapshot: </a:t>
            </a:r>
            <a:r>
              <a:rPr lang="en-US" sz="2400" dirty="0" err="1" smtClean="0"/>
              <a:t>Blockpoll</a:t>
            </a:r>
            <a:endParaRPr lang="en-US" sz="2400" dirty="0" smtClean="0"/>
          </a:p>
          <a:p>
            <a:pPr lvl="1"/>
            <a:r>
              <a:rPr lang="en-US" sz="2000" dirty="0" err="1"/>
              <a:t>virsh</a:t>
            </a:r>
            <a:r>
              <a:rPr lang="en-US" sz="2000" dirty="0"/>
              <a:t> </a:t>
            </a:r>
            <a:r>
              <a:rPr lang="en-US" sz="2000" dirty="0" err="1"/>
              <a:t>blockpull</a:t>
            </a:r>
            <a:r>
              <a:rPr lang="en-US" sz="2000" dirty="0"/>
              <a:t> </a:t>
            </a:r>
            <a:r>
              <a:rPr lang="en-US" sz="2000" dirty="0" err="1"/>
              <a:t>ubuntutest</a:t>
            </a:r>
            <a:r>
              <a:rPr lang="en-US" sz="2000" dirty="0"/>
              <a:t>  --path /home/</a:t>
            </a:r>
            <a:r>
              <a:rPr lang="en-US" sz="2000" dirty="0" err="1"/>
              <a:t>openstack</a:t>
            </a:r>
            <a:r>
              <a:rPr lang="en-US" sz="2000" dirty="0"/>
              <a:t>/snap3-ubuntutest.qcow2 --wait </a:t>
            </a:r>
            <a:r>
              <a:rPr lang="en-US" sz="2000" dirty="0" smtClean="0"/>
              <a:t>--verbose</a:t>
            </a:r>
          </a:p>
          <a:p>
            <a:pPr lvl="1"/>
            <a:r>
              <a:rPr lang="en-US" sz="2000" dirty="0" smtClean="0"/>
              <a:t>Ubuntutest.qcow2</a:t>
            </a:r>
            <a:r>
              <a:rPr lang="zh-CN" altLang="en-US" sz="2000" dirty="0" smtClean="0"/>
              <a:t>的内容并入</a:t>
            </a:r>
            <a:r>
              <a:rPr lang="en-US" altLang="zh-CN" sz="2000" dirty="0" smtClean="0"/>
              <a:t>snap3-ubuntutest.qcow2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snap3</a:t>
            </a:r>
            <a:r>
              <a:rPr lang="zh-CN" altLang="en-US" sz="2000" dirty="0" smtClean="0"/>
              <a:t>独立存在，是虚拟机的当前</a:t>
            </a:r>
            <a:r>
              <a:rPr lang="en-US" altLang="zh-CN" sz="2000" dirty="0" smtClean="0"/>
              <a:t>active</a:t>
            </a:r>
            <a:r>
              <a:rPr lang="zh-CN" altLang="en-US" sz="2000" dirty="0" smtClean="0"/>
              <a:t>硬盘</a:t>
            </a:r>
            <a:endParaRPr lang="en-US" altLang="zh-CN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315" y="2659355"/>
            <a:ext cx="9943910" cy="38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645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External Snapshot</a:t>
            </a:r>
          </a:p>
          <a:p>
            <a:pPr lvl="1"/>
            <a:r>
              <a:rPr lang="en-US" altLang="zh-CN" sz="2000" dirty="0" err="1"/>
              <a:t>Libvirt</a:t>
            </a:r>
            <a:r>
              <a:rPr lang="zh-CN" altLang="en-US" sz="2000" dirty="0"/>
              <a:t>对</a:t>
            </a:r>
            <a:r>
              <a:rPr lang="en-US" altLang="zh-CN" sz="2000" dirty="0" err="1"/>
              <a:t>backing_file</a:t>
            </a:r>
            <a:r>
              <a:rPr lang="zh-CN" altLang="en-US" sz="2000" dirty="0"/>
              <a:t>链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snapshot</a:t>
            </a:r>
            <a:r>
              <a:rPr lang="zh-CN" altLang="en-US" sz="2000" dirty="0"/>
              <a:t>列表是分开管</a:t>
            </a:r>
            <a:r>
              <a:rPr lang="zh-CN" altLang="en-US" sz="2000" dirty="0" smtClean="0"/>
              <a:t>理的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backing_file</a:t>
            </a:r>
            <a:r>
              <a:rPr lang="zh-CN" altLang="en-US" sz="2000" dirty="0"/>
              <a:t>链的改</a:t>
            </a:r>
            <a:r>
              <a:rPr lang="zh-CN" altLang="en-US" sz="2000" dirty="0" smtClean="0"/>
              <a:t>变并</a:t>
            </a:r>
            <a:r>
              <a:rPr lang="zh-CN" altLang="en-US" sz="2000" dirty="0"/>
              <a:t>不会改变</a:t>
            </a:r>
            <a:r>
              <a:rPr lang="en-US" altLang="zh-CN" sz="2000" dirty="0" smtClean="0"/>
              <a:t>snapshot-list</a:t>
            </a:r>
          </a:p>
          <a:p>
            <a:pPr lvl="1"/>
            <a:r>
              <a:rPr lang="zh-CN" altLang="en-US" sz="2000" dirty="0" smtClean="0"/>
              <a:t>这个时候</a:t>
            </a:r>
            <a:r>
              <a:rPr lang="en-US" altLang="zh-CN" sz="2000" dirty="0" err="1"/>
              <a:t>virsh</a:t>
            </a:r>
            <a:r>
              <a:rPr lang="en-US" altLang="zh-CN" sz="2000" dirty="0"/>
              <a:t> snapshot-list </a:t>
            </a:r>
            <a:r>
              <a:rPr lang="en-US" altLang="zh-CN" sz="2000" dirty="0" err="1"/>
              <a:t>ubuntutest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–tree</a:t>
            </a:r>
            <a:r>
              <a:rPr lang="zh-CN" altLang="en-US" sz="2000" dirty="0" smtClean="0"/>
              <a:t>还是原来的结果</a:t>
            </a:r>
            <a:endParaRPr lang="en-US" altLang="zh-CN" sz="2000" dirty="0"/>
          </a:p>
          <a:p>
            <a:pPr lvl="1"/>
            <a:r>
              <a:rPr lang="zh-CN" altLang="en-US" sz="2000" dirty="0"/>
              <a:t>如</a:t>
            </a:r>
            <a:r>
              <a:rPr lang="zh-CN" altLang="en-US" sz="2000" dirty="0" smtClean="0"/>
              <a:t>果在改变</a:t>
            </a:r>
            <a:r>
              <a:rPr lang="en-US" altLang="zh-CN" sz="2000" dirty="0" err="1" smtClean="0"/>
              <a:t>backing_file</a:t>
            </a:r>
            <a:r>
              <a:rPr lang="zh-CN" altLang="en-US" sz="2000" dirty="0" smtClean="0"/>
              <a:t>链之后，要</a:t>
            </a:r>
            <a:r>
              <a:rPr lang="zh-CN" altLang="en-US" sz="2000" dirty="0"/>
              <a:t>删除</a:t>
            </a:r>
            <a:r>
              <a:rPr lang="en-US" altLang="zh-CN" sz="2000" dirty="0" smtClean="0"/>
              <a:t>snapshot-list</a:t>
            </a:r>
            <a:r>
              <a:rPr lang="zh-CN" altLang="en-US" sz="2000" dirty="0" smtClean="0"/>
              <a:t>，可以只删除</a:t>
            </a:r>
            <a:r>
              <a:rPr lang="en-US" altLang="zh-CN" sz="2000" dirty="0" smtClean="0"/>
              <a:t>metadata</a:t>
            </a:r>
          </a:p>
          <a:p>
            <a:pPr lvl="2"/>
            <a:r>
              <a:rPr lang="en-US" altLang="zh-CN" sz="1800" dirty="0" err="1" smtClean="0"/>
              <a:t>virsh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snapshot-delete --metadata </a:t>
            </a:r>
            <a:r>
              <a:rPr lang="en-US" altLang="zh-CN" sz="1800" dirty="0" err="1"/>
              <a:t>ubuntutest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snap1-ubuntutest</a:t>
            </a:r>
          </a:p>
          <a:p>
            <a:pPr lvl="1"/>
            <a:r>
              <a:rPr lang="zh-CN" altLang="en-US" sz="2000" dirty="0"/>
              <a:t>当</a:t>
            </a:r>
            <a:r>
              <a:rPr lang="zh-CN" altLang="en-US" sz="2000" dirty="0" smtClean="0"/>
              <a:t>然也可以在创建</a:t>
            </a:r>
            <a:r>
              <a:rPr lang="en-US" altLang="zh-CN" sz="2000" dirty="0" smtClean="0"/>
              <a:t>snapshot</a:t>
            </a:r>
            <a:r>
              <a:rPr lang="zh-CN" altLang="en-US" sz="2000" dirty="0" smtClean="0"/>
              <a:t>的时候，不创建</a:t>
            </a:r>
            <a:r>
              <a:rPr lang="en-US" altLang="zh-CN" sz="2000" dirty="0" smtClean="0"/>
              <a:t>metadata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snapshot-create --no-metadata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3004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External </a:t>
            </a:r>
            <a:r>
              <a:rPr lang="en-US" sz="2000" dirty="0" smtClean="0"/>
              <a:t>Snapshot: </a:t>
            </a:r>
            <a:r>
              <a:rPr lang="zh-CN" altLang="en-US" sz="2000" dirty="0" smtClean="0"/>
              <a:t>方</a:t>
            </a:r>
            <a:r>
              <a:rPr lang="zh-CN" altLang="en-US" sz="2000" dirty="0"/>
              <a:t>式三：</a:t>
            </a:r>
            <a:r>
              <a:rPr lang="en-US" sz="2000" dirty="0" err="1"/>
              <a:t>blockcopy</a:t>
            </a:r>
            <a:r>
              <a:rPr lang="en-US" sz="2000" dirty="0"/>
              <a:t>，</a:t>
            </a:r>
            <a:r>
              <a:rPr lang="zh-CN" altLang="en-US" sz="2000" dirty="0"/>
              <a:t>将内容复制到另一个</a:t>
            </a:r>
            <a:r>
              <a:rPr lang="en-US" sz="2000" dirty="0"/>
              <a:t>Image</a:t>
            </a:r>
          </a:p>
          <a:p>
            <a:pPr lvl="1"/>
            <a:r>
              <a:rPr lang="en-US" sz="1800" dirty="0" err="1"/>
              <a:t>Openstack</a:t>
            </a:r>
            <a:r>
              <a:rPr lang="zh-CN" altLang="en-US" sz="1800" dirty="0"/>
              <a:t>中</a:t>
            </a:r>
            <a:r>
              <a:rPr lang="en-US" sz="1800" dirty="0"/>
              <a:t>snapshot</a:t>
            </a:r>
            <a:r>
              <a:rPr lang="zh-CN" altLang="en-US" sz="1800" dirty="0"/>
              <a:t>就是这样实现的</a:t>
            </a:r>
          </a:p>
          <a:p>
            <a:pPr lvl="1"/>
            <a:r>
              <a:rPr lang="zh-CN" altLang="en-US" sz="1800" dirty="0"/>
              <a:t>通常有一个</a:t>
            </a:r>
            <a:r>
              <a:rPr lang="en-US" sz="1800" dirty="0"/>
              <a:t>base Image: /home/</a:t>
            </a:r>
            <a:r>
              <a:rPr lang="en-US" sz="1800" dirty="0" err="1"/>
              <a:t>openstack</a:t>
            </a:r>
            <a:r>
              <a:rPr lang="en-US" sz="1800" dirty="0"/>
              <a:t>/images/ubuntutest.qcow2</a:t>
            </a:r>
          </a:p>
          <a:p>
            <a:pPr lvl="1"/>
            <a:r>
              <a:rPr lang="zh-CN" altLang="en-US" sz="1800" dirty="0"/>
              <a:t>为每一个虚拟机创建一个单独的硬盘</a:t>
            </a:r>
          </a:p>
          <a:p>
            <a:pPr lvl="2"/>
            <a:r>
              <a:rPr lang="en-US" sz="1600" dirty="0" err="1"/>
              <a:t>qemu-img</a:t>
            </a:r>
            <a:r>
              <a:rPr lang="en-US" sz="1600" dirty="0"/>
              <a:t> create -f qcow2 -o </a:t>
            </a:r>
            <a:r>
              <a:rPr lang="en-US" sz="1600" dirty="0" err="1"/>
              <a:t>backing_file</a:t>
            </a:r>
            <a:r>
              <a:rPr lang="en-US" sz="1600" dirty="0"/>
              <a:t>=/home/</a:t>
            </a:r>
            <a:r>
              <a:rPr lang="en-US" sz="1600" dirty="0" err="1"/>
              <a:t>openstack</a:t>
            </a:r>
            <a:r>
              <a:rPr lang="en-US" sz="1600" dirty="0"/>
              <a:t>/images/ubuntutest.qcow2 ubuntutest_origin.qcow2</a:t>
            </a:r>
          </a:p>
          <a:p>
            <a:pPr lvl="1"/>
            <a:r>
              <a:rPr lang="zh-CN" altLang="en-US" sz="1800" dirty="0"/>
              <a:t>创建</a:t>
            </a:r>
            <a:r>
              <a:rPr lang="en-US" sz="1800" dirty="0"/>
              <a:t>transient domain</a:t>
            </a:r>
            <a:r>
              <a:rPr lang="zh-CN" altLang="en-US" sz="1800" dirty="0"/>
              <a:t>的</a:t>
            </a:r>
            <a:r>
              <a:rPr lang="en-US" sz="1800" dirty="0" smtClean="0"/>
              <a:t>xml</a:t>
            </a:r>
          </a:p>
          <a:p>
            <a:pPr lvl="2"/>
            <a:r>
              <a:rPr lang="en-US" sz="1600" dirty="0"/>
              <a:t>ubuntutest_transient.xml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02" y="2724912"/>
            <a:ext cx="4845694" cy="39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4262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External Snapshot: </a:t>
            </a:r>
            <a:r>
              <a:rPr lang="zh-CN" altLang="en-US" sz="2400" dirty="0"/>
              <a:t>方式三：</a:t>
            </a:r>
            <a:r>
              <a:rPr lang="en-US" sz="2400" dirty="0" err="1"/>
              <a:t>blockcopy</a:t>
            </a:r>
            <a:r>
              <a:rPr lang="en-US" sz="2400" dirty="0"/>
              <a:t>，</a:t>
            </a:r>
            <a:r>
              <a:rPr lang="zh-CN" altLang="en-US" sz="2400" dirty="0"/>
              <a:t>将内容复制到另一个</a:t>
            </a:r>
            <a:r>
              <a:rPr lang="en-US" sz="2400" dirty="0"/>
              <a:t>Image</a:t>
            </a:r>
          </a:p>
          <a:p>
            <a:pPr lvl="1"/>
            <a:r>
              <a:rPr lang="zh-CN" altLang="en-US" sz="2000" dirty="0" smtClean="0"/>
              <a:t>创建一个</a:t>
            </a:r>
            <a:r>
              <a:rPr lang="en-US" sz="2000" dirty="0" smtClean="0"/>
              <a:t>transient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domain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create </a:t>
            </a:r>
            <a:r>
              <a:rPr lang="en-US" sz="1800" dirty="0" smtClean="0"/>
              <a:t>ubuntutest_transient.xml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zh-CN" altLang="en-US" sz="2000" dirty="0"/>
              <a:t>在虚拟机里面创建</a:t>
            </a:r>
            <a:r>
              <a:rPr lang="en-US" altLang="zh-CN" sz="2000" dirty="0"/>
              <a:t>512M</a:t>
            </a:r>
            <a:r>
              <a:rPr lang="zh-CN" altLang="en-US" sz="2000" dirty="0"/>
              <a:t>的文件，</a:t>
            </a:r>
            <a:r>
              <a:rPr lang="en-US" altLang="zh-CN" sz="2000" dirty="0" err="1"/>
              <a:t>dd</a:t>
            </a:r>
            <a:r>
              <a:rPr lang="en-US" altLang="zh-CN" sz="2000" dirty="0"/>
              <a:t> if=/</a:t>
            </a:r>
            <a:r>
              <a:rPr lang="en-US" altLang="zh-CN" sz="2000" dirty="0" err="1"/>
              <a:t>dev</a:t>
            </a:r>
            <a:r>
              <a:rPr lang="en-US" altLang="zh-CN" sz="2000" dirty="0"/>
              <a:t>/zero of=</a:t>
            </a:r>
            <a:r>
              <a:rPr lang="en-US" altLang="zh-CN" sz="2000" dirty="0" err="1"/>
              <a:t>hello.img</a:t>
            </a:r>
            <a:r>
              <a:rPr lang="en-US" altLang="zh-CN" sz="2000" dirty="0"/>
              <a:t> </a:t>
            </a:r>
            <a:r>
              <a:rPr lang="en-US" altLang="zh-CN" sz="2000" dirty="0" err="1"/>
              <a:t>bs</a:t>
            </a:r>
            <a:r>
              <a:rPr lang="en-US" altLang="zh-CN" sz="2000" dirty="0"/>
              <a:t>=1024k </a:t>
            </a:r>
            <a:r>
              <a:rPr lang="en-US" altLang="zh-CN" sz="2000" dirty="0" smtClean="0"/>
              <a:t>count=500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r>
              <a:rPr lang="zh-CN" altLang="en-US" sz="2000" dirty="0"/>
              <a:t>创建一个空的</a:t>
            </a:r>
            <a:r>
              <a:rPr lang="en-US" altLang="zh-CN" sz="2000" dirty="0"/>
              <a:t>snapshot</a:t>
            </a:r>
            <a:r>
              <a:rPr lang="zh-CN" altLang="en-US" sz="2000" dirty="0"/>
              <a:t>文件，指向</a:t>
            </a:r>
            <a:r>
              <a:rPr lang="en-US" altLang="zh-CN" sz="2000" dirty="0"/>
              <a:t>base Image</a:t>
            </a:r>
          </a:p>
          <a:p>
            <a:pPr lvl="2"/>
            <a:r>
              <a:rPr lang="en-US" altLang="zh-CN" sz="1600" dirty="0" err="1"/>
              <a:t>qemu-img</a:t>
            </a:r>
            <a:r>
              <a:rPr lang="en-US" altLang="zh-CN" sz="1600" dirty="0"/>
              <a:t> create -f qcow2 -o </a:t>
            </a:r>
            <a:r>
              <a:rPr lang="en-US" altLang="zh-CN" sz="1600" dirty="0" err="1"/>
              <a:t>backing_file</a:t>
            </a:r>
            <a:r>
              <a:rPr lang="en-US" altLang="zh-CN" sz="1600" dirty="0"/>
              <a:t>=/home/</a:t>
            </a:r>
            <a:r>
              <a:rPr lang="en-US" altLang="zh-CN" sz="1600" dirty="0" err="1"/>
              <a:t>openstack</a:t>
            </a:r>
            <a:r>
              <a:rPr lang="en-US" altLang="zh-CN" sz="1600" dirty="0"/>
              <a:t>/images/ubuntutest.qcow2 </a:t>
            </a:r>
            <a:r>
              <a:rPr lang="en-US" altLang="zh-CN" sz="1600" dirty="0" smtClean="0"/>
              <a:t>ubuntutest_snapshot.qcow2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75" y="1512379"/>
            <a:ext cx="6155246" cy="1043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65" y="3087119"/>
            <a:ext cx="5495544" cy="13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865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zh-CN" altLang="en-US" dirty="0"/>
              <a:t>管理</a:t>
            </a:r>
            <a:r>
              <a:rPr lang="en-US" altLang="zh-CN" dirty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External Snapshot: </a:t>
            </a:r>
            <a:r>
              <a:rPr lang="zh-CN" altLang="en-US" sz="2400" dirty="0"/>
              <a:t>方式三：</a:t>
            </a:r>
            <a:r>
              <a:rPr lang="en-US" sz="2400" dirty="0" err="1"/>
              <a:t>blockcopy</a:t>
            </a:r>
            <a:r>
              <a:rPr lang="en-US" sz="2400" dirty="0"/>
              <a:t>，</a:t>
            </a:r>
            <a:r>
              <a:rPr lang="zh-CN" altLang="en-US" sz="2400" dirty="0"/>
              <a:t>将内容复制到另一个</a:t>
            </a:r>
            <a:r>
              <a:rPr lang="en-US" sz="2400" dirty="0"/>
              <a:t>Image</a:t>
            </a:r>
          </a:p>
          <a:p>
            <a:pPr lvl="1"/>
            <a:r>
              <a:rPr lang="zh-CN" altLang="en-US" sz="2000" dirty="0"/>
              <a:t>进行</a:t>
            </a:r>
            <a:r>
              <a:rPr lang="en-US" altLang="zh-CN" sz="2000" dirty="0"/>
              <a:t>block copy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blockcopy</a:t>
            </a:r>
            <a:r>
              <a:rPr lang="en-US" altLang="zh-CN" sz="1600" dirty="0"/>
              <a:t> --domain </a:t>
            </a:r>
            <a:r>
              <a:rPr lang="en-US" altLang="zh-CN" sz="1600" dirty="0" err="1"/>
              <a:t>ubuntutest_transient</a:t>
            </a:r>
            <a:r>
              <a:rPr lang="en-US" altLang="zh-CN" sz="1600" dirty="0"/>
              <a:t> --path /home/</a:t>
            </a:r>
            <a:r>
              <a:rPr lang="en-US" altLang="zh-CN" sz="1600" dirty="0" err="1"/>
              <a:t>openstack</a:t>
            </a:r>
            <a:r>
              <a:rPr lang="en-US" altLang="zh-CN" sz="1600" dirty="0"/>
              <a:t>/images/ubuntutest_origin.qcow2 --</a:t>
            </a:r>
            <a:r>
              <a:rPr lang="en-US" altLang="zh-CN" sz="1600" dirty="0" err="1"/>
              <a:t>dest</a:t>
            </a:r>
            <a:r>
              <a:rPr lang="en-US" altLang="zh-CN" sz="1600" dirty="0"/>
              <a:t> /home/</a:t>
            </a:r>
            <a:r>
              <a:rPr lang="en-US" altLang="zh-CN" sz="1600" dirty="0" err="1"/>
              <a:t>openstack</a:t>
            </a:r>
            <a:r>
              <a:rPr lang="en-US" altLang="zh-CN" sz="1600" dirty="0"/>
              <a:t>/images/ubuntutest_snapshot.qcow2 --shallow --reuse-external --wait </a:t>
            </a:r>
            <a:r>
              <a:rPr lang="en-US" altLang="zh-CN" sz="1600" dirty="0" smtClean="0"/>
              <a:t>–verbose</a:t>
            </a:r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1"/>
            <a:r>
              <a:rPr lang="zh-CN" altLang="en-US" sz="2000" dirty="0" smtClean="0"/>
              <a:t>从</a:t>
            </a:r>
            <a:r>
              <a:rPr lang="en-US" altLang="zh-CN" sz="2000" dirty="0" smtClean="0"/>
              <a:t>ubuntu_snapshot.qcow2</a:t>
            </a:r>
            <a:r>
              <a:rPr lang="zh-CN" altLang="en-US" sz="2000" dirty="0" smtClean="0"/>
              <a:t>启动查看，</a:t>
            </a:r>
            <a:r>
              <a:rPr lang="en-US" altLang="zh-CN" sz="2000" dirty="0" err="1" smtClean="0"/>
              <a:t>hello.img</a:t>
            </a:r>
            <a:r>
              <a:rPr lang="zh-CN" altLang="en-US" sz="2000" dirty="0" smtClean="0"/>
              <a:t>存在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这</a:t>
            </a:r>
            <a:r>
              <a:rPr lang="zh-CN" altLang="en-US" sz="2000" dirty="0" smtClean="0"/>
              <a:t>里必须创建</a:t>
            </a:r>
            <a:r>
              <a:rPr lang="en-US" sz="2000" dirty="0" smtClean="0"/>
              <a:t>transient domain</a:t>
            </a:r>
            <a:r>
              <a:rPr lang="zh-CN" altLang="en-US" sz="2000" dirty="0" smtClean="0"/>
              <a:t>，否则会报如下错误</a:t>
            </a:r>
            <a:endParaRPr lang="en-US" altLang="zh-CN" sz="2000" dirty="0"/>
          </a:p>
          <a:p>
            <a:pPr lvl="2"/>
            <a:r>
              <a:rPr lang="en-US" sz="1600" dirty="0"/>
              <a:t>error: Requested operation is not valid: domain is not transient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9433"/>
            <a:ext cx="10880691" cy="15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913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Libvirt</a:t>
            </a:r>
            <a:r>
              <a:rPr lang="zh-CN" altLang="en-US" dirty="0" smtClean="0"/>
              <a:t>提供远程管理虚拟机功能</a:t>
            </a:r>
            <a:endParaRPr lang="en-US" dirty="0" smtClean="0"/>
          </a:p>
          <a:p>
            <a:r>
              <a:rPr lang="zh-CN" altLang="en-US" dirty="0" smtClean="0"/>
              <a:t>三个基本问题</a:t>
            </a:r>
            <a:endParaRPr lang="en-US" dirty="0" smtClean="0"/>
          </a:p>
          <a:p>
            <a:pPr lvl="1"/>
            <a:r>
              <a:rPr lang="zh-CN" altLang="en-US" dirty="0" smtClean="0"/>
              <a:t>使用什么</a:t>
            </a:r>
            <a:r>
              <a:rPr lang="en-US" dirty="0" smtClean="0"/>
              <a:t>URI</a:t>
            </a:r>
            <a:r>
              <a:rPr lang="zh-CN" altLang="en-US" dirty="0" smtClean="0"/>
              <a:t>进行远程连接</a:t>
            </a:r>
            <a:endParaRPr lang="en-US" dirty="0" smtClean="0"/>
          </a:p>
          <a:p>
            <a:pPr lvl="1"/>
            <a:r>
              <a:rPr lang="en-US" dirty="0" smtClean="0"/>
              <a:t>Authentication</a:t>
            </a:r>
            <a:r>
              <a:rPr lang="zh-CN" altLang="en-US" dirty="0" smtClean="0"/>
              <a:t>，如何验证你是谁</a:t>
            </a:r>
            <a:endParaRPr lang="en-US" dirty="0" smtClean="0"/>
          </a:p>
          <a:p>
            <a:pPr lvl="1"/>
            <a:r>
              <a:rPr lang="en-US" dirty="0" smtClean="0"/>
              <a:t>Authorization/Access Control</a:t>
            </a:r>
            <a:r>
              <a:rPr lang="zh-CN" altLang="en-US" dirty="0" smtClean="0"/>
              <a:t>，</a:t>
            </a:r>
            <a:r>
              <a:rPr lang="zh-CN" altLang="en-US" dirty="0"/>
              <a:t>验</a:t>
            </a:r>
            <a:r>
              <a:rPr lang="zh-CN" altLang="en-US" dirty="0" smtClean="0"/>
              <a:t>证你有没有权限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83" y="3528060"/>
            <a:ext cx="4772025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6320" y="5890260"/>
            <a:ext cx="1546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popsuper1982</a:t>
            </a:r>
          </a:p>
          <a:p>
            <a:r>
              <a:rPr lang="en-US" dirty="0" smtClean="0"/>
              <a:t>192.168.57.1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759" y="5890260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ubuntutest</a:t>
            </a:r>
            <a:endParaRPr lang="en-US" dirty="0" smtClean="0"/>
          </a:p>
          <a:p>
            <a:r>
              <a:rPr lang="en-US" dirty="0" smtClean="0"/>
              <a:t>192.168.57.100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/>
              <a:t>使用什么</a:t>
            </a:r>
            <a:r>
              <a:rPr lang="en-US" dirty="0"/>
              <a:t>URI</a:t>
            </a:r>
            <a:r>
              <a:rPr lang="zh-CN" altLang="en-US" dirty="0"/>
              <a:t>进行远程连接</a:t>
            </a:r>
          </a:p>
          <a:p>
            <a:pPr lvl="1"/>
            <a:r>
              <a:rPr lang="zh-CN" altLang="en-US" dirty="0"/>
              <a:t>格式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en-US" dirty="0" smtClean="0"/>
              <a:t>driver</a:t>
            </a:r>
            <a:r>
              <a:rPr lang="en-US" dirty="0"/>
              <a:t>[+transport]://[username@][hostname][:port]/[path][?</a:t>
            </a:r>
            <a:r>
              <a:rPr lang="en-US" dirty="0" err="1"/>
              <a:t>extraparameters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dirty="0" smtClean="0"/>
              <a:t>Transport</a:t>
            </a:r>
            <a:r>
              <a:rPr lang="zh-CN" altLang="en-US" dirty="0" smtClean="0"/>
              <a:t>有下面几种方式：</a:t>
            </a:r>
            <a:endParaRPr lang="en-US" altLang="zh-CN" dirty="0" smtClean="0"/>
          </a:p>
          <a:p>
            <a:pPr lvl="2"/>
            <a:r>
              <a:rPr lang="en-US" sz="1900" dirty="0" smtClean="0"/>
              <a:t>Unix</a:t>
            </a:r>
            <a:r>
              <a:rPr lang="zh-CN" altLang="en-US" sz="1900" dirty="0" smtClean="0"/>
              <a:t>：</a:t>
            </a:r>
            <a:endParaRPr lang="en-US" altLang="zh-CN" sz="1900" dirty="0" smtClean="0"/>
          </a:p>
          <a:p>
            <a:pPr lvl="3"/>
            <a:r>
              <a:rPr lang="en-US" sz="1900" dirty="0" smtClean="0"/>
              <a:t>Unix </a:t>
            </a:r>
            <a:r>
              <a:rPr lang="en-US" sz="1900" dirty="0"/>
              <a:t>domain </a:t>
            </a:r>
            <a:r>
              <a:rPr lang="en-US" sz="1900" dirty="0" smtClean="0"/>
              <a:t>socket</a:t>
            </a:r>
            <a:r>
              <a:rPr lang="zh-CN" altLang="en-US" sz="1900" dirty="0" smtClean="0"/>
              <a:t>，仅仅在本地能够使用，不加密，使用</a:t>
            </a:r>
            <a:r>
              <a:rPr lang="en-US" altLang="zh-CN" sz="1900" dirty="0" err="1" smtClean="0"/>
              <a:t>unix</a:t>
            </a:r>
            <a:r>
              <a:rPr lang="zh-CN" altLang="en-US" sz="1900" dirty="0" smtClean="0"/>
              <a:t>本身的权限控制</a:t>
            </a:r>
            <a:endParaRPr lang="en-US" altLang="zh-CN" sz="1900" dirty="0" smtClean="0"/>
          </a:p>
          <a:p>
            <a:pPr lvl="3"/>
            <a:r>
              <a:rPr lang="en-US" sz="1900" dirty="0" err="1"/>
              <a:t>qemu+unix</a:t>
            </a:r>
            <a:r>
              <a:rPr lang="en-US" sz="1900" dirty="0"/>
              <a:t>:///</a:t>
            </a:r>
            <a:r>
              <a:rPr lang="en-US" sz="1900" dirty="0" err="1"/>
              <a:t>system?socket</a:t>
            </a:r>
            <a:r>
              <a:rPr lang="en-US" sz="1900" dirty="0"/>
              <a:t>=/</a:t>
            </a:r>
            <a:r>
              <a:rPr lang="en-US" sz="1900" dirty="0" smtClean="0"/>
              <a:t>opt/</a:t>
            </a:r>
            <a:r>
              <a:rPr lang="en-US" sz="1900" dirty="0" err="1" smtClean="0"/>
              <a:t>libvirt</a:t>
            </a:r>
            <a:r>
              <a:rPr lang="en-US" sz="1900" dirty="0" smtClean="0"/>
              <a:t>/run/</a:t>
            </a:r>
            <a:r>
              <a:rPr lang="en-US" sz="1900" dirty="0" err="1" smtClean="0"/>
              <a:t>libvirt</a:t>
            </a:r>
            <a:r>
              <a:rPr lang="en-US" sz="1900" dirty="0" smtClean="0"/>
              <a:t>/</a:t>
            </a:r>
            <a:r>
              <a:rPr lang="en-US" sz="1900" dirty="0" err="1" smtClean="0"/>
              <a:t>libvirt</a:t>
            </a:r>
            <a:r>
              <a:rPr lang="en-US" sz="1900" dirty="0" smtClean="0"/>
              <a:t>-sock</a:t>
            </a:r>
          </a:p>
          <a:p>
            <a:pPr lvl="2"/>
            <a:r>
              <a:rPr lang="en-US" dirty="0" err="1" smtClean="0"/>
              <a:t>Ssh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通过</a:t>
            </a:r>
            <a:r>
              <a:rPr lang="en-US" altLang="zh-CN" dirty="0" err="1" smtClean="0"/>
              <a:t>ssh</a:t>
            </a:r>
            <a:r>
              <a:rPr lang="en-US" altLang="zh-CN" dirty="0" smtClean="0"/>
              <a:t> tunnel</a:t>
            </a:r>
            <a:r>
              <a:rPr lang="zh-CN" altLang="en-US" dirty="0" smtClean="0"/>
              <a:t>进行远程连接，相当于通过</a:t>
            </a:r>
            <a:r>
              <a:rPr lang="en-US" altLang="zh-CN" dirty="0" err="1" smtClean="0"/>
              <a:t>ssh</a:t>
            </a:r>
            <a:r>
              <a:rPr lang="en-US" altLang="zh-CN" dirty="0" smtClean="0"/>
              <a:t> tunnel</a:t>
            </a:r>
            <a:r>
              <a:rPr lang="zh-CN" altLang="en-US" dirty="0" smtClean="0"/>
              <a:t>到目标机器上</a:t>
            </a:r>
            <a:r>
              <a:rPr lang="zh-CN" altLang="en-US" dirty="0"/>
              <a:t>调用</a:t>
            </a:r>
            <a:r>
              <a:rPr lang="en-US" altLang="zh-CN" dirty="0" err="1" smtClean="0"/>
              <a:t>unix</a:t>
            </a:r>
            <a:r>
              <a:rPr lang="en-US" altLang="zh-CN" dirty="0" smtClean="0"/>
              <a:t> domain socket</a:t>
            </a:r>
            <a:r>
              <a:rPr lang="zh-CN" altLang="en-US" dirty="0" smtClean="0"/>
              <a:t>，加密，使用</a:t>
            </a:r>
            <a:r>
              <a:rPr lang="en-US" altLang="zh-CN" dirty="0" err="1" smtClean="0"/>
              <a:t>unix</a:t>
            </a:r>
            <a:r>
              <a:rPr lang="zh-CN" altLang="en-US" dirty="0" smtClean="0"/>
              <a:t>本身的权限控制，能</a:t>
            </a:r>
            <a:r>
              <a:rPr lang="en-US" altLang="zh-CN" dirty="0" err="1" smtClean="0"/>
              <a:t>ssh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username/password</a:t>
            </a:r>
            <a:r>
              <a:rPr lang="zh-CN" altLang="en-US" dirty="0" smtClean="0"/>
              <a:t>登录</a:t>
            </a:r>
            <a:r>
              <a:rPr lang="en-US" altLang="zh-CN" dirty="0" smtClean="0"/>
              <a:t>hostname</a:t>
            </a:r>
            <a:r>
              <a:rPr lang="zh-CN" altLang="en-US" dirty="0" smtClean="0"/>
              <a:t>，就能执行命令</a:t>
            </a:r>
            <a:endParaRPr lang="en-US" altLang="zh-CN" dirty="0" smtClean="0"/>
          </a:p>
          <a:p>
            <a:pPr lvl="3"/>
            <a:r>
              <a:rPr lang="en-US" dirty="0" err="1"/>
              <a:t>qemu+ssh</a:t>
            </a:r>
            <a:r>
              <a:rPr lang="en-US" dirty="0"/>
              <a:t>://</a:t>
            </a:r>
            <a:r>
              <a:rPr lang="en-US" dirty="0" smtClean="0"/>
              <a:t>root@example.com/system</a:t>
            </a:r>
          </a:p>
          <a:p>
            <a:pPr lvl="2"/>
            <a:r>
              <a:rPr lang="en-US" dirty="0" smtClean="0"/>
              <a:t>TCP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通过</a:t>
            </a:r>
            <a:r>
              <a:rPr lang="en-US" altLang="zh-CN" dirty="0" smtClean="0"/>
              <a:t>TCP</a:t>
            </a:r>
            <a:r>
              <a:rPr lang="zh-CN" altLang="en-US" dirty="0" smtClean="0"/>
              <a:t>进行远程连接，通过</a:t>
            </a:r>
            <a:r>
              <a:rPr lang="en-US" dirty="0" smtClean="0"/>
              <a:t>DIGEST-MD5</a:t>
            </a:r>
            <a:r>
              <a:rPr lang="zh-CN" altLang="en-US" dirty="0" smtClean="0"/>
              <a:t>进行加密，使用</a:t>
            </a:r>
            <a:r>
              <a:rPr lang="en-US" dirty="0" smtClean="0"/>
              <a:t>SASL/Kerberos</a:t>
            </a:r>
            <a:r>
              <a:rPr lang="zh-CN" altLang="en-US" dirty="0" smtClean="0"/>
              <a:t>进行权限控制</a:t>
            </a:r>
            <a:endParaRPr lang="en-US" altLang="zh-CN" dirty="0" smtClean="0"/>
          </a:p>
          <a:p>
            <a:pPr lvl="3"/>
            <a:r>
              <a:rPr lang="en-US" dirty="0" err="1"/>
              <a:t>qemu+tcp</a:t>
            </a:r>
            <a:r>
              <a:rPr lang="en-US" dirty="0"/>
              <a:t>://</a:t>
            </a:r>
            <a:r>
              <a:rPr lang="en-US" dirty="0" smtClean="0"/>
              <a:t>example.com/system</a:t>
            </a:r>
          </a:p>
          <a:p>
            <a:pPr lvl="2"/>
            <a:r>
              <a:rPr lang="en-US" altLang="zh-CN" dirty="0" smtClean="0"/>
              <a:t>TLS:</a:t>
            </a:r>
          </a:p>
          <a:p>
            <a:pPr lvl="3"/>
            <a:r>
              <a:rPr lang="zh-CN" altLang="en-US" dirty="0" smtClean="0"/>
              <a:t>和</a:t>
            </a:r>
            <a:r>
              <a:rPr lang="en-US" altLang="zh-CN" dirty="0" smtClean="0"/>
              <a:t>TCP</a:t>
            </a:r>
            <a:r>
              <a:rPr lang="zh-CN" altLang="en-US" dirty="0"/>
              <a:t>类</a:t>
            </a:r>
            <a:r>
              <a:rPr lang="zh-CN" altLang="en-US" dirty="0" smtClean="0"/>
              <a:t>似，但是使用</a:t>
            </a:r>
            <a:r>
              <a:rPr lang="en-US" altLang="zh-CN" dirty="0" smtClean="0"/>
              <a:t>SSL</a:t>
            </a:r>
            <a:r>
              <a:rPr lang="zh-CN" altLang="en-US" dirty="0" smtClean="0"/>
              <a:t>对</a:t>
            </a:r>
            <a:r>
              <a:rPr lang="en-US" altLang="zh-CN" dirty="0" smtClean="0"/>
              <a:t>TCP</a:t>
            </a:r>
            <a:r>
              <a:rPr lang="zh-CN" altLang="en-US" dirty="0" smtClean="0"/>
              <a:t>进行加密，因而需要配置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Certificate</a:t>
            </a:r>
            <a:r>
              <a:rPr lang="zh-CN" altLang="en-US" dirty="0" smtClean="0"/>
              <a:t>，最好</a:t>
            </a:r>
            <a:r>
              <a:rPr lang="en-US" altLang="zh-CN" dirty="0" smtClean="0"/>
              <a:t>disable </a:t>
            </a:r>
            <a:r>
              <a:rPr lang="en-US" dirty="0" smtClean="0"/>
              <a:t>DIGEST-MD5</a:t>
            </a:r>
            <a:r>
              <a:rPr lang="zh-CN" altLang="en-US" dirty="0" smtClean="0"/>
              <a:t>避免加密两次，同样使用</a:t>
            </a:r>
            <a:r>
              <a:rPr lang="en-US" dirty="0"/>
              <a:t>SASL/Kerberos</a:t>
            </a:r>
            <a:r>
              <a:rPr lang="zh-CN" altLang="en-US" dirty="0"/>
              <a:t>进行权限控</a:t>
            </a:r>
            <a:r>
              <a:rPr lang="zh-CN" altLang="en-US" dirty="0" smtClean="0"/>
              <a:t>制</a:t>
            </a:r>
            <a:endParaRPr lang="en-US" altLang="zh-CN" dirty="0" smtClean="0"/>
          </a:p>
          <a:p>
            <a:pPr lvl="3"/>
            <a:r>
              <a:rPr lang="en-US" dirty="0" err="1"/>
              <a:t>qemu+tls</a:t>
            </a:r>
            <a:r>
              <a:rPr lang="en-US" dirty="0"/>
              <a:t>://root@mercury.example.com/system</a:t>
            </a:r>
          </a:p>
        </p:txBody>
      </p:sp>
    </p:spTree>
    <p:extLst>
      <p:ext uri="{BB962C8B-B14F-4D97-AF65-F5344CB8AC3E}">
        <p14:creationId xmlns:p14="http://schemas.microsoft.com/office/powerpoint/2010/main" val="81893503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Unix</a:t>
            </a:r>
          </a:p>
          <a:p>
            <a:pPr lvl="1"/>
            <a:r>
              <a:rPr lang="zh-CN" altLang="en-US" sz="1800" dirty="0" smtClean="0"/>
              <a:t>使用</a:t>
            </a:r>
            <a:r>
              <a:rPr lang="en-US" altLang="zh-CN" sz="1800" dirty="0" smtClean="0"/>
              <a:t>root</a:t>
            </a:r>
            <a:r>
              <a:rPr lang="zh-CN" altLang="en-US" sz="1800" dirty="0" smtClean="0"/>
              <a:t>用户，可以</a:t>
            </a:r>
            <a:r>
              <a:rPr lang="en-US" altLang="zh-CN" sz="1800" dirty="0" err="1" smtClean="0"/>
              <a:t>virsh</a:t>
            </a:r>
            <a:r>
              <a:rPr lang="en-US" altLang="zh-CN" sz="1800" dirty="0" smtClean="0"/>
              <a:t> list</a:t>
            </a:r>
          </a:p>
          <a:p>
            <a:pPr lvl="1"/>
            <a:r>
              <a:rPr lang="zh-CN" altLang="en-US" sz="1800" dirty="0"/>
              <a:t>使</a:t>
            </a:r>
            <a:r>
              <a:rPr lang="zh-CN" altLang="en-US" sz="1800" dirty="0" smtClean="0"/>
              <a:t>用</a:t>
            </a:r>
            <a:r>
              <a:rPr lang="en-US" altLang="zh-CN" sz="1800" dirty="0" err="1" smtClean="0"/>
              <a:t>openstack</a:t>
            </a:r>
            <a:r>
              <a:rPr lang="zh-CN" altLang="en-US" sz="1800" dirty="0" smtClean="0"/>
              <a:t>用户，则不可以</a:t>
            </a:r>
            <a:endParaRPr lang="en-US" altLang="zh-CN" sz="1800" dirty="0" smtClean="0"/>
          </a:p>
          <a:p>
            <a:pPr lvl="2"/>
            <a:r>
              <a:rPr lang="en-US" sz="1600" dirty="0"/>
              <a:t>error: Failed to connect socket to '/</a:t>
            </a:r>
            <a:r>
              <a:rPr lang="en-US" sz="1600" dirty="0" err="1"/>
              <a:t>var</a:t>
            </a:r>
            <a:r>
              <a:rPr lang="en-US" sz="1600" dirty="0"/>
              <a:t>/run/</a:t>
            </a:r>
            <a:r>
              <a:rPr lang="en-US" sz="1600" dirty="0" err="1"/>
              <a:t>libvirt</a:t>
            </a:r>
            <a:r>
              <a:rPr lang="en-US" sz="1600" dirty="0"/>
              <a:t>/</a:t>
            </a:r>
            <a:r>
              <a:rPr lang="en-US" sz="1600" dirty="0" err="1"/>
              <a:t>libvirt</a:t>
            </a:r>
            <a:r>
              <a:rPr lang="en-US" sz="1600" dirty="0"/>
              <a:t>-sock': Permission </a:t>
            </a:r>
            <a:r>
              <a:rPr lang="en-US" sz="1600" dirty="0" smtClean="0"/>
              <a:t>denied</a:t>
            </a:r>
          </a:p>
          <a:p>
            <a:pPr lvl="1"/>
            <a:r>
              <a:rPr lang="zh-CN" altLang="en-US" sz="1800" dirty="0" smtClean="0"/>
              <a:t>在</a:t>
            </a:r>
            <a:r>
              <a:rPr lang="en-US" sz="1800" dirty="0"/>
              <a:t>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libvirtd.conf</a:t>
            </a:r>
            <a:r>
              <a:rPr lang="zh-CN" altLang="en-US" sz="1800" dirty="0" smtClean="0"/>
              <a:t>中有下面的配置项：</a:t>
            </a:r>
            <a:endParaRPr lang="en-US" altLang="zh-CN" sz="1800" dirty="0" smtClean="0"/>
          </a:p>
          <a:p>
            <a:pPr lvl="2"/>
            <a:r>
              <a:rPr lang="en-US" sz="1600" dirty="0" err="1"/>
              <a:t>unix_sock_group</a:t>
            </a:r>
            <a:r>
              <a:rPr lang="en-US" sz="1600" dirty="0"/>
              <a:t> = "</a:t>
            </a:r>
            <a:r>
              <a:rPr lang="en-US" sz="1600" dirty="0" err="1" smtClean="0"/>
              <a:t>libvirtd</a:t>
            </a:r>
            <a:r>
              <a:rPr lang="en-US" sz="1600" dirty="0" smtClean="0"/>
              <a:t>"</a:t>
            </a:r>
          </a:p>
          <a:p>
            <a:pPr lvl="2"/>
            <a:r>
              <a:rPr lang="en-US" sz="1600" dirty="0" err="1"/>
              <a:t>unix_sock_ro_perms</a:t>
            </a:r>
            <a:r>
              <a:rPr lang="en-US" sz="1600" dirty="0"/>
              <a:t> = "</a:t>
            </a:r>
            <a:r>
              <a:rPr lang="en-US" sz="1600" dirty="0" smtClean="0"/>
              <a:t>0777"</a:t>
            </a:r>
          </a:p>
          <a:p>
            <a:pPr lvl="2"/>
            <a:r>
              <a:rPr lang="en-US" sz="1600" dirty="0" err="1"/>
              <a:t>unix_sock_rw_perms</a:t>
            </a:r>
            <a:r>
              <a:rPr lang="en-US" sz="1600" dirty="0"/>
              <a:t> = "</a:t>
            </a:r>
            <a:r>
              <a:rPr lang="en-US" sz="1600" dirty="0" smtClean="0"/>
              <a:t>0770"</a:t>
            </a:r>
          </a:p>
          <a:p>
            <a:pPr lvl="1"/>
            <a:r>
              <a:rPr lang="zh-CN" altLang="en-US" sz="1800" dirty="0" smtClean="0"/>
              <a:t>仅仅用户属于</a:t>
            </a:r>
            <a:r>
              <a:rPr lang="en-US" altLang="zh-CN" sz="1800" dirty="0" smtClean="0"/>
              <a:t>group “</a:t>
            </a:r>
            <a:r>
              <a:rPr lang="en-US" altLang="zh-CN" sz="1800" dirty="0" err="1" smtClean="0"/>
              <a:t>libvirtd</a:t>
            </a:r>
            <a:r>
              <a:rPr lang="en-US" altLang="zh-CN" sz="1800" dirty="0" smtClean="0"/>
              <a:t>”</a:t>
            </a:r>
            <a:r>
              <a:rPr lang="zh-CN" altLang="en-US" sz="1800" dirty="0" smtClean="0"/>
              <a:t>的时候，才能够访问</a:t>
            </a:r>
            <a:r>
              <a:rPr lang="en-US" altLang="zh-CN" sz="1800" dirty="0" smtClean="0"/>
              <a:t>sock</a:t>
            </a:r>
          </a:p>
          <a:p>
            <a:pPr lvl="2"/>
            <a:r>
              <a:rPr lang="pt-BR" sz="1600" dirty="0"/>
              <a:t>usermod -G libvirtd -a </a:t>
            </a:r>
            <a:r>
              <a:rPr lang="pt-BR" sz="1600" dirty="0" smtClean="0"/>
              <a:t>openstack</a:t>
            </a:r>
          </a:p>
          <a:p>
            <a:r>
              <a:rPr lang="en-US" sz="2000" dirty="0" err="1" smtClean="0"/>
              <a:t>Ssh</a:t>
            </a:r>
            <a:endParaRPr lang="en-US" sz="2000" dirty="0" smtClean="0"/>
          </a:p>
          <a:p>
            <a:pPr lvl="1"/>
            <a:r>
              <a:rPr lang="zh-CN" altLang="en-US" sz="1800" dirty="0"/>
              <a:t>使</a:t>
            </a:r>
            <a:r>
              <a:rPr lang="zh-CN" altLang="en-US" sz="1800" dirty="0" smtClean="0"/>
              <a:t>用</a:t>
            </a:r>
            <a:r>
              <a:rPr lang="en-US" altLang="zh-CN" sz="1800" dirty="0" smtClean="0"/>
              <a:t>SSH</a:t>
            </a:r>
            <a:r>
              <a:rPr lang="zh-CN" altLang="en-US" sz="1800" dirty="0"/>
              <a:t> </a:t>
            </a:r>
            <a:r>
              <a:rPr lang="en-US" altLang="zh-CN" sz="1800" dirty="0" smtClean="0"/>
              <a:t>Tunnel</a:t>
            </a:r>
            <a:r>
              <a:rPr lang="zh-CN" altLang="en-US" sz="1800" dirty="0" smtClean="0"/>
              <a:t>，其实也是登录到另一台机器上连接</a:t>
            </a:r>
            <a:r>
              <a:rPr lang="en-US" altLang="zh-CN" sz="1800" dirty="0" smtClean="0"/>
              <a:t>sock</a:t>
            </a:r>
          </a:p>
          <a:p>
            <a:pPr lvl="1"/>
            <a:r>
              <a:rPr lang="zh-CN" altLang="en-US" sz="1800" dirty="0" smtClean="0"/>
              <a:t>如果上面的权限设置正确，则</a:t>
            </a:r>
            <a:r>
              <a:rPr lang="en-US" altLang="zh-CN" sz="1800" dirty="0" err="1" smtClean="0"/>
              <a:t>ssh</a:t>
            </a:r>
            <a:r>
              <a:rPr lang="zh-CN" altLang="en-US" sz="1800" dirty="0" smtClean="0"/>
              <a:t>也能成功</a:t>
            </a:r>
            <a:endParaRPr lang="en-US" altLang="zh-CN" sz="1800" dirty="0" smtClean="0"/>
          </a:p>
          <a:p>
            <a:pPr lvl="1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qemu+ssh</a:t>
            </a:r>
            <a:r>
              <a:rPr lang="en-US" sz="1800" dirty="0"/>
              <a:t>://openstack@192.168.57.1/system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99" y="5384864"/>
            <a:ext cx="7471981" cy="13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496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TCP</a:t>
            </a:r>
          </a:p>
          <a:p>
            <a:pPr lvl="1"/>
            <a:r>
              <a:rPr lang="zh-CN" altLang="en-US" dirty="0"/>
              <a:t>在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libvirt</a:t>
            </a:r>
            <a:r>
              <a:rPr lang="en-US" dirty="0"/>
              <a:t>/</a:t>
            </a:r>
            <a:r>
              <a:rPr lang="en-US" dirty="0" err="1"/>
              <a:t>libvirtd.conf</a:t>
            </a:r>
            <a:r>
              <a:rPr lang="zh-CN" altLang="en-US" dirty="0"/>
              <a:t>中有下面的配置项：</a:t>
            </a:r>
            <a:endParaRPr lang="en-US" altLang="zh-CN" dirty="0"/>
          </a:p>
          <a:p>
            <a:pPr lvl="2"/>
            <a:r>
              <a:rPr lang="en-US" dirty="0" err="1"/>
              <a:t>listen_tcp</a:t>
            </a:r>
            <a:r>
              <a:rPr lang="en-US" dirty="0"/>
              <a:t> = </a:t>
            </a:r>
            <a:r>
              <a:rPr lang="en-US" dirty="0" smtClean="0"/>
              <a:t>1</a:t>
            </a:r>
          </a:p>
          <a:p>
            <a:pPr lvl="2"/>
            <a:r>
              <a:rPr lang="en-US" dirty="0" err="1"/>
              <a:t>tcp_port</a:t>
            </a:r>
            <a:r>
              <a:rPr lang="en-US" dirty="0"/>
              <a:t> = "</a:t>
            </a:r>
            <a:r>
              <a:rPr lang="en-US" dirty="0" smtClean="0"/>
              <a:t>16509"</a:t>
            </a:r>
          </a:p>
          <a:p>
            <a:pPr lvl="2"/>
            <a:r>
              <a:rPr lang="en-US" dirty="0" err="1"/>
              <a:t>auth_tcp</a:t>
            </a:r>
            <a:r>
              <a:rPr lang="en-US" dirty="0"/>
              <a:t> = </a:t>
            </a:r>
            <a:r>
              <a:rPr lang="en-US" dirty="0" smtClean="0"/>
              <a:t>"</a:t>
            </a:r>
            <a:r>
              <a:rPr lang="en-US" altLang="zh-CN" dirty="0" smtClean="0"/>
              <a:t>none</a:t>
            </a:r>
            <a:r>
              <a:rPr lang="en-US" dirty="0" smtClean="0"/>
              <a:t>“</a:t>
            </a:r>
          </a:p>
          <a:p>
            <a:pPr lvl="1"/>
            <a:r>
              <a:rPr lang="zh-CN" altLang="en-US" dirty="0" smtClean="0"/>
              <a:t>修改</a:t>
            </a:r>
            <a:r>
              <a:rPr lang="en-US" altLang="zh-CN" dirty="0"/>
              <a:t>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/default/</a:t>
            </a:r>
            <a:r>
              <a:rPr lang="en-US" altLang="zh-CN" dirty="0" err="1" smtClean="0"/>
              <a:t>libvirt</a:t>
            </a:r>
            <a:r>
              <a:rPr lang="en-US" altLang="zh-CN" dirty="0" smtClean="0"/>
              <a:t>-bin</a:t>
            </a:r>
          </a:p>
          <a:p>
            <a:pPr lvl="2"/>
            <a:r>
              <a:rPr lang="en-US" dirty="0" err="1"/>
              <a:t>libvirtd_opts</a:t>
            </a:r>
            <a:r>
              <a:rPr lang="en-US" dirty="0"/>
              <a:t>="-d -l"</a:t>
            </a:r>
            <a:endParaRPr lang="en-US" dirty="0" smtClean="0"/>
          </a:p>
          <a:p>
            <a:pPr lvl="1"/>
            <a:r>
              <a:rPr lang="zh-CN" altLang="en-US" dirty="0" smtClean="0"/>
              <a:t>重启</a:t>
            </a:r>
            <a:r>
              <a:rPr lang="en-US" altLang="zh-CN" dirty="0" err="1" smtClean="0"/>
              <a:t>libvirt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dirty="0" smtClean="0"/>
              <a:t>/</a:t>
            </a:r>
            <a:r>
              <a:rPr lang="en-US" dirty="0" err="1" smtClean="0"/>
              <a:t>var</a:t>
            </a:r>
            <a:r>
              <a:rPr lang="en-US" dirty="0" smtClean="0"/>
              <a:t>/log/</a:t>
            </a:r>
            <a:r>
              <a:rPr lang="en-US" dirty="0" err="1" smtClean="0"/>
              <a:t>libvirt</a:t>
            </a:r>
            <a:r>
              <a:rPr lang="en-US" dirty="0" smtClean="0"/>
              <a:t>/libvirtd.log</a:t>
            </a:r>
            <a:r>
              <a:rPr lang="zh-CN" altLang="en-US" dirty="0" smtClean="0"/>
              <a:t>中报下面的错误</a:t>
            </a:r>
            <a:endParaRPr lang="en-US" altLang="zh-CN" dirty="0" smtClean="0"/>
          </a:p>
          <a:p>
            <a:pPr lvl="3"/>
            <a:r>
              <a:rPr lang="en-US" dirty="0"/>
              <a:t>error : virNetTLSContextCheckCertFile:117 : Cannot read CA certificate '/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pki</a:t>
            </a:r>
            <a:r>
              <a:rPr lang="en-US" dirty="0"/>
              <a:t>/CA/</a:t>
            </a:r>
            <a:r>
              <a:rPr lang="en-US" dirty="0" err="1"/>
              <a:t>cacert.pem</a:t>
            </a:r>
            <a:r>
              <a:rPr lang="en-US" dirty="0"/>
              <a:t>': No such file or </a:t>
            </a:r>
            <a:r>
              <a:rPr lang="en-US" dirty="0" smtClean="0"/>
              <a:t>directory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24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创建</a:t>
            </a:r>
            <a:r>
              <a:rPr lang="en-US" altLang="zh-CN" dirty="0" smtClean="0"/>
              <a:t>CA</a:t>
            </a:r>
            <a:r>
              <a:rPr lang="zh-CN" altLang="en-US" dirty="0" smtClean="0"/>
              <a:t>的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Certificate</a:t>
            </a:r>
          </a:p>
          <a:p>
            <a:pPr lvl="1"/>
            <a:r>
              <a:rPr lang="zh-CN" altLang="en-US" dirty="0"/>
              <a:t>安</a:t>
            </a:r>
            <a:r>
              <a:rPr lang="zh-CN" altLang="en-US" dirty="0" smtClean="0"/>
              <a:t>装</a:t>
            </a:r>
            <a:r>
              <a:rPr lang="en-US" altLang="zh-CN" dirty="0" err="1" smtClean="0"/>
              <a:t>certtool</a:t>
            </a:r>
            <a:endParaRPr lang="en-US" dirty="0" smtClean="0"/>
          </a:p>
          <a:p>
            <a:pPr lvl="2"/>
            <a:r>
              <a:rPr lang="en-US" dirty="0" smtClean="0"/>
              <a:t>apt-get </a:t>
            </a:r>
            <a:r>
              <a:rPr lang="en-US" dirty="0"/>
              <a:t>install </a:t>
            </a:r>
            <a:r>
              <a:rPr lang="en-US" dirty="0" err="1" smtClean="0"/>
              <a:t>gnutls</a:t>
            </a:r>
            <a:r>
              <a:rPr lang="en-US" dirty="0" smtClean="0"/>
              <a:t>-bin</a:t>
            </a:r>
          </a:p>
          <a:p>
            <a:pPr lvl="1"/>
            <a:r>
              <a:rPr lang="zh-CN" altLang="en-US" dirty="0"/>
              <a:t>假设自己是一个</a:t>
            </a:r>
            <a:r>
              <a:rPr lang="en-US" altLang="zh-CN" dirty="0"/>
              <a:t>CA</a:t>
            </a:r>
            <a:r>
              <a:rPr lang="zh-CN" altLang="en-US" dirty="0"/>
              <a:t>，而且是一个</a:t>
            </a:r>
            <a:r>
              <a:rPr lang="en-US" altLang="zh-CN" dirty="0"/>
              <a:t>root CA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创建一个</a:t>
            </a:r>
            <a:r>
              <a:rPr lang="en-US" altLang="zh-CN" dirty="0" smtClean="0"/>
              <a:t>template</a:t>
            </a:r>
            <a:r>
              <a:rPr lang="zh-CN" altLang="en-US" dirty="0" smtClean="0"/>
              <a:t>，声明自己是</a:t>
            </a:r>
            <a:r>
              <a:rPr lang="en-US" altLang="zh-CN" dirty="0" smtClean="0"/>
              <a:t>CA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zh-CN" altLang="en-US" dirty="0"/>
              <a:t>生成一个</a:t>
            </a:r>
            <a:r>
              <a:rPr lang="en-US" dirty="0"/>
              <a:t>CA</a:t>
            </a:r>
            <a:r>
              <a:rPr lang="zh-CN" altLang="en-US" dirty="0"/>
              <a:t>的</a:t>
            </a:r>
            <a:r>
              <a:rPr lang="en-US" dirty="0"/>
              <a:t>private </a:t>
            </a:r>
            <a:r>
              <a:rPr lang="en-US" dirty="0" smtClean="0"/>
              <a:t>key</a:t>
            </a:r>
          </a:p>
          <a:p>
            <a:pPr lvl="2"/>
            <a:r>
              <a:rPr lang="en-US" dirty="0" err="1"/>
              <a:t>umask</a:t>
            </a:r>
            <a:r>
              <a:rPr lang="en-US" dirty="0"/>
              <a:t> 277 &amp;&amp; </a:t>
            </a:r>
            <a:r>
              <a:rPr lang="en-US" dirty="0" err="1"/>
              <a:t>certtool</a:t>
            </a:r>
            <a:r>
              <a:rPr lang="en-US" dirty="0"/>
              <a:t> --generate-</a:t>
            </a:r>
            <a:r>
              <a:rPr lang="en-US" dirty="0" err="1"/>
              <a:t>privkey</a:t>
            </a:r>
            <a:r>
              <a:rPr lang="en-US" dirty="0"/>
              <a:t> &gt; </a:t>
            </a:r>
            <a:r>
              <a:rPr lang="en-US" dirty="0" err="1" smtClean="0"/>
              <a:t>certificate_authority_key.pem</a:t>
            </a:r>
            <a:endParaRPr lang="en-US" dirty="0" smtClean="0"/>
          </a:p>
          <a:p>
            <a:r>
              <a:rPr lang="en-US" dirty="0"/>
              <a:t>CA</a:t>
            </a:r>
            <a:r>
              <a:rPr lang="zh-CN" altLang="en-US" dirty="0"/>
              <a:t>有一个</a:t>
            </a:r>
            <a:r>
              <a:rPr lang="en-US" dirty="0"/>
              <a:t>certificate，</a:t>
            </a:r>
            <a:r>
              <a:rPr lang="zh-CN" altLang="en-US" dirty="0"/>
              <a:t>里面放着</a:t>
            </a:r>
            <a:r>
              <a:rPr lang="en-US" dirty="0"/>
              <a:t>CA</a:t>
            </a:r>
            <a:r>
              <a:rPr lang="zh-CN" altLang="en-US" dirty="0"/>
              <a:t>的</a:t>
            </a:r>
            <a:r>
              <a:rPr lang="en-US" dirty="0"/>
              <a:t>public key，</a:t>
            </a:r>
            <a:r>
              <a:rPr lang="zh-CN" altLang="en-US" dirty="0"/>
              <a:t>要生成这个</a:t>
            </a:r>
            <a:r>
              <a:rPr lang="en-US" dirty="0"/>
              <a:t>certificate，</a:t>
            </a:r>
            <a:r>
              <a:rPr lang="zh-CN" altLang="en-US" dirty="0"/>
              <a:t>则需要写一个</a:t>
            </a:r>
            <a:r>
              <a:rPr lang="en-US" dirty="0"/>
              <a:t>certificate </a:t>
            </a:r>
            <a:r>
              <a:rPr lang="en-US" dirty="0" smtClean="0"/>
              <a:t>request</a:t>
            </a:r>
            <a:r>
              <a:rPr lang="zh-CN" altLang="en-US" dirty="0" smtClean="0"/>
              <a:t>，</a:t>
            </a:r>
            <a:r>
              <a:rPr lang="zh-CN" altLang="en-US" dirty="0"/>
              <a:t>这个证书请求需要更高级的</a:t>
            </a:r>
            <a:r>
              <a:rPr lang="en-US" altLang="zh-CN" dirty="0"/>
              <a:t>CA</a:t>
            </a:r>
            <a:r>
              <a:rPr lang="zh-CN" altLang="en-US" dirty="0"/>
              <a:t>用它的</a:t>
            </a:r>
            <a:r>
              <a:rPr lang="en-US" altLang="zh-CN" dirty="0"/>
              <a:t>private key</a:t>
            </a:r>
            <a:r>
              <a:rPr lang="zh-CN" altLang="en-US" dirty="0"/>
              <a:t>对这个证书请求进行签发，方才能被大家公认</a:t>
            </a:r>
            <a:r>
              <a:rPr lang="en-US" altLang="zh-CN" dirty="0"/>
              <a:t>(</a:t>
            </a:r>
            <a:r>
              <a:rPr lang="zh-CN" altLang="en-US" dirty="0"/>
              <a:t>如果大家相信的是更高级的</a:t>
            </a:r>
            <a:r>
              <a:rPr lang="en-US" altLang="zh-CN" dirty="0"/>
              <a:t>CA</a:t>
            </a:r>
            <a:r>
              <a:rPr lang="zh-CN" altLang="en-US" dirty="0"/>
              <a:t>，则可以用更高级的</a:t>
            </a:r>
            <a:r>
              <a:rPr lang="en-US" altLang="zh-CN" dirty="0"/>
              <a:t>CA</a:t>
            </a:r>
            <a:r>
              <a:rPr lang="zh-CN" altLang="en-US" dirty="0"/>
              <a:t>的</a:t>
            </a:r>
            <a:r>
              <a:rPr lang="en-US" altLang="zh-CN" dirty="0"/>
              <a:t>certificate</a:t>
            </a:r>
            <a:r>
              <a:rPr lang="zh-CN" altLang="en-US" dirty="0"/>
              <a:t>审核这个证书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由于这里的</a:t>
            </a:r>
            <a:r>
              <a:rPr lang="en-US" altLang="zh-CN" dirty="0"/>
              <a:t>CA</a:t>
            </a:r>
            <a:r>
              <a:rPr lang="zh-CN" altLang="en-US" dirty="0"/>
              <a:t>是</a:t>
            </a:r>
            <a:r>
              <a:rPr lang="en-US" altLang="zh-CN" dirty="0"/>
              <a:t>root CA</a:t>
            </a:r>
            <a:r>
              <a:rPr lang="zh-CN" altLang="en-US" dirty="0"/>
              <a:t>，没有更高级的</a:t>
            </a:r>
            <a:r>
              <a:rPr lang="en-US" altLang="zh-CN" dirty="0"/>
              <a:t>CA</a:t>
            </a:r>
            <a:r>
              <a:rPr lang="zh-CN" altLang="en-US" dirty="0"/>
              <a:t>了，所以要进行自签发，用自己的</a:t>
            </a:r>
            <a:r>
              <a:rPr lang="en-US" altLang="zh-CN" dirty="0"/>
              <a:t>private key</a:t>
            </a:r>
            <a:r>
              <a:rPr lang="zh-CN" altLang="en-US" dirty="0"/>
              <a:t>对自己的</a:t>
            </a:r>
            <a:r>
              <a:rPr lang="en-US" altLang="zh-CN" dirty="0"/>
              <a:t>certificate</a:t>
            </a:r>
            <a:r>
              <a:rPr lang="zh-CN" altLang="en-US" dirty="0"/>
              <a:t>请求进行签</a:t>
            </a:r>
            <a:r>
              <a:rPr lang="zh-CN" altLang="en-US" dirty="0" smtClean="0"/>
              <a:t>发</a:t>
            </a:r>
            <a:endParaRPr lang="en-US" altLang="zh-CN" dirty="0" smtClean="0"/>
          </a:p>
          <a:p>
            <a:pPr lvl="1"/>
            <a:r>
              <a:rPr lang="en-US" altLang="zh-CN" dirty="0" err="1"/>
              <a:t>certtool</a:t>
            </a:r>
            <a:r>
              <a:rPr lang="en-US" altLang="zh-CN" dirty="0"/>
              <a:t> --generate-self-signed --template certificate_authority_template.info --load-</a:t>
            </a:r>
            <a:r>
              <a:rPr lang="en-US" altLang="zh-CN" dirty="0" err="1"/>
              <a:t>privkey</a:t>
            </a:r>
            <a:r>
              <a:rPr lang="en-US" altLang="zh-CN" dirty="0"/>
              <a:t> </a:t>
            </a:r>
            <a:r>
              <a:rPr lang="en-US" altLang="zh-CN" dirty="0" err="1"/>
              <a:t>certificate_authority_key.pem</a:t>
            </a:r>
            <a:r>
              <a:rPr lang="en-US" altLang="zh-CN" dirty="0"/>
              <a:t> --</a:t>
            </a:r>
            <a:r>
              <a:rPr lang="en-US" altLang="zh-CN" dirty="0" err="1"/>
              <a:t>outfile</a:t>
            </a:r>
            <a:r>
              <a:rPr lang="en-US" altLang="zh-CN" dirty="0"/>
              <a:t> </a:t>
            </a:r>
            <a:r>
              <a:rPr lang="en-US" altLang="zh-CN" dirty="0" err="1" smtClean="0"/>
              <a:t>certificate_authority_certificate.pem</a:t>
            </a:r>
            <a:endParaRPr lang="en-US" altLang="zh-CN" dirty="0" smtClean="0"/>
          </a:p>
          <a:p>
            <a:r>
              <a:rPr lang="zh-CN" altLang="en-US" dirty="0" smtClean="0"/>
              <a:t>将证书拷贝到相应位置</a:t>
            </a:r>
            <a:endParaRPr lang="en-US" altLang="zh-CN" dirty="0" smtClean="0"/>
          </a:p>
          <a:p>
            <a:pPr lvl="1"/>
            <a:r>
              <a:rPr lang="en-US" altLang="zh-CN" dirty="0" err="1"/>
              <a:t>cp</a:t>
            </a:r>
            <a:r>
              <a:rPr lang="en-US" altLang="zh-CN" dirty="0"/>
              <a:t> </a:t>
            </a:r>
            <a:r>
              <a:rPr lang="en-US" altLang="zh-CN" dirty="0" err="1"/>
              <a:t>certificate_authority_certificate.pem</a:t>
            </a:r>
            <a:r>
              <a:rPr lang="en-US" altLang="zh-CN" dirty="0"/>
              <a:t>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pki</a:t>
            </a:r>
            <a:r>
              <a:rPr lang="en-US" altLang="zh-CN" dirty="0" smtClean="0"/>
              <a:t>/CA/</a:t>
            </a:r>
            <a:r>
              <a:rPr lang="en-US" altLang="zh-CN" dirty="0" err="1" smtClean="0"/>
              <a:t>cacert.pem</a:t>
            </a:r>
            <a:endParaRPr lang="en-US" altLang="zh-CN" dirty="0" smtClean="0"/>
          </a:p>
          <a:p>
            <a:pPr lvl="1"/>
            <a:r>
              <a:rPr lang="en-US" altLang="zh-CN" dirty="0" err="1"/>
              <a:t>chmod</a:t>
            </a:r>
            <a:r>
              <a:rPr lang="en-US" altLang="zh-CN" dirty="0"/>
              <a:t> 444 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pki</a:t>
            </a:r>
            <a:r>
              <a:rPr lang="en-US" altLang="zh-CN" dirty="0"/>
              <a:t>/CA/</a:t>
            </a:r>
            <a:r>
              <a:rPr lang="en-US" altLang="zh-CN" dirty="0" err="1"/>
              <a:t>cacert.pem</a:t>
            </a:r>
            <a:endParaRPr lang="zh-CN" alt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6232" y="1876975"/>
            <a:ext cx="3368040" cy="95410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# cat certificate_authority_template.info </a:t>
            </a:r>
            <a:endParaRPr lang="en-US" sz="1400" dirty="0"/>
          </a:p>
          <a:p>
            <a:r>
              <a:rPr lang="en-US" sz="1400" dirty="0" err="1"/>
              <a:t>cn</a:t>
            </a:r>
            <a:r>
              <a:rPr lang="en-US" sz="1400" dirty="0"/>
              <a:t> = libvirt.org</a:t>
            </a:r>
          </a:p>
          <a:p>
            <a:r>
              <a:rPr lang="en-US" sz="1400" dirty="0" err="1"/>
              <a:t>ca</a:t>
            </a:r>
            <a:endParaRPr lang="en-US" sz="1400" dirty="0"/>
          </a:p>
          <a:p>
            <a:r>
              <a:rPr lang="en-US" sz="1400" dirty="0" err="1"/>
              <a:t>cert_signing_key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666232" y="731279"/>
            <a:ext cx="3368040" cy="73866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/</a:t>
            </a:r>
            <a:r>
              <a:rPr lang="en-US" sz="1400" dirty="0" err="1" smtClean="0"/>
              <a:t>etc</a:t>
            </a:r>
            <a:r>
              <a:rPr lang="en-US" sz="1400" dirty="0" smtClean="0"/>
              <a:t>/hosts</a:t>
            </a:r>
            <a:r>
              <a:rPr lang="zh-CN" altLang="en-US" sz="1400" dirty="0" smtClean="0"/>
              <a:t>里面添加</a:t>
            </a:r>
            <a:endParaRPr lang="en-US" altLang="zh-CN" sz="1400" dirty="0" smtClean="0"/>
          </a:p>
          <a:p>
            <a:r>
              <a:rPr lang="en-US" sz="1400" dirty="0"/>
              <a:t>192.168.57.1    popsuper1982</a:t>
            </a:r>
          </a:p>
          <a:p>
            <a:r>
              <a:rPr lang="en-US" sz="1400" dirty="0"/>
              <a:t>192.168.57.100  </a:t>
            </a:r>
            <a:r>
              <a:rPr lang="en-US" sz="1400" dirty="0" err="1"/>
              <a:t>ubuntutest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48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实验二：安装</a:t>
            </a:r>
            <a:r>
              <a:rPr lang="en-US" altLang="zh-CN" dirty="0"/>
              <a:t>KVM, </a:t>
            </a:r>
            <a:r>
              <a:rPr lang="en-US" altLang="zh-CN" dirty="0" err="1"/>
              <a:t>Qemu</a:t>
            </a:r>
            <a:r>
              <a:rPr lang="en-US" altLang="zh-CN" dirty="0"/>
              <a:t>, </a:t>
            </a:r>
            <a:r>
              <a:rPr lang="en-US" altLang="zh-CN" dirty="0" err="1"/>
              <a:t>Libvirt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安装</a:t>
            </a:r>
            <a:r>
              <a:rPr lang="en-US" altLang="zh-CN" dirty="0" err="1" smtClean="0"/>
              <a:t>libvirt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/>
              <a:t>安</a:t>
            </a:r>
            <a:r>
              <a:rPr lang="zh-CN" altLang="en-US" dirty="0" smtClean="0"/>
              <a:t>装</a:t>
            </a:r>
            <a:r>
              <a:rPr lang="en-US" altLang="zh-CN" dirty="0" err="1"/>
              <a:t>virt</a:t>
            </a:r>
            <a:r>
              <a:rPr lang="en-US" altLang="zh-CN" dirty="0"/>
              <a:t>-install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1661"/>
            <a:ext cx="10837514" cy="955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113684"/>
            <a:ext cx="6382996" cy="15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2768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创建</a:t>
            </a:r>
            <a:r>
              <a:rPr lang="en-US" altLang="zh-CN" dirty="0" smtClean="0"/>
              <a:t>popsuper1982</a:t>
            </a:r>
            <a:r>
              <a:rPr lang="zh-CN" altLang="en-US" dirty="0" smtClean="0"/>
              <a:t>这台机器的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certificate</a:t>
            </a:r>
          </a:p>
          <a:p>
            <a:pPr lvl="1"/>
            <a:r>
              <a:rPr lang="en-US" dirty="0" smtClean="0"/>
              <a:t>popsuper1982</a:t>
            </a:r>
            <a:r>
              <a:rPr lang="zh-CN" altLang="en-US" dirty="0"/>
              <a:t>是一个普通的机</a:t>
            </a:r>
            <a:r>
              <a:rPr lang="zh-CN" altLang="en-US" dirty="0" smtClean="0"/>
              <a:t>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生成一个</a:t>
            </a:r>
            <a:r>
              <a:rPr lang="en-US" altLang="zh-CN" dirty="0" smtClean="0"/>
              <a:t>template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/>
              <a:t>这个普通的机构需要有自己的</a:t>
            </a:r>
            <a:r>
              <a:rPr lang="en-US" dirty="0"/>
              <a:t>private </a:t>
            </a:r>
            <a:r>
              <a:rPr lang="en-US" dirty="0" smtClean="0"/>
              <a:t>key</a:t>
            </a:r>
          </a:p>
          <a:p>
            <a:pPr lvl="2"/>
            <a:r>
              <a:rPr lang="en-US" dirty="0" err="1"/>
              <a:t>umask</a:t>
            </a:r>
            <a:r>
              <a:rPr lang="en-US" dirty="0"/>
              <a:t> 277 &amp;&amp; </a:t>
            </a:r>
            <a:r>
              <a:rPr lang="en-US" dirty="0" err="1"/>
              <a:t>certtool</a:t>
            </a:r>
            <a:r>
              <a:rPr lang="en-US" dirty="0"/>
              <a:t> --generate-</a:t>
            </a:r>
            <a:r>
              <a:rPr lang="en-US" dirty="0" err="1"/>
              <a:t>privkey</a:t>
            </a:r>
            <a:r>
              <a:rPr lang="en-US" dirty="0"/>
              <a:t> &gt; </a:t>
            </a:r>
            <a:r>
              <a:rPr lang="en-US" dirty="0" smtClean="0"/>
              <a:t>popsuper1982_server_key.pem</a:t>
            </a:r>
          </a:p>
          <a:p>
            <a:pPr lvl="1"/>
            <a:r>
              <a:rPr lang="zh-CN" altLang="en-US" dirty="0"/>
              <a:t>也需要一个证书，里面放自己的</a:t>
            </a:r>
            <a:r>
              <a:rPr lang="en-US" altLang="zh-CN" dirty="0"/>
              <a:t>public key</a:t>
            </a:r>
            <a:r>
              <a:rPr lang="zh-CN" altLang="en-US" dirty="0"/>
              <a:t>，需要一个证书请</a:t>
            </a:r>
            <a:r>
              <a:rPr lang="zh-CN" altLang="en-US" dirty="0" smtClean="0"/>
              <a:t>求</a:t>
            </a:r>
            <a:endParaRPr lang="en-US" altLang="zh-CN" dirty="0" smtClean="0"/>
          </a:p>
          <a:p>
            <a:pPr lvl="1"/>
            <a:r>
              <a:rPr lang="zh-CN" altLang="en-US" dirty="0"/>
              <a:t>要使得这个证书被认可，则需要一个</a:t>
            </a:r>
            <a:r>
              <a:rPr lang="en-US" altLang="zh-CN" dirty="0"/>
              <a:t>CA</a:t>
            </a:r>
            <a:r>
              <a:rPr lang="zh-CN" altLang="en-US" dirty="0"/>
              <a:t>对这个证书进行签名，我们用上面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CA</a:t>
            </a:r>
            <a:r>
              <a:rPr lang="zh-CN" altLang="en-US" dirty="0"/>
              <a:t>的</a:t>
            </a:r>
            <a:r>
              <a:rPr lang="en-US" altLang="zh-CN" dirty="0"/>
              <a:t>private key</a:t>
            </a:r>
            <a:r>
              <a:rPr lang="zh-CN" altLang="en-US" dirty="0"/>
              <a:t>对他进行签名</a:t>
            </a:r>
          </a:p>
          <a:p>
            <a:pPr lvl="1"/>
            <a:r>
              <a:rPr lang="zh-CN" altLang="en-US" dirty="0" smtClean="0"/>
              <a:t>其</a:t>
            </a:r>
            <a:r>
              <a:rPr lang="zh-CN" altLang="en-US" dirty="0"/>
              <a:t>实这个过程</a:t>
            </a:r>
            <a:r>
              <a:rPr lang="zh-CN" altLang="en-US" dirty="0" smtClean="0"/>
              <a:t>是</a:t>
            </a:r>
            <a:r>
              <a:rPr lang="en-US" altLang="zh-CN" dirty="0" smtClean="0"/>
              <a:t>popsuper1982</a:t>
            </a:r>
            <a:r>
              <a:rPr lang="zh-CN" altLang="en-US" dirty="0" smtClean="0"/>
              <a:t>这</a:t>
            </a:r>
            <a:r>
              <a:rPr lang="zh-CN" altLang="en-US" dirty="0"/>
              <a:t>个普通网站，将自己的请求发送</a:t>
            </a:r>
            <a:r>
              <a:rPr lang="zh-CN" altLang="en-US" dirty="0" smtClean="0"/>
              <a:t>给</a:t>
            </a:r>
            <a:r>
              <a:rPr lang="en-US" altLang="zh-CN" dirty="0" smtClean="0"/>
              <a:t>CA</a:t>
            </a:r>
            <a:r>
              <a:rPr lang="zh-CN" altLang="en-US" dirty="0"/>
              <a:t>后，</a:t>
            </a:r>
            <a:r>
              <a:rPr lang="zh-CN" altLang="en-US" dirty="0" smtClean="0"/>
              <a:t>由</a:t>
            </a:r>
            <a:r>
              <a:rPr lang="en-US" altLang="zh-CN" dirty="0" smtClean="0"/>
              <a:t>CA</a:t>
            </a:r>
            <a:r>
              <a:rPr lang="zh-CN" altLang="en-US" dirty="0"/>
              <a:t>来做的，只</a:t>
            </a:r>
            <a:r>
              <a:rPr lang="zh-CN" altLang="en-US" dirty="0" smtClean="0"/>
              <a:t>有</a:t>
            </a:r>
            <a:r>
              <a:rPr lang="en-US" altLang="zh-CN" dirty="0" smtClean="0"/>
              <a:t>CA</a:t>
            </a:r>
            <a:r>
              <a:rPr lang="zh-CN" altLang="en-US" dirty="0"/>
              <a:t>才有自己的</a:t>
            </a:r>
            <a:r>
              <a:rPr lang="en-US" altLang="zh-CN" dirty="0"/>
              <a:t>private </a:t>
            </a:r>
            <a:r>
              <a:rPr lang="en-US" altLang="zh-CN" dirty="0" smtClean="0"/>
              <a:t>key</a:t>
            </a:r>
          </a:p>
          <a:p>
            <a:pPr lvl="2"/>
            <a:r>
              <a:rPr lang="en-US" dirty="0" err="1"/>
              <a:t>certtool</a:t>
            </a:r>
            <a:r>
              <a:rPr lang="en-US" dirty="0"/>
              <a:t> --generate-certificate --template popsuper1982_server_template.info --load-</a:t>
            </a:r>
            <a:r>
              <a:rPr lang="en-US" dirty="0" err="1"/>
              <a:t>privkey</a:t>
            </a:r>
            <a:r>
              <a:rPr lang="en-US" dirty="0"/>
              <a:t> popsuper1982_server_key.pem --load-</a:t>
            </a:r>
            <a:r>
              <a:rPr lang="en-US" dirty="0" err="1"/>
              <a:t>ca</a:t>
            </a:r>
            <a:r>
              <a:rPr lang="en-US" dirty="0"/>
              <a:t>-certificate </a:t>
            </a:r>
            <a:r>
              <a:rPr lang="en-US" dirty="0" err="1"/>
              <a:t>certificate_authority_certificate.pem</a:t>
            </a:r>
            <a:r>
              <a:rPr lang="en-US" dirty="0"/>
              <a:t> --load-</a:t>
            </a:r>
            <a:r>
              <a:rPr lang="en-US" dirty="0" err="1"/>
              <a:t>ca</a:t>
            </a:r>
            <a:r>
              <a:rPr lang="en-US" dirty="0"/>
              <a:t>-</a:t>
            </a:r>
            <a:r>
              <a:rPr lang="en-US" dirty="0" err="1"/>
              <a:t>privkey</a:t>
            </a:r>
            <a:r>
              <a:rPr lang="en-US" dirty="0"/>
              <a:t> </a:t>
            </a:r>
            <a:r>
              <a:rPr lang="en-US" dirty="0" err="1"/>
              <a:t>certificate_authority_key.pem</a:t>
            </a:r>
            <a:r>
              <a:rPr lang="en-US" dirty="0"/>
              <a:t> --</a:t>
            </a:r>
            <a:r>
              <a:rPr lang="en-US" dirty="0" err="1"/>
              <a:t>outfile</a:t>
            </a:r>
            <a:r>
              <a:rPr lang="en-US" dirty="0"/>
              <a:t> </a:t>
            </a:r>
            <a:r>
              <a:rPr lang="en-US" dirty="0" smtClean="0"/>
              <a:t>popsuper1982_server_certificate.pem</a:t>
            </a:r>
          </a:p>
          <a:p>
            <a:pPr lvl="1"/>
            <a:r>
              <a:rPr lang="zh-CN" altLang="en-US" dirty="0" smtClean="0"/>
              <a:t>将证书和</a:t>
            </a:r>
            <a:r>
              <a:rPr lang="en-US" altLang="zh-CN" dirty="0" smtClean="0"/>
              <a:t>key</a:t>
            </a:r>
            <a:r>
              <a:rPr lang="zh-CN" altLang="en-US" dirty="0" smtClean="0"/>
              <a:t>拷贝到相应位置</a:t>
            </a:r>
            <a:endParaRPr lang="en-US" altLang="zh-CN" dirty="0" smtClean="0"/>
          </a:p>
          <a:p>
            <a:pPr lvl="2"/>
            <a:r>
              <a:rPr lang="en-US" dirty="0" err="1"/>
              <a:t>cp</a:t>
            </a:r>
            <a:r>
              <a:rPr lang="en-US" dirty="0"/>
              <a:t> popsuper1982_server_certificate.pem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</a:t>
            </a:r>
            <a:r>
              <a:rPr lang="en-US" dirty="0" err="1" smtClean="0"/>
              <a:t>servercert.pem</a:t>
            </a:r>
            <a:endParaRPr lang="en-US" dirty="0" smtClean="0"/>
          </a:p>
          <a:p>
            <a:pPr lvl="2"/>
            <a:r>
              <a:rPr lang="en-US" dirty="0" err="1"/>
              <a:t>cp</a:t>
            </a:r>
            <a:r>
              <a:rPr lang="en-US" dirty="0"/>
              <a:t> popsuper1982_server_key.pem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pki</a:t>
            </a:r>
            <a:r>
              <a:rPr lang="en-US" dirty="0"/>
              <a:t>/</a:t>
            </a:r>
            <a:r>
              <a:rPr lang="en-US" dirty="0" err="1"/>
              <a:t>libvirt</a:t>
            </a:r>
            <a:r>
              <a:rPr lang="en-US" dirty="0"/>
              <a:t>/private/</a:t>
            </a:r>
            <a:r>
              <a:rPr lang="en-US" dirty="0" err="1"/>
              <a:t>serverkey.pem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87312" y="1454557"/>
            <a:ext cx="3435096" cy="138499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/>
              <a:t># cat popsuper1982_server_template.info </a:t>
            </a:r>
          </a:p>
          <a:p>
            <a:r>
              <a:rPr lang="en-US" sz="1400" dirty="0"/>
              <a:t>organization = libvirt.org</a:t>
            </a:r>
          </a:p>
          <a:p>
            <a:r>
              <a:rPr lang="en-US" sz="1400" dirty="0" err="1"/>
              <a:t>cn</a:t>
            </a:r>
            <a:r>
              <a:rPr lang="en-US" sz="1400" dirty="0"/>
              <a:t> = popsuper1982</a:t>
            </a:r>
          </a:p>
          <a:p>
            <a:r>
              <a:rPr lang="en-US" sz="1400" dirty="0" err="1"/>
              <a:t>tls_www_server</a:t>
            </a:r>
            <a:endParaRPr lang="en-US" sz="1400" dirty="0"/>
          </a:p>
          <a:p>
            <a:r>
              <a:rPr lang="en-US" sz="1400" dirty="0" err="1"/>
              <a:t>encryption_key</a:t>
            </a:r>
            <a:endParaRPr lang="en-US" sz="1400" dirty="0"/>
          </a:p>
          <a:p>
            <a:r>
              <a:rPr lang="en-US" sz="1400" dirty="0" err="1"/>
              <a:t>signing_key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56829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创建</a:t>
            </a:r>
            <a:r>
              <a:rPr lang="en-US" altLang="zh-CN" dirty="0" err="1" smtClean="0"/>
              <a:t>ubuntutest</a:t>
            </a:r>
            <a:r>
              <a:rPr lang="zh-CN" altLang="en-US" dirty="0" smtClean="0"/>
              <a:t>这台机器的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certificate</a:t>
            </a:r>
          </a:p>
          <a:p>
            <a:pPr lvl="1"/>
            <a:r>
              <a:rPr lang="en-US" altLang="zh-CN" dirty="0" err="1" smtClean="0"/>
              <a:t>ubuntutest</a:t>
            </a:r>
            <a:r>
              <a:rPr lang="zh-CN" altLang="en-US" dirty="0" smtClean="0"/>
              <a:t>是</a:t>
            </a:r>
            <a:r>
              <a:rPr lang="zh-CN" altLang="en-US" dirty="0"/>
              <a:t>一个普通的机构</a:t>
            </a:r>
            <a:endParaRPr lang="en-US" altLang="zh-CN" dirty="0"/>
          </a:p>
          <a:p>
            <a:pPr lvl="1"/>
            <a:r>
              <a:rPr lang="zh-CN" altLang="en-US" dirty="0"/>
              <a:t>生成一个</a:t>
            </a:r>
            <a:r>
              <a:rPr lang="en-US" altLang="zh-CN" dirty="0"/>
              <a:t>template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这个普通的机构需要有自己的</a:t>
            </a:r>
            <a:r>
              <a:rPr lang="en-US" dirty="0"/>
              <a:t>private </a:t>
            </a:r>
            <a:r>
              <a:rPr lang="en-US" dirty="0" smtClean="0"/>
              <a:t>key</a:t>
            </a:r>
          </a:p>
          <a:p>
            <a:pPr lvl="2"/>
            <a:r>
              <a:rPr lang="en-US" dirty="0" err="1"/>
              <a:t>umask</a:t>
            </a:r>
            <a:r>
              <a:rPr lang="en-US" dirty="0"/>
              <a:t> 277 &amp;&amp; </a:t>
            </a:r>
            <a:r>
              <a:rPr lang="en-US" dirty="0" err="1"/>
              <a:t>certtool</a:t>
            </a:r>
            <a:r>
              <a:rPr lang="en-US" dirty="0"/>
              <a:t> --generate-</a:t>
            </a:r>
            <a:r>
              <a:rPr lang="en-US" dirty="0" err="1"/>
              <a:t>privkey</a:t>
            </a:r>
            <a:r>
              <a:rPr lang="en-US" dirty="0"/>
              <a:t> &gt; </a:t>
            </a:r>
            <a:r>
              <a:rPr lang="en-US" dirty="0" err="1"/>
              <a:t>ubuntutest_client_key.pem</a:t>
            </a:r>
            <a:endParaRPr lang="en-US" dirty="0"/>
          </a:p>
          <a:p>
            <a:pPr lvl="1"/>
            <a:r>
              <a:rPr lang="zh-CN" altLang="en-US" dirty="0"/>
              <a:t>生</a:t>
            </a:r>
            <a:r>
              <a:rPr lang="zh-CN" altLang="en-US" dirty="0" smtClean="0"/>
              <a:t>成证书</a:t>
            </a:r>
            <a:endParaRPr lang="en-US" altLang="zh-CN" dirty="0" smtClean="0"/>
          </a:p>
          <a:p>
            <a:pPr lvl="2"/>
            <a:r>
              <a:rPr lang="en-US" altLang="zh-CN" dirty="0" err="1"/>
              <a:t>certtool</a:t>
            </a:r>
            <a:r>
              <a:rPr lang="en-US" altLang="zh-CN" dirty="0"/>
              <a:t> --generate-certificate --template ubuntutest_client_template.info --load-</a:t>
            </a:r>
            <a:r>
              <a:rPr lang="en-US" altLang="zh-CN" dirty="0" err="1"/>
              <a:t>privkey</a:t>
            </a:r>
            <a:r>
              <a:rPr lang="en-US" altLang="zh-CN" dirty="0"/>
              <a:t> </a:t>
            </a:r>
            <a:r>
              <a:rPr lang="en-US" altLang="zh-CN" dirty="0" err="1"/>
              <a:t>ubuntutest_client_key.pem</a:t>
            </a:r>
            <a:r>
              <a:rPr lang="en-US" altLang="zh-CN" dirty="0"/>
              <a:t> --load-</a:t>
            </a:r>
            <a:r>
              <a:rPr lang="en-US" altLang="zh-CN" dirty="0" err="1"/>
              <a:t>ca</a:t>
            </a:r>
            <a:r>
              <a:rPr lang="en-US" altLang="zh-CN" dirty="0"/>
              <a:t>-certificate </a:t>
            </a:r>
            <a:r>
              <a:rPr lang="en-US" altLang="zh-CN" dirty="0" err="1"/>
              <a:t>certificate_authority_certificate.pem</a:t>
            </a:r>
            <a:r>
              <a:rPr lang="en-US" altLang="zh-CN" dirty="0"/>
              <a:t> --load-</a:t>
            </a:r>
            <a:r>
              <a:rPr lang="en-US" altLang="zh-CN" dirty="0" err="1"/>
              <a:t>ca</a:t>
            </a:r>
            <a:r>
              <a:rPr lang="en-US" altLang="zh-CN" dirty="0"/>
              <a:t>-</a:t>
            </a:r>
            <a:r>
              <a:rPr lang="en-US" altLang="zh-CN" dirty="0" err="1"/>
              <a:t>privkey</a:t>
            </a:r>
            <a:r>
              <a:rPr lang="en-US" altLang="zh-CN" dirty="0"/>
              <a:t> </a:t>
            </a:r>
            <a:r>
              <a:rPr lang="en-US" altLang="zh-CN" dirty="0" err="1"/>
              <a:t>certificate_authority_key.pem</a:t>
            </a:r>
            <a:r>
              <a:rPr lang="en-US" altLang="zh-CN" dirty="0"/>
              <a:t> --</a:t>
            </a:r>
            <a:r>
              <a:rPr lang="en-US" altLang="zh-CN" dirty="0" err="1"/>
              <a:t>outfile</a:t>
            </a:r>
            <a:r>
              <a:rPr lang="en-US" altLang="zh-CN" dirty="0"/>
              <a:t> </a:t>
            </a:r>
            <a:r>
              <a:rPr lang="en-US" altLang="zh-CN" dirty="0" err="1"/>
              <a:t>ubuntutest_client_certificate.pem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将证书拷贝到相应的位置</a:t>
            </a:r>
            <a:endParaRPr lang="en-US" altLang="zh-CN" dirty="0" smtClean="0"/>
          </a:p>
          <a:p>
            <a:pPr lvl="2"/>
            <a:r>
              <a:rPr lang="en-US" dirty="0" err="1"/>
              <a:t>scp</a:t>
            </a:r>
            <a:r>
              <a:rPr lang="en-US" dirty="0"/>
              <a:t> </a:t>
            </a:r>
            <a:r>
              <a:rPr lang="en-US" dirty="0" err="1"/>
              <a:t>certificate_authority_certificate.pem</a:t>
            </a:r>
            <a:r>
              <a:rPr lang="en-US" dirty="0"/>
              <a:t> </a:t>
            </a:r>
            <a:r>
              <a:rPr lang="en-US" dirty="0" err="1"/>
              <a:t>openstack@ubuntutest</a:t>
            </a:r>
            <a:r>
              <a:rPr lang="en-US" dirty="0"/>
              <a:t>:/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/CA/</a:t>
            </a:r>
            <a:r>
              <a:rPr lang="en-US" dirty="0" err="1" smtClean="0"/>
              <a:t>cacert.pem</a:t>
            </a:r>
            <a:endParaRPr lang="en-US" dirty="0" smtClean="0"/>
          </a:p>
          <a:p>
            <a:pPr lvl="2"/>
            <a:r>
              <a:rPr lang="en-US" dirty="0" err="1"/>
              <a:t>scp</a:t>
            </a:r>
            <a:r>
              <a:rPr lang="en-US" dirty="0"/>
              <a:t> </a:t>
            </a:r>
            <a:r>
              <a:rPr lang="en-US" dirty="0" err="1"/>
              <a:t>ubuntutest_client_certificate.pem</a:t>
            </a:r>
            <a:r>
              <a:rPr lang="en-US" dirty="0"/>
              <a:t> </a:t>
            </a:r>
            <a:r>
              <a:rPr lang="en-US" dirty="0" err="1"/>
              <a:t>openstack@ubuntutest</a:t>
            </a:r>
            <a:r>
              <a:rPr lang="en-US" dirty="0"/>
              <a:t>:/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</a:t>
            </a:r>
            <a:r>
              <a:rPr lang="en-US" dirty="0" err="1" smtClean="0"/>
              <a:t>clientcert.pem</a:t>
            </a:r>
            <a:endParaRPr lang="en-US" dirty="0" smtClean="0"/>
          </a:p>
          <a:p>
            <a:pPr lvl="2"/>
            <a:r>
              <a:rPr lang="en-US" dirty="0" err="1"/>
              <a:t>scp</a:t>
            </a:r>
            <a:r>
              <a:rPr lang="en-US" dirty="0"/>
              <a:t> </a:t>
            </a:r>
            <a:r>
              <a:rPr lang="en-US" dirty="0" err="1"/>
              <a:t>ubuntutest_client_key.pem</a:t>
            </a:r>
            <a:r>
              <a:rPr lang="en-US" dirty="0"/>
              <a:t> </a:t>
            </a:r>
            <a:r>
              <a:rPr lang="en-US" dirty="0" err="1"/>
              <a:t>openstack@ubuntutest</a:t>
            </a:r>
            <a:r>
              <a:rPr lang="en-US" dirty="0"/>
              <a:t>:/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pki</a:t>
            </a:r>
            <a:r>
              <a:rPr lang="en-US" dirty="0"/>
              <a:t>/</a:t>
            </a:r>
            <a:r>
              <a:rPr lang="en-US" dirty="0" err="1"/>
              <a:t>libvirt</a:t>
            </a:r>
            <a:r>
              <a:rPr lang="en-US" dirty="0"/>
              <a:t>/private/</a:t>
            </a:r>
            <a:r>
              <a:rPr lang="en-US" dirty="0" err="1"/>
              <a:t>clientkey.pem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24928" y="853440"/>
            <a:ext cx="3928872" cy="2031325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/>
              <a:t># cat ubuntutest_client_template.info </a:t>
            </a:r>
          </a:p>
          <a:p>
            <a:r>
              <a:rPr lang="en-US" sz="1400" dirty="0"/>
              <a:t>country = CN</a:t>
            </a:r>
          </a:p>
          <a:p>
            <a:r>
              <a:rPr lang="en-US" sz="1400" dirty="0"/>
              <a:t>state = Beijing</a:t>
            </a:r>
          </a:p>
          <a:p>
            <a:r>
              <a:rPr lang="en-US" sz="1400" dirty="0"/>
              <a:t>locality = Beijing</a:t>
            </a:r>
          </a:p>
          <a:p>
            <a:r>
              <a:rPr lang="en-US" sz="1400" dirty="0"/>
              <a:t>organization = libvirt.org</a:t>
            </a:r>
          </a:p>
          <a:p>
            <a:r>
              <a:rPr lang="en-US" sz="1400" dirty="0" err="1"/>
              <a:t>cn</a:t>
            </a:r>
            <a:r>
              <a:rPr lang="en-US" sz="1400" dirty="0"/>
              <a:t> = </a:t>
            </a:r>
            <a:r>
              <a:rPr lang="en-US" sz="1400" dirty="0" err="1"/>
              <a:t>ubuntutest</a:t>
            </a:r>
            <a:endParaRPr lang="en-US" sz="1400" dirty="0"/>
          </a:p>
          <a:p>
            <a:r>
              <a:rPr lang="en-US" sz="1400" dirty="0" err="1"/>
              <a:t>tls_www_client</a:t>
            </a:r>
            <a:endParaRPr lang="en-US" sz="1400" dirty="0"/>
          </a:p>
          <a:p>
            <a:r>
              <a:rPr lang="en-US" sz="1400" dirty="0" err="1"/>
              <a:t>encryption_key</a:t>
            </a:r>
            <a:endParaRPr lang="en-US" sz="1400" dirty="0"/>
          </a:p>
          <a:p>
            <a:r>
              <a:rPr lang="en-US" sz="1400" dirty="0" err="1"/>
              <a:t>signing_key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82064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955" y="365125"/>
            <a:ext cx="6096000" cy="469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双向</a:t>
            </a:r>
            <a:r>
              <a:rPr lang="en-US" altLang="zh-CN" dirty="0" smtClean="0"/>
              <a:t>SSL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87" y="4848792"/>
            <a:ext cx="3185710" cy="1320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158" y="4853173"/>
            <a:ext cx="3092599" cy="13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5509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证书链验证过程</a:t>
            </a:r>
            <a:endParaRPr lang="en-US" altLang="zh-CN" dirty="0" smtClean="0"/>
          </a:p>
          <a:p>
            <a:pPr lvl="1"/>
            <a:r>
              <a:rPr lang="zh-CN" altLang="en-US" dirty="0"/>
              <a:t>假设我是一个普通用户，要访问网</a:t>
            </a:r>
            <a:r>
              <a:rPr lang="zh-CN" altLang="en-US" dirty="0" smtClean="0"/>
              <a:t>站</a:t>
            </a:r>
            <a:r>
              <a:rPr lang="en-US" altLang="zh-CN" dirty="0" smtClean="0"/>
              <a:t>popsuper1982, </a:t>
            </a:r>
            <a:r>
              <a:rPr lang="zh-CN" altLang="en-US" dirty="0" smtClean="0"/>
              <a:t>通</a:t>
            </a:r>
            <a:r>
              <a:rPr lang="zh-CN" altLang="en-US" dirty="0"/>
              <a:t>过</a:t>
            </a:r>
            <a:r>
              <a:rPr lang="en-US" dirty="0"/>
              <a:t>https</a:t>
            </a:r>
            <a:r>
              <a:rPr lang="zh-CN" altLang="en-US" dirty="0"/>
              <a:t>协议</a:t>
            </a:r>
          </a:p>
          <a:p>
            <a:pPr lvl="1"/>
            <a:r>
              <a:rPr lang="en-US" altLang="zh-CN" dirty="0" smtClean="0"/>
              <a:t>popsuper1982</a:t>
            </a:r>
            <a:r>
              <a:rPr lang="zh-CN" altLang="en-US" dirty="0" smtClean="0"/>
              <a:t>会</a:t>
            </a:r>
            <a:r>
              <a:rPr lang="zh-CN" altLang="en-US" dirty="0"/>
              <a:t>用自己的</a:t>
            </a:r>
            <a:r>
              <a:rPr lang="en-US" dirty="0"/>
              <a:t>private </a:t>
            </a:r>
            <a:r>
              <a:rPr lang="en-US" dirty="0" smtClean="0"/>
              <a:t>key</a:t>
            </a:r>
            <a:r>
              <a:rPr lang="zh-CN" altLang="en-US" dirty="0" smtClean="0"/>
              <a:t>加</a:t>
            </a:r>
            <a:r>
              <a:rPr lang="zh-CN" altLang="en-US" dirty="0"/>
              <a:t>密数据，传给我，我接收到数据后，需要</a:t>
            </a:r>
            <a:r>
              <a:rPr lang="zh-CN" altLang="en-US" dirty="0" smtClean="0"/>
              <a:t>用</a:t>
            </a:r>
            <a:r>
              <a:rPr lang="en-US" altLang="zh-CN" dirty="0"/>
              <a:t>popsuper1982</a:t>
            </a:r>
            <a:r>
              <a:rPr lang="zh-CN" altLang="en-US" dirty="0" smtClean="0"/>
              <a:t>的</a:t>
            </a:r>
            <a:r>
              <a:rPr lang="en-US" dirty="0"/>
              <a:t>public key</a:t>
            </a:r>
            <a:r>
              <a:rPr lang="zh-CN" altLang="en-US" dirty="0"/>
              <a:t>进行解密</a:t>
            </a:r>
          </a:p>
          <a:p>
            <a:pPr lvl="1"/>
            <a:r>
              <a:rPr lang="zh-CN" altLang="en-US" dirty="0" smtClean="0"/>
              <a:t>这</a:t>
            </a:r>
            <a:r>
              <a:rPr lang="zh-CN" altLang="en-US" dirty="0"/>
              <a:t>个时</a:t>
            </a:r>
            <a:r>
              <a:rPr lang="zh-CN" altLang="en-US" dirty="0" smtClean="0"/>
              <a:t>候</a:t>
            </a:r>
            <a:r>
              <a:rPr lang="en-US" altLang="zh-CN" dirty="0"/>
              <a:t>popsuper1982</a:t>
            </a:r>
            <a:r>
              <a:rPr lang="zh-CN" altLang="en-US" dirty="0" smtClean="0"/>
              <a:t>会</a:t>
            </a:r>
            <a:r>
              <a:rPr lang="zh-CN" altLang="en-US" dirty="0"/>
              <a:t>把它的</a:t>
            </a:r>
            <a:r>
              <a:rPr lang="en-US" dirty="0" smtClean="0"/>
              <a:t>certificate</a:t>
            </a:r>
            <a:r>
              <a:rPr lang="zh-CN" altLang="en-US" dirty="0" smtClean="0"/>
              <a:t>通</a:t>
            </a:r>
            <a:r>
              <a:rPr lang="zh-CN" altLang="en-US" dirty="0"/>
              <a:t>过浏览器传给我，里面就有</a:t>
            </a:r>
            <a:r>
              <a:rPr lang="en-US" dirty="0"/>
              <a:t>public key。</a:t>
            </a:r>
          </a:p>
          <a:p>
            <a:pPr lvl="1"/>
            <a:r>
              <a:rPr lang="zh-CN" altLang="en-US" dirty="0" smtClean="0"/>
              <a:t>但</a:t>
            </a:r>
            <a:r>
              <a:rPr lang="zh-CN" altLang="en-US" dirty="0"/>
              <a:t>是我怎么能够相信这个</a:t>
            </a:r>
            <a:r>
              <a:rPr lang="en-US" dirty="0"/>
              <a:t>certificate</a:t>
            </a:r>
            <a:r>
              <a:rPr lang="zh-CN" altLang="en-US" dirty="0"/>
              <a:t>呢？我不相信，需要更高的权威机构</a:t>
            </a:r>
          </a:p>
          <a:p>
            <a:pPr lvl="1"/>
            <a:r>
              <a:rPr lang="zh-CN" altLang="en-US" dirty="0" smtClean="0"/>
              <a:t>我</a:t>
            </a:r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smtClean="0"/>
              <a:t>popsuper1982</a:t>
            </a:r>
            <a:r>
              <a:rPr lang="zh-CN" altLang="en-US" dirty="0" smtClean="0"/>
              <a:t>的</a:t>
            </a:r>
            <a:r>
              <a:rPr lang="en-US" dirty="0" smtClean="0"/>
              <a:t>certificate</a:t>
            </a:r>
            <a:r>
              <a:rPr lang="zh-CN" altLang="en-US" dirty="0" smtClean="0"/>
              <a:t>，发</a:t>
            </a:r>
            <a:r>
              <a:rPr lang="zh-CN" altLang="en-US" dirty="0"/>
              <a:t>现这个</a:t>
            </a:r>
            <a:r>
              <a:rPr lang="en-US" dirty="0"/>
              <a:t>certificate</a:t>
            </a:r>
            <a:r>
              <a:rPr lang="zh-CN" altLang="en-US" dirty="0"/>
              <a:t>是</a:t>
            </a:r>
            <a:r>
              <a:rPr lang="zh-CN" altLang="en-US" dirty="0" smtClean="0"/>
              <a:t>由</a:t>
            </a:r>
            <a:r>
              <a:rPr lang="en-US" dirty="0" smtClean="0"/>
              <a:t>CA</a:t>
            </a:r>
            <a:r>
              <a:rPr lang="zh-CN" altLang="en-US" dirty="0"/>
              <a:t>进行签发的，所谓签发，也即</a:t>
            </a:r>
            <a:r>
              <a:rPr lang="zh-CN" altLang="en-US" dirty="0" smtClean="0"/>
              <a:t>用</a:t>
            </a:r>
            <a:r>
              <a:rPr lang="en-US" dirty="0" smtClean="0"/>
              <a:t>CA</a:t>
            </a:r>
            <a:r>
              <a:rPr lang="zh-CN" altLang="en-US" dirty="0"/>
              <a:t>的</a:t>
            </a:r>
            <a:r>
              <a:rPr lang="en-US" dirty="0"/>
              <a:t>private </a:t>
            </a:r>
            <a:r>
              <a:rPr lang="en-US" dirty="0" smtClean="0"/>
              <a:t>key</a:t>
            </a:r>
            <a:r>
              <a:rPr lang="zh-CN" altLang="en-US" dirty="0" smtClean="0"/>
              <a:t>进</a:t>
            </a:r>
            <a:r>
              <a:rPr lang="zh-CN" altLang="en-US" dirty="0"/>
              <a:t>行的签名。所以我要</a:t>
            </a:r>
            <a:r>
              <a:rPr lang="zh-CN" altLang="en-US" dirty="0" smtClean="0"/>
              <a:t>从</a:t>
            </a:r>
            <a:r>
              <a:rPr lang="en-US" dirty="0" smtClean="0"/>
              <a:t>CA</a:t>
            </a:r>
            <a:r>
              <a:rPr lang="zh-CN" altLang="en-US" dirty="0"/>
              <a:t>的网站上下载它的</a:t>
            </a:r>
            <a:r>
              <a:rPr lang="en-US" dirty="0" smtClean="0"/>
              <a:t>certificate</a:t>
            </a:r>
            <a:r>
              <a:rPr lang="zh-CN" altLang="en-US" dirty="0" smtClean="0"/>
              <a:t>，里</a:t>
            </a:r>
            <a:r>
              <a:rPr lang="zh-CN" altLang="en-US" dirty="0"/>
              <a:t>面包</a:t>
            </a:r>
            <a:r>
              <a:rPr lang="zh-CN" altLang="en-US" dirty="0" smtClean="0"/>
              <a:t>含</a:t>
            </a:r>
            <a:r>
              <a:rPr lang="en-US" dirty="0" smtClean="0"/>
              <a:t>public </a:t>
            </a:r>
            <a:r>
              <a:rPr lang="en-US" dirty="0"/>
              <a:t>key，</a:t>
            </a:r>
            <a:r>
              <a:rPr lang="zh-CN" altLang="en-US" dirty="0"/>
              <a:t>我们用这个</a:t>
            </a:r>
            <a:r>
              <a:rPr lang="en-US" dirty="0"/>
              <a:t>public key</a:t>
            </a:r>
            <a:r>
              <a:rPr lang="zh-CN" altLang="en-US" dirty="0"/>
              <a:t>来解签名</a:t>
            </a:r>
          </a:p>
          <a:p>
            <a:pPr lvl="1"/>
            <a:r>
              <a:rPr lang="en-US" dirty="0" smtClean="0"/>
              <a:t>CA</a:t>
            </a:r>
            <a:r>
              <a:rPr lang="zh-CN" altLang="en-US" dirty="0"/>
              <a:t>可以证</a:t>
            </a:r>
            <a:r>
              <a:rPr lang="zh-CN" altLang="en-US" dirty="0" smtClean="0"/>
              <a:t>明</a:t>
            </a:r>
            <a:r>
              <a:rPr lang="en-US" altLang="zh-CN" dirty="0" smtClean="0"/>
              <a:t>popsuper1982</a:t>
            </a:r>
            <a:r>
              <a:rPr lang="zh-CN" altLang="en-US" dirty="0" smtClean="0"/>
              <a:t>的</a:t>
            </a:r>
            <a:r>
              <a:rPr lang="en-US" dirty="0" smtClean="0"/>
              <a:t>certificate</a:t>
            </a:r>
            <a:r>
              <a:rPr lang="zh-CN" altLang="en-US" dirty="0" smtClean="0"/>
              <a:t>是</a:t>
            </a:r>
            <a:r>
              <a:rPr lang="zh-CN" altLang="en-US" dirty="0"/>
              <a:t>一个对的</a:t>
            </a:r>
            <a:r>
              <a:rPr lang="en-US" dirty="0"/>
              <a:t>certificate，</a:t>
            </a:r>
            <a:r>
              <a:rPr lang="zh-CN" altLang="en-US" dirty="0"/>
              <a:t>里面的</a:t>
            </a:r>
            <a:r>
              <a:rPr lang="en-US" dirty="0"/>
              <a:t>public key</a:t>
            </a:r>
            <a:r>
              <a:rPr lang="zh-CN" altLang="en-US" dirty="0"/>
              <a:t>是可以信任的，你是可以用它来解</a:t>
            </a:r>
            <a:r>
              <a:rPr lang="zh-CN" altLang="en-US" dirty="0" smtClean="0"/>
              <a:t>密</a:t>
            </a:r>
            <a:r>
              <a:rPr lang="en-US" altLang="zh-CN" dirty="0" smtClean="0"/>
              <a:t>popsuper1982</a:t>
            </a:r>
            <a:r>
              <a:rPr lang="zh-CN" altLang="en-US" dirty="0" smtClean="0"/>
              <a:t>发</a:t>
            </a:r>
            <a:r>
              <a:rPr lang="zh-CN" altLang="en-US" dirty="0"/>
              <a:t>来的数据。</a:t>
            </a:r>
          </a:p>
          <a:p>
            <a:pPr lvl="1"/>
            <a:r>
              <a:rPr lang="zh-CN" altLang="en-US" dirty="0" smtClean="0"/>
              <a:t>但</a:t>
            </a:r>
            <a:r>
              <a:rPr lang="zh-CN" altLang="en-US" dirty="0"/>
              <a:t>是问题来了，我能相</a:t>
            </a:r>
            <a:r>
              <a:rPr lang="zh-CN" altLang="en-US" dirty="0" smtClean="0"/>
              <a:t>信</a:t>
            </a:r>
            <a:r>
              <a:rPr lang="en-US" dirty="0" smtClean="0"/>
              <a:t>CA</a:t>
            </a:r>
            <a:r>
              <a:rPr lang="zh-CN" altLang="en-US" dirty="0"/>
              <a:t>这个机构么？</a:t>
            </a:r>
          </a:p>
          <a:p>
            <a:pPr lvl="1"/>
            <a:r>
              <a:rPr lang="zh-CN" altLang="en-US" dirty="0" smtClean="0"/>
              <a:t>我</a:t>
            </a:r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/>
              <a:t>CA</a:t>
            </a:r>
            <a:r>
              <a:rPr lang="zh-CN" altLang="en-US" dirty="0" smtClean="0"/>
              <a:t>的</a:t>
            </a:r>
            <a:r>
              <a:rPr lang="en-US" dirty="0" smtClean="0"/>
              <a:t>certificate</a:t>
            </a:r>
            <a:r>
              <a:rPr lang="zh-CN" altLang="en-US" dirty="0" smtClean="0"/>
              <a:t>，发</a:t>
            </a:r>
            <a:r>
              <a:rPr lang="zh-CN" altLang="en-US" dirty="0"/>
              <a:t>现它是自签名的，也即是一个</a:t>
            </a:r>
            <a:r>
              <a:rPr lang="en-US" dirty="0"/>
              <a:t>root </a:t>
            </a:r>
            <a:r>
              <a:rPr lang="en-US" dirty="0" smtClean="0"/>
              <a:t>certificate</a:t>
            </a:r>
            <a:r>
              <a:rPr lang="zh-CN" altLang="en-US" dirty="0" smtClean="0"/>
              <a:t>，没</a:t>
            </a:r>
            <a:r>
              <a:rPr lang="zh-CN" altLang="en-US" dirty="0"/>
              <a:t>有一个更高的机构为它证明了。</a:t>
            </a:r>
          </a:p>
          <a:p>
            <a:pPr lvl="1"/>
            <a:r>
              <a:rPr lang="zh-CN" altLang="en-US" dirty="0" smtClean="0"/>
              <a:t>如</a:t>
            </a:r>
            <a:r>
              <a:rPr lang="zh-CN" altLang="en-US" dirty="0"/>
              <a:t>果我相</a:t>
            </a:r>
            <a:r>
              <a:rPr lang="zh-CN" altLang="en-US" dirty="0" smtClean="0"/>
              <a:t>信</a:t>
            </a:r>
            <a:r>
              <a:rPr lang="en-US" dirty="0" smtClean="0"/>
              <a:t>CA</a:t>
            </a:r>
            <a:r>
              <a:rPr lang="zh-CN" altLang="en-US" dirty="0"/>
              <a:t>这个机构，那么我解</a:t>
            </a:r>
            <a:r>
              <a:rPr lang="zh-CN" altLang="en-US" dirty="0" smtClean="0"/>
              <a:t>密</a:t>
            </a:r>
            <a:r>
              <a:rPr lang="en-US" altLang="zh-CN" dirty="0"/>
              <a:t>popsuper1982</a:t>
            </a:r>
            <a:r>
              <a:rPr lang="zh-CN" altLang="en-US" dirty="0" smtClean="0"/>
              <a:t>的</a:t>
            </a:r>
            <a:r>
              <a:rPr lang="zh-CN" altLang="en-US" dirty="0"/>
              <a:t>数据，接着进行我们之间的信息交互。</a:t>
            </a:r>
          </a:p>
          <a:p>
            <a:pPr lvl="1"/>
            <a:r>
              <a:rPr lang="zh-CN" altLang="en-US" dirty="0" smtClean="0"/>
              <a:t>如</a:t>
            </a:r>
            <a:r>
              <a:rPr lang="zh-CN" altLang="en-US" dirty="0"/>
              <a:t>果我不相</a:t>
            </a:r>
            <a:r>
              <a:rPr lang="zh-CN" altLang="en-US" dirty="0" smtClean="0"/>
              <a:t>信</a:t>
            </a:r>
            <a:r>
              <a:rPr lang="en-US" dirty="0" smtClean="0"/>
              <a:t>CA</a:t>
            </a:r>
            <a:r>
              <a:rPr lang="zh-CN" altLang="en-US" dirty="0"/>
              <a:t>这个机构，在交互到此为止。</a:t>
            </a:r>
          </a:p>
          <a:p>
            <a:pPr lvl="1"/>
            <a:r>
              <a:rPr lang="zh-CN" altLang="en-US" dirty="0" smtClean="0"/>
              <a:t>当</a:t>
            </a:r>
            <a:r>
              <a:rPr lang="zh-CN" altLang="en-US" dirty="0"/>
              <a:t>然有的时候，我们发</a:t>
            </a:r>
            <a:r>
              <a:rPr lang="zh-CN" altLang="en-US" dirty="0" smtClean="0"/>
              <a:t>现</a:t>
            </a:r>
            <a:r>
              <a:rPr lang="en-US" dirty="0" smtClean="0"/>
              <a:t>CA</a:t>
            </a:r>
            <a:r>
              <a:rPr lang="zh-CN" altLang="en-US" dirty="0"/>
              <a:t>这个机构的证书是更高权威机构签名的，比如是</a:t>
            </a:r>
            <a:r>
              <a:rPr lang="en-US" dirty="0" err="1"/>
              <a:t>BeijingPoliceOffice</a:t>
            </a:r>
            <a:r>
              <a:rPr lang="zh-CN" altLang="en-US" dirty="0"/>
              <a:t>签发的，如果你相信他，你就可以进行访问。这就是证书链。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9618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TCP</a:t>
            </a:r>
          </a:p>
          <a:p>
            <a:pPr lvl="1"/>
            <a:r>
              <a:rPr lang="zh-CN" altLang="en-US" dirty="0" smtClean="0"/>
              <a:t>创建了这些</a:t>
            </a:r>
            <a:r>
              <a:rPr lang="en-US" altLang="zh-CN" dirty="0" smtClean="0"/>
              <a:t>key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certificate</a:t>
            </a:r>
            <a:r>
              <a:rPr lang="zh-CN" altLang="en-US" dirty="0" smtClean="0"/>
              <a:t>后，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重新启动起来了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err="1" smtClean="0"/>
              <a:t>ubuntutest</a:t>
            </a:r>
            <a:r>
              <a:rPr lang="zh-CN" altLang="en-US" dirty="0" smtClean="0"/>
              <a:t>上运行</a:t>
            </a:r>
            <a:r>
              <a:rPr lang="en-US" altLang="zh-CN" dirty="0" err="1"/>
              <a:t>virsh</a:t>
            </a:r>
            <a:r>
              <a:rPr lang="en-US" altLang="zh-CN" dirty="0"/>
              <a:t> -c </a:t>
            </a:r>
            <a:r>
              <a:rPr lang="en-US" altLang="zh-CN" dirty="0" err="1"/>
              <a:t>qemu+tcp</a:t>
            </a:r>
            <a:r>
              <a:rPr lang="en-US" altLang="zh-CN" dirty="0"/>
              <a:t>://192.168.57.1/system </a:t>
            </a:r>
            <a:r>
              <a:rPr lang="en-US" altLang="zh-CN" dirty="0" smtClean="0"/>
              <a:t>list</a:t>
            </a:r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51" y="2363915"/>
            <a:ext cx="5437061" cy="7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235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TLS</a:t>
            </a:r>
          </a:p>
          <a:p>
            <a:pPr lvl="1"/>
            <a:r>
              <a:rPr lang="zh-CN" altLang="en-US" dirty="0"/>
              <a:t>在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libvirt</a:t>
            </a:r>
            <a:r>
              <a:rPr lang="en-US" dirty="0"/>
              <a:t>/</a:t>
            </a:r>
            <a:r>
              <a:rPr lang="en-US" dirty="0" err="1"/>
              <a:t>libvirtd.conf</a:t>
            </a:r>
            <a:r>
              <a:rPr lang="zh-CN" altLang="en-US" dirty="0"/>
              <a:t>中有下面的配置</a:t>
            </a:r>
            <a:r>
              <a:rPr lang="zh-CN" altLang="en-US" dirty="0" smtClean="0"/>
              <a:t>项</a:t>
            </a:r>
            <a:endParaRPr lang="en-US" altLang="zh-CN" dirty="0" smtClean="0"/>
          </a:p>
          <a:p>
            <a:pPr lvl="2"/>
            <a:r>
              <a:rPr lang="en-US" dirty="0" err="1"/>
              <a:t>listen_tls</a:t>
            </a:r>
            <a:r>
              <a:rPr lang="en-US" dirty="0"/>
              <a:t> = </a:t>
            </a:r>
            <a:r>
              <a:rPr lang="en-US" dirty="0" smtClean="0"/>
              <a:t>1</a:t>
            </a:r>
          </a:p>
          <a:p>
            <a:pPr lvl="2"/>
            <a:r>
              <a:rPr lang="en-US" dirty="0" err="1"/>
              <a:t>tls_port</a:t>
            </a:r>
            <a:r>
              <a:rPr lang="en-US" dirty="0"/>
              <a:t> = "</a:t>
            </a:r>
            <a:r>
              <a:rPr lang="en-US" dirty="0" smtClean="0"/>
              <a:t>16514"</a:t>
            </a:r>
          </a:p>
          <a:p>
            <a:pPr lvl="2"/>
            <a:r>
              <a:rPr lang="en-US" dirty="0" err="1"/>
              <a:t>auth_tls</a:t>
            </a:r>
            <a:r>
              <a:rPr lang="en-US" dirty="0"/>
              <a:t> = "</a:t>
            </a:r>
            <a:r>
              <a:rPr lang="en-US" dirty="0" smtClean="0"/>
              <a:t>none"</a:t>
            </a:r>
          </a:p>
          <a:p>
            <a:pPr lvl="2"/>
            <a:r>
              <a:rPr lang="en-US" dirty="0" err="1"/>
              <a:t>key_file</a:t>
            </a:r>
            <a:r>
              <a:rPr lang="en-US" dirty="0"/>
              <a:t> = "/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/private/</a:t>
            </a:r>
            <a:r>
              <a:rPr lang="en-US" dirty="0" err="1" smtClean="0"/>
              <a:t>serverkey.pem</a:t>
            </a:r>
            <a:r>
              <a:rPr lang="en-US" dirty="0" smtClean="0"/>
              <a:t>"</a:t>
            </a:r>
          </a:p>
          <a:p>
            <a:pPr lvl="2"/>
            <a:r>
              <a:rPr lang="en-US" dirty="0" err="1"/>
              <a:t>cert_file</a:t>
            </a:r>
            <a:r>
              <a:rPr lang="en-US" dirty="0"/>
              <a:t> = "/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</a:t>
            </a:r>
            <a:r>
              <a:rPr lang="en-US" dirty="0" err="1" smtClean="0"/>
              <a:t>servercert.pem</a:t>
            </a:r>
            <a:r>
              <a:rPr lang="en-US" dirty="0" smtClean="0"/>
              <a:t>"</a:t>
            </a:r>
          </a:p>
          <a:p>
            <a:pPr lvl="2"/>
            <a:r>
              <a:rPr lang="en-US" dirty="0" err="1"/>
              <a:t>ca_file</a:t>
            </a:r>
            <a:r>
              <a:rPr lang="en-US" dirty="0"/>
              <a:t> = "/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pki</a:t>
            </a:r>
            <a:r>
              <a:rPr lang="en-US" dirty="0" smtClean="0"/>
              <a:t>/CA/</a:t>
            </a:r>
            <a:r>
              <a:rPr lang="en-US" dirty="0" err="1" smtClean="0"/>
              <a:t>cacert.pem</a:t>
            </a:r>
            <a:r>
              <a:rPr lang="en-US" dirty="0" smtClean="0"/>
              <a:t>"</a:t>
            </a:r>
          </a:p>
          <a:p>
            <a:pPr lvl="1"/>
            <a:r>
              <a:rPr lang="zh-CN" altLang="en-US" dirty="0" smtClean="0"/>
              <a:t>重启</a:t>
            </a:r>
            <a:r>
              <a:rPr lang="en-US" altLang="zh-CN" dirty="0" err="1" smtClean="0"/>
              <a:t>libvirt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err="1" smtClean="0"/>
              <a:t>ubuntutest</a:t>
            </a:r>
            <a:r>
              <a:rPr lang="zh-CN" altLang="en-US" dirty="0" smtClean="0"/>
              <a:t>上进行连接，由于是</a:t>
            </a:r>
            <a:r>
              <a:rPr lang="en-US" altLang="zh-CN" dirty="0" smtClean="0"/>
              <a:t>SSL</a:t>
            </a:r>
            <a:r>
              <a:rPr lang="zh-CN" altLang="en-US" dirty="0" smtClean="0"/>
              <a:t>，需要使用</a:t>
            </a:r>
            <a:r>
              <a:rPr lang="en-US" altLang="zh-CN" dirty="0" smtClean="0"/>
              <a:t>hostname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-c </a:t>
            </a:r>
            <a:r>
              <a:rPr lang="en-US" dirty="0" err="1"/>
              <a:t>qemu+tls</a:t>
            </a:r>
            <a:r>
              <a:rPr lang="en-US" dirty="0"/>
              <a:t>://popsuper1982/system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32" y="5156304"/>
            <a:ext cx="11337336" cy="13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872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</a:p>
          <a:p>
            <a:pPr lvl="1"/>
            <a:r>
              <a:rPr lang="zh-CN" altLang="en-US" dirty="0"/>
              <a:t>前</a:t>
            </a:r>
            <a:r>
              <a:rPr lang="zh-CN" altLang="en-US" dirty="0" smtClean="0"/>
              <a:t>面使用</a:t>
            </a:r>
            <a:r>
              <a:rPr lang="en-US" altLang="zh-CN" dirty="0" smtClean="0"/>
              <a:t>TCP/TLS</a:t>
            </a:r>
            <a:r>
              <a:rPr lang="zh-CN" altLang="en-US" dirty="0" smtClean="0"/>
              <a:t>对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的远程访问并不进行身份验证，下面添加身份验证过程</a:t>
            </a:r>
            <a:endParaRPr lang="en-US" altLang="zh-CN" dirty="0" smtClean="0"/>
          </a:p>
          <a:p>
            <a:pPr lvl="1"/>
            <a:r>
              <a:rPr lang="en-US" dirty="0" smtClean="0"/>
              <a:t>SASL(Simple </a:t>
            </a:r>
            <a:r>
              <a:rPr lang="en-US" dirty="0"/>
              <a:t>Authentication and Security </a:t>
            </a:r>
            <a:r>
              <a:rPr lang="en-US" dirty="0" smtClean="0"/>
              <a:t>Layer)</a:t>
            </a:r>
            <a:r>
              <a:rPr lang="zh-CN" altLang="en-US" dirty="0" smtClean="0"/>
              <a:t>可使用用户名密码进行身份验证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Kerberos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single-sign-on</a:t>
            </a:r>
            <a:r>
              <a:rPr lang="zh-CN" altLang="en-US" dirty="0" smtClean="0"/>
              <a:t>登录</a:t>
            </a: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3327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SASL</a:t>
            </a:r>
            <a:r>
              <a:rPr lang="zh-CN" altLang="en-US" sz="2400" dirty="0" smtClean="0"/>
              <a:t>是一个协议</a:t>
            </a:r>
            <a:r>
              <a:rPr lang="en-US" altLang="zh-CN" sz="2400" dirty="0" smtClean="0"/>
              <a:t>IETF Standard</a:t>
            </a:r>
            <a:r>
              <a:rPr lang="zh-CN" altLang="en-US" sz="2400" dirty="0" smtClean="0"/>
              <a:t>，将多种认证方式，多种存储方式，多种协议整合在一起</a:t>
            </a:r>
            <a:endParaRPr lang="en-US" altLang="zh-CN" sz="2400" dirty="0" smtClean="0"/>
          </a:p>
          <a:p>
            <a:r>
              <a:rPr lang="zh-CN" altLang="en-US" sz="2400" dirty="0"/>
              <a:t>其</a:t>
            </a:r>
            <a:r>
              <a:rPr lang="zh-CN" altLang="en-US" sz="2400" dirty="0" smtClean="0"/>
              <a:t>中一个重要的实现是</a:t>
            </a:r>
            <a:r>
              <a:rPr lang="en-US" altLang="zh-CN" sz="2400" dirty="0" smtClean="0"/>
              <a:t>Cyrus SASL</a:t>
            </a:r>
            <a:r>
              <a:rPr lang="zh-CN" altLang="en-US" sz="2400" dirty="0" smtClean="0"/>
              <a:t>，既可以作为一个</a:t>
            </a:r>
            <a:r>
              <a:rPr lang="en-US" altLang="zh-CN" sz="2400" dirty="0" smtClean="0"/>
              <a:t>library</a:t>
            </a:r>
            <a:r>
              <a:rPr lang="zh-CN" altLang="en-US" sz="2400" dirty="0" smtClean="0"/>
              <a:t>被应用程序直接调用，也可以通过</a:t>
            </a:r>
            <a:r>
              <a:rPr lang="en-US" altLang="zh-CN" sz="2400" dirty="0" smtClean="0"/>
              <a:t>Client-Server</a:t>
            </a:r>
            <a:r>
              <a:rPr lang="zh-CN" altLang="en-US" sz="2400" dirty="0" smtClean="0"/>
              <a:t>的方式，由一个</a:t>
            </a:r>
            <a:r>
              <a:rPr lang="en-US" altLang="zh-CN" sz="2400" dirty="0" smtClean="0"/>
              <a:t>daemon</a:t>
            </a:r>
            <a:r>
              <a:rPr lang="zh-CN" altLang="en-US" sz="2400" dirty="0" smtClean="0"/>
              <a:t>来调用</a:t>
            </a:r>
            <a:r>
              <a:rPr lang="en-US" altLang="zh-CN" sz="2400" dirty="0" smtClean="0"/>
              <a:t>library</a:t>
            </a:r>
            <a:r>
              <a:rPr lang="zh-CN" altLang="en-US" sz="2400" dirty="0" smtClean="0"/>
              <a:t>进行认证</a:t>
            </a:r>
            <a:endParaRPr lang="en-US" altLang="zh-CN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28835"/>
            <a:ext cx="5566130" cy="3249450"/>
          </a:xfrm>
          <a:prstGeom prst="rect">
            <a:avLst/>
          </a:prstGeom>
        </p:spPr>
      </p:pic>
      <p:pic>
        <p:nvPicPr>
          <p:cNvPr id="5" name="Picture 4" descr="SASLAUTHD Daemo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865" y="2728835"/>
            <a:ext cx="4431665" cy="220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661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SASL </a:t>
            </a:r>
            <a:r>
              <a:rPr lang="en-US" altLang="zh-CN" dirty="0" smtClean="0"/>
              <a:t>Mechanisms </a:t>
            </a:r>
            <a:r>
              <a:rPr lang="zh-CN" altLang="en-US" dirty="0" smtClean="0"/>
              <a:t>认证机制，主要分三种</a:t>
            </a:r>
            <a:endParaRPr lang="en-US" altLang="zh-CN" dirty="0" smtClean="0"/>
          </a:p>
          <a:p>
            <a:pPr lvl="1"/>
            <a:r>
              <a:rPr lang="zh-CN" altLang="en-US" dirty="0"/>
              <a:t>密</a:t>
            </a:r>
            <a:r>
              <a:rPr lang="zh-CN" altLang="en-US" dirty="0" smtClean="0"/>
              <a:t>码验证机制</a:t>
            </a:r>
            <a:r>
              <a:rPr lang="en-US" altLang="zh-CN" dirty="0" smtClean="0"/>
              <a:t>(Password Verification Mechanism)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PLAIN</a:t>
            </a:r>
            <a:r>
              <a:rPr lang="zh-CN" altLang="en-US" dirty="0" smtClean="0"/>
              <a:t>使用明码或是</a:t>
            </a:r>
            <a:r>
              <a:rPr lang="en-US" altLang="zh-CN" dirty="0" smtClean="0"/>
              <a:t>BASE64</a:t>
            </a:r>
            <a:r>
              <a:rPr lang="zh-CN" altLang="en-US" dirty="0" smtClean="0"/>
              <a:t>的方式传递密码，这样很不安全，需要使用外部的方式进行加密，比如不是基于</a:t>
            </a:r>
            <a:r>
              <a:rPr lang="en-US" altLang="zh-CN" dirty="0" smtClean="0"/>
              <a:t>TCP</a:t>
            </a:r>
            <a:r>
              <a:rPr lang="zh-CN" altLang="en-US" dirty="0" smtClean="0"/>
              <a:t>，而是基于</a:t>
            </a:r>
            <a:r>
              <a:rPr lang="en-US" altLang="zh-CN" dirty="0" smtClean="0"/>
              <a:t>TLS</a:t>
            </a:r>
          </a:p>
          <a:p>
            <a:pPr lvl="1"/>
            <a:r>
              <a:rPr lang="zh-CN" altLang="en-US" dirty="0"/>
              <a:t>共</a:t>
            </a:r>
            <a:r>
              <a:rPr lang="zh-CN" altLang="en-US" dirty="0" smtClean="0"/>
              <a:t>享密钥机制</a:t>
            </a:r>
            <a:r>
              <a:rPr lang="en-US" altLang="zh-CN" dirty="0" smtClean="0"/>
              <a:t>(Shared Secret Mechanism)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DIGEST-MD5</a:t>
            </a:r>
            <a:r>
              <a:rPr lang="zh-CN" altLang="en-US" dirty="0" smtClean="0"/>
              <a:t>，密码明文并不在网络上传输，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共享相同的密钥，通过</a:t>
            </a:r>
            <a:r>
              <a:rPr lang="en-US" altLang="zh-CN" dirty="0" smtClean="0"/>
              <a:t>MD5</a:t>
            </a:r>
            <a:r>
              <a:rPr lang="zh-CN" altLang="en-US" dirty="0" smtClean="0"/>
              <a:t>的机制进行加密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Kerberos Mechanism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GSSAPI</a:t>
            </a:r>
            <a:r>
              <a:rPr lang="zh-CN" altLang="en-US" dirty="0" smtClean="0"/>
              <a:t>来调用</a:t>
            </a:r>
            <a:r>
              <a:rPr lang="en-US" altLang="zh-CN" dirty="0" err="1" smtClean="0"/>
              <a:t>kerberos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5173901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47" y="1045029"/>
            <a:ext cx="7044708" cy="5250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4251960" cy="513193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SASL </a:t>
            </a:r>
            <a:r>
              <a:rPr lang="zh-CN" altLang="en-US" sz="2400" dirty="0" smtClean="0"/>
              <a:t>数据存储</a:t>
            </a:r>
            <a:endParaRPr lang="en-US" altLang="zh-CN" sz="2400" dirty="0" smtClean="0"/>
          </a:p>
          <a:p>
            <a:pPr lvl="1"/>
            <a:r>
              <a:rPr lang="en-US" altLang="zh-CN" sz="2000" dirty="0" err="1"/>
              <a:t>p</a:t>
            </a:r>
            <a:r>
              <a:rPr lang="en-US" altLang="zh-CN" sz="2000" dirty="0" err="1" smtClean="0"/>
              <a:t>asswd</a:t>
            </a:r>
            <a:r>
              <a:rPr lang="en-US" altLang="zh-CN" sz="2000" dirty="0" smtClean="0"/>
              <a:t>: </a:t>
            </a:r>
            <a:r>
              <a:rPr lang="zh-CN" altLang="en-US" sz="2000" dirty="0" smtClean="0"/>
              <a:t>使用</a:t>
            </a:r>
            <a:r>
              <a:rPr lang="en-US" altLang="zh-CN" sz="2000" dirty="0" err="1" smtClean="0"/>
              <a:t>linux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etc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passwd</a:t>
            </a:r>
            <a:r>
              <a:rPr lang="zh-CN" altLang="en-US" sz="2000" dirty="0" smtClean="0"/>
              <a:t>来进行用户验证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shadow:  </a:t>
            </a:r>
            <a:r>
              <a:rPr lang="zh-CN" altLang="en-US" sz="2000" dirty="0" smtClean="0"/>
              <a:t>使用</a:t>
            </a:r>
            <a:r>
              <a:rPr lang="en-US" altLang="zh-CN" sz="2000" dirty="0" err="1" smtClean="0"/>
              <a:t>linux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etc</a:t>
            </a:r>
            <a:r>
              <a:rPr lang="en-US" altLang="zh-CN" sz="2000" dirty="0" smtClean="0"/>
              <a:t>/shadow</a:t>
            </a:r>
            <a:r>
              <a:rPr lang="zh-CN" altLang="en-US" sz="2000" dirty="0" smtClean="0"/>
              <a:t>文件进行用户验证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Kerberos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PAM: pluggable authentication module</a:t>
            </a:r>
          </a:p>
          <a:p>
            <a:pPr lvl="1"/>
            <a:r>
              <a:rPr lang="en-US" altLang="zh-CN" sz="2000" dirty="0" err="1"/>
              <a:t>s</a:t>
            </a:r>
            <a:r>
              <a:rPr lang="en-US" altLang="zh-CN" sz="2000" dirty="0" err="1" smtClean="0"/>
              <a:t>asldb</a:t>
            </a:r>
            <a:r>
              <a:rPr lang="zh-CN" altLang="en-US" sz="2000" dirty="0" smtClean="0"/>
              <a:t>：是一个本地的</a:t>
            </a:r>
            <a:r>
              <a:rPr lang="en-US" altLang="zh-CN" sz="2000" dirty="0" err="1" smtClean="0"/>
              <a:t>berkeleydb</a:t>
            </a:r>
            <a:r>
              <a:rPr lang="zh-CN" altLang="en-US" sz="2000" dirty="0" smtClean="0"/>
              <a:t>，来保存用户名密码</a:t>
            </a:r>
            <a:endParaRPr lang="en-US" altLang="zh-CN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74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Qemu</a:t>
            </a:r>
            <a:r>
              <a:rPr lang="en-US" dirty="0" smtClean="0"/>
              <a:t>-KVM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</a:t>
            </a:r>
            <a:r>
              <a:rPr lang="zh-CN" altLang="en-US" dirty="0" smtClean="0"/>
              <a:t>来的章节介绍</a:t>
            </a:r>
            <a:r>
              <a:rPr lang="en-US" altLang="zh-CN" dirty="0" err="1" smtClean="0"/>
              <a:t>qemu-kvm</a:t>
            </a:r>
            <a:r>
              <a:rPr lang="zh-CN" altLang="en-US" dirty="0" smtClean="0"/>
              <a:t>，先不介绍</a:t>
            </a:r>
            <a:r>
              <a:rPr lang="en-US" altLang="zh-CN" dirty="0" err="1" smtClean="0"/>
              <a:t>libvirt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708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503160" cy="5131934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配置</a:t>
            </a:r>
            <a:r>
              <a:rPr lang="en-US" altLang="zh-CN" sz="2000" dirty="0" smtClean="0"/>
              <a:t>SASL</a:t>
            </a:r>
          </a:p>
          <a:p>
            <a:pPr lvl="1"/>
            <a:r>
              <a:rPr lang="zh-CN" altLang="en-US" sz="1800" dirty="0"/>
              <a:t>修</a:t>
            </a:r>
            <a:r>
              <a:rPr lang="zh-CN" altLang="en-US" sz="1800" dirty="0" smtClean="0"/>
              <a:t>改配置文件</a:t>
            </a:r>
            <a:r>
              <a:rPr lang="en-US" sz="1800" dirty="0"/>
              <a:t>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libvirtd.conf</a:t>
            </a:r>
            <a:endParaRPr lang="en-US" sz="1800" dirty="0" smtClean="0"/>
          </a:p>
          <a:p>
            <a:pPr lvl="2"/>
            <a:r>
              <a:rPr lang="en-US" sz="1600" dirty="0" err="1"/>
              <a:t>auth_tcp</a:t>
            </a:r>
            <a:r>
              <a:rPr lang="en-US" sz="1600" dirty="0"/>
              <a:t> = "</a:t>
            </a:r>
            <a:r>
              <a:rPr lang="en-US" sz="1600" dirty="0" err="1" smtClean="0"/>
              <a:t>sasl</a:t>
            </a:r>
            <a:r>
              <a:rPr lang="en-US" sz="1600" dirty="0" smtClean="0"/>
              <a:t>“</a:t>
            </a:r>
          </a:p>
          <a:p>
            <a:pPr lvl="2"/>
            <a:r>
              <a:rPr lang="en-US" sz="1600" dirty="0" err="1"/>
              <a:t>auth_tls</a:t>
            </a:r>
            <a:r>
              <a:rPr lang="en-US" sz="1600" dirty="0"/>
              <a:t> = "</a:t>
            </a:r>
            <a:r>
              <a:rPr lang="en-US" sz="1600" dirty="0" err="1" smtClean="0"/>
              <a:t>sasl</a:t>
            </a:r>
            <a:r>
              <a:rPr lang="en-US" sz="1600" dirty="0" smtClean="0"/>
              <a:t>“</a:t>
            </a:r>
          </a:p>
          <a:p>
            <a:pPr lvl="1"/>
            <a:r>
              <a:rPr lang="zh-CN" altLang="en-US" sz="1800" dirty="0"/>
              <a:t>重</a:t>
            </a:r>
            <a:r>
              <a:rPr lang="zh-CN" altLang="en-US" sz="1800" dirty="0" smtClean="0"/>
              <a:t>启</a:t>
            </a:r>
            <a:r>
              <a:rPr lang="en-US" altLang="zh-CN" sz="1800" dirty="0" err="1" smtClean="0"/>
              <a:t>libvirt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修</a:t>
            </a:r>
            <a:r>
              <a:rPr lang="zh-CN" altLang="en-US" sz="1800" dirty="0" smtClean="0"/>
              <a:t>改配置文件</a:t>
            </a:r>
            <a:r>
              <a:rPr lang="en-US" sz="1800" dirty="0"/>
              <a:t>/</a:t>
            </a:r>
            <a:r>
              <a:rPr lang="en-US" sz="1800" dirty="0" err="1"/>
              <a:t>etc</a:t>
            </a:r>
            <a:r>
              <a:rPr lang="en-US" sz="1800" dirty="0"/>
              <a:t>/sasl2/</a:t>
            </a:r>
            <a:r>
              <a:rPr lang="en-US" sz="1800" dirty="0" err="1"/>
              <a:t>libvirt.conf</a:t>
            </a:r>
            <a:r>
              <a:rPr lang="en-US" sz="1800" dirty="0"/>
              <a:t> </a:t>
            </a:r>
            <a:endParaRPr lang="en-US" sz="1800" dirty="0" smtClean="0"/>
          </a:p>
          <a:p>
            <a:pPr lvl="2"/>
            <a:r>
              <a:rPr lang="en-US" altLang="zh-CN" sz="1600" dirty="0" err="1"/>
              <a:t>mech_list</a:t>
            </a:r>
            <a:r>
              <a:rPr lang="en-US" altLang="zh-CN" sz="1600" dirty="0"/>
              <a:t>: </a:t>
            </a:r>
            <a:r>
              <a:rPr lang="en-US" altLang="zh-CN" sz="1600" dirty="0" smtClean="0"/>
              <a:t>digest-md5</a:t>
            </a:r>
          </a:p>
          <a:p>
            <a:pPr lvl="2"/>
            <a:r>
              <a:rPr lang="en-US" altLang="zh-CN" sz="1600" dirty="0" err="1"/>
              <a:t>sasldb_path</a:t>
            </a:r>
            <a:r>
              <a:rPr lang="en-US" altLang="zh-CN" sz="1600" dirty="0"/>
              <a:t>: /</a:t>
            </a:r>
            <a:r>
              <a:rPr lang="en-US" altLang="zh-CN" sz="1600" dirty="0" err="1"/>
              <a:t>etc</a:t>
            </a:r>
            <a:r>
              <a:rPr lang="en-US" altLang="zh-CN" sz="1600" dirty="0"/>
              <a:t>/</a:t>
            </a:r>
            <a:r>
              <a:rPr lang="en-US" altLang="zh-CN" sz="1600" dirty="0" err="1"/>
              <a:t>libvirt</a:t>
            </a:r>
            <a:r>
              <a:rPr lang="en-US" altLang="zh-CN" sz="1600" dirty="0"/>
              <a:t>/</a:t>
            </a:r>
            <a:r>
              <a:rPr lang="en-US" altLang="zh-CN" sz="1600" dirty="0" err="1"/>
              <a:t>passwd.db</a:t>
            </a:r>
            <a:endParaRPr lang="en-US" altLang="zh-CN" sz="1600" dirty="0"/>
          </a:p>
          <a:p>
            <a:pPr lvl="1"/>
            <a:r>
              <a:rPr lang="en-US" altLang="zh-CN" sz="1800" dirty="0"/>
              <a:t>apt-get install sasl2-bin</a:t>
            </a:r>
          </a:p>
          <a:p>
            <a:pPr lvl="1"/>
            <a:r>
              <a:rPr lang="zh-CN" altLang="en-US" sz="1800" dirty="0" smtClean="0"/>
              <a:t>添</a:t>
            </a:r>
            <a:r>
              <a:rPr lang="zh-CN" altLang="en-US" sz="1800" dirty="0"/>
              <a:t>加用</a:t>
            </a:r>
            <a:r>
              <a:rPr lang="zh-CN" altLang="en-US" sz="1800" dirty="0" smtClean="0"/>
              <a:t>户</a:t>
            </a:r>
            <a:endParaRPr lang="en-US" altLang="zh-CN" sz="1800" dirty="0" smtClean="0"/>
          </a:p>
          <a:p>
            <a:pPr lvl="2"/>
            <a:r>
              <a:rPr lang="en-US" altLang="zh-CN" sz="1600" dirty="0"/>
              <a:t>saslpasswd2 -a </a:t>
            </a:r>
            <a:r>
              <a:rPr lang="en-US" altLang="zh-CN" sz="1600" dirty="0" err="1"/>
              <a:t>libvirt</a:t>
            </a:r>
            <a:r>
              <a:rPr lang="en-US" altLang="zh-CN" sz="1600" dirty="0"/>
              <a:t> user</a:t>
            </a:r>
            <a:r>
              <a:rPr lang="en-US" altLang="zh-CN" sz="1600" dirty="0" smtClean="0"/>
              <a:t>1</a:t>
            </a:r>
            <a:endParaRPr lang="en-US" altLang="zh-CN" sz="1600" dirty="0"/>
          </a:p>
          <a:p>
            <a:pPr lvl="2"/>
            <a:r>
              <a:rPr lang="zh-CN" altLang="en-US" sz="1600" dirty="0" smtClean="0"/>
              <a:t>注</a:t>
            </a:r>
            <a:r>
              <a:rPr lang="zh-CN" altLang="en-US" sz="1600" dirty="0"/>
              <a:t>意这里必须是</a:t>
            </a:r>
            <a:r>
              <a:rPr lang="en-US" altLang="zh-CN" sz="1600" dirty="0" err="1"/>
              <a:t>libvirt</a:t>
            </a:r>
            <a:r>
              <a:rPr lang="zh-CN" altLang="en-US" sz="1600" dirty="0"/>
              <a:t>，这是</a:t>
            </a:r>
            <a:r>
              <a:rPr lang="en-US" altLang="zh-CN" sz="1600" dirty="0"/>
              <a:t>application</a:t>
            </a:r>
            <a:r>
              <a:rPr lang="zh-CN" altLang="en-US" sz="1600" dirty="0"/>
              <a:t>的名字，只有输入</a:t>
            </a:r>
            <a:r>
              <a:rPr lang="en-US" altLang="zh-CN" sz="1600" dirty="0" err="1"/>
              <a:t>libvirt</a:t>
            </a:r>
            <a:r>
              <a:rPr lang="zh-CN" altLang="en-US" sz="1600" dirty="0"/>
              <a:t>，才会使用配置</a:t>
            </a:r>
            <a:r>
              <a:rPr lang="en-US" altLang="zh-CN" sz="1600" dirty="0"/>
              <a:t>/</a:t>
            </a:r>
            <a:r>
              <a:rPr lang="en-US" altLang="zh-CN" sz="1600" dirty="0" err="1"/>
              <a:t>etc</a:t>
            </a:r>
            <a:r>
              <a:rPr lang="en-US" altLang="zh-CN" sz="1600" dirty="0"/>
              <a:t>/sasl2/</a:t>
            </a:r>
            <a:r>
              <a:rPr lang="en-US" altLang="zh-CN" sz="1600" dirty="0" err="1"/>
              <a:t>libvirt.conf</a:t>
            </a:r>
            <a:r>
              <a:rPr lang="zh-CN" altLang="en-US" sz="1600" dirty="0"/>
              <a:t>，结果才会写到</a:t>
            </a:r>
            <a:r>
              <a:rPr lang="en-US" altLang="zh-CN" sz="1600" dirty="0"/>
              <a:t>/</a:t>
            </a:r>
            <a:r>
              <a:rPr lang="en-US" altLang="zh-CN" sz="1600" dirty="0" err="1" smtClean="0"/>
              <a:t>etc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libvirt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passwd.db</a:t>
            </a:r>
            <a:endParaRPr lang="en-US" altLang="zh-CN" sz="1600" dirty="0" smtClean="0"/>
          </a:p>
          <a:p>
            <a:pPr lvl="1"/>
            <a:r>
              <a:rPr lang="zh-CN" altLang="en-US" sz="1800" dirty="0" smtClean="0"/>
              <a:t>在另外一台机器上连接的时候，需要输入用户名密码</a:t>
            </a:r>
            <a:endParaRPr lang="en-US" altLang="zh-CN" sz="1800" dirty="0" smtClean="0"/>
          </a:p>
          <a:p>
            <a:pPr lvl="2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80" y="3364401"/>
            <a:ext cx="5101881" cy="486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920" y="4944142"/>
            <a:ext cx="4998720" cy="16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011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83552" y="1663192"/>
            <a:ext cx="4270248" cy="1362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KDC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5999480" cy="5131934"/>
          </a:xfrm>
        </p:spPr>
        <p:txBody>
          <a:bodyPr/>
          <a:lstStyle/>
          <a:p>
            <a:r>
              <a:rPr lang="en-US" altLang="zh-CN" dirty="0" smtClean="0"/>
              <a:t>Kerberos</a:t>
            </a:r>
            <a:r>
              <a:rPr lang="zh-CN" altLang="en-US" dirty="0" smtClean="0"/>
              <a:t>：</a:t>
            </a:r>
            <a:r>
              <a:rPr lang="zh-CN" altLang="en-US" dirty="0"/>
              <a:t>三</a:t>
            </a:r>
            <a:r>
              <a:rPr lang="zh-CN" altLang="en-US" dirty="0" smtClean="0"/>
              <a:t>个角色，六个过程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</a:t>
            </a:r>
            <a:r>
              <a:rPr lang="zh-CN" altLang="en-US" dirty="0" smtClean="0"/>
              <a:t>：</a:t>
            </a:r>
            <a:r>
              <a:rPr lang="zh-CN" altLang="en-US" dirty="0"/>
              <a:t>客户</a:t>
            </a:r>
            <a:r>
              <a:rPr lang="zh-CN" altLang="en-US" dirty="0" smtClean="0"/>
              <a:t>端</a:t>
            </a:r>
            <a:r>
              <a:rPr lang="en-US" altLang="zh-CN" dirty="0" smtClean="0"/>
              <a:t>Client</a:t>
            </a:r>
          </a:p>
          <a:p>
            <a:pPr lvl="1"/>
            <a:r>
              <a:rPr lang="en-US" altLang="zh-CN" dirty="0" smtClean="0"/>
              <a:t>S</a:t>
            </a:r>
            <a:r>
              <a:rPr lang="zh-CN" altLang="en-US" dirty="0" smtClean="0"/>
              <a:t>：服务器</a:t>
            </a:r>
            <a:r>
              <a:rPr lang="en-US" altLang="zh-CN" dirty="0" smtClean="0"/>
              <a:t>Server</a:t>
            </a:r>
          </a:p>
          <a:p>
            <a:pPr lvl="1"/>
            <a:r>
              <a:rPr lang="en-US" dirty="0" smtClean="0"/>
              <a:t>KDC</a:t>
            </a:r>
            <a:r>
              <a:rPr lang="zh-CN" altLang="en-US" dirty="0" smtClean="0"/>
              <a:t>：密钥分配中心</a:t>
            </a:r>
            <a:r>
              <a:rPr lang="en-US" altLang="zh-CN" dirty="0" smtClean="0"/>
              <a:t>Key Distribution Center</a:t>
            </a:r>
          </a:p>
          <a:p>
            <a:pPr lvl="1"/>
            <a:r>
              <a:rPr lang="en-US" altLang="zh-CN" dirty="0" smtClean="0"/>
              <a:t>AS</a:t>
            </a:r>
            <a:r>
              <a:rPr lang="zh-CN" altLang="en-US" dirty="0" smtClean="0"/>
              <a:t>：认证服务器</a:t>
            </a:r>
            <a:r>
              <a:rPr lang="en-US" altLang="zh-CN" dirty="0" smtClean="0"/>
              <a:t>Authentication Server</a:t>
            </a:r>
          </a:p>
          <a:p>
            <a:pPr lvl="1"/>
            <a:r>
              <a:rPr lang="en-US" dirty="0" smtClean="0"/>
              <a:t>TGS</a:t>
            </a:r>
            <a:r>
              <a:rPr lang="zh-CN" altLang="en-US" dirty="0" smtClean="0"/>
              <a:t>：票据授权服务器</a:t>
            </a:r>
            <a:r>
              <a:rPr lang="en-US" altLang="zh-CN" dirty="0" smtClean="0"/>
              <a:t>Ticket Granting Server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84720" y="1882648"/>
            <a:ext cx="960120" cy="96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226040" y="1882648"/>
            <a:ext cx="960120" cy="96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TGS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284720" y="4540504"/>
            <a:ext cx="960120" cy="96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10226040" y="4540504"/>
            <a:ext cx="960120" cy="96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4"/>
            <a:endCxn id="6" idx="0"/>
          </p:cNvCxnSpPr>
          <p:nvPr/>
        </p:nvCxnSpPr>
        <p:spPr>
          <a:xfrm>
            <a:off x="7764780" y="2842768"/>
            <a:ext cx="0" cy="16977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4" idx="3"/>
          </p:cNvCxnSpPr>
          <p:nvPr/>
        </p:nvCxnSpPr>
        <p:spPr>
          <a:xfrm flipV="1">
            <a:off x="7425326" y="2702162"/>
            <a:ext cx="0" cy="1978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7"/>
            <a:endCxn id="5" idx="3"/>
          </p:cNvCxnSpPr>
          <p:nvPr/>
        </p:nvCxnSpPr>
        <p:spPr>
          <a:xfrm flipV="1">
            <a:off x="8104234" y="2702162"/>
            <a:ext cx="2262412" cy="1978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6" idx="6"/>
          </p:cNvCxnSpPr>
          <p:nvPr/>
        </p:nvCxnSpPr>
        <p:spPr>
          <a:xfrm flipH="1">
            <a:off x="8244840" y="2842768"/>
            <a:ext cx="2461260" cy="2177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>
            <a:off x="8244840" y="5020564"/>
            <a:ext cx="1981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  <a:endCxn id="6" idx="5"/>
          </p:cNvCxnSpPr>
          <p:nvPr/>
        </p:nvCxnSpPr>
        <p:spPr>
          <a:xfrm flipH="1">
            <a:off x="8104234" y="5360018"/>
            <a:ext cx="2262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ctagon 33"/>
          <p:cNvSpPr/>
          <p:nvPr/>
        </p:nvSpPr>
        <p:spPr>
          <a:xfrm>
            <a:off x="6837680" y="3498342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Octagon 34"/>
          <p:cNvSpPr/>
          <p:nvPr/>
        </p:nvSpPr>
        <p:spPr>
          <a:xfrm>
            <a:off x="7905387" y="3498342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Octagon 35"/>
          <p:cNvSpPr/>
          <p:nvPr/>
        </p:nvSpPr>
        <p:spPr>
          <a:xfrm>
            <a:off x="8726171" y="3182819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Octagon 36"/>
          <p:cNvSpPr/>
          <p:nvPr/>
        </p:nvSpPr>
        <p:spPr>
          <a:xfrm>
            <a:off x="9447347" y="4010550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8" name="Octagon 37"/>
          <p:cNvSpPr/>
          <p:nvPr/>
        </p:nvSpPr>
        <p:spPr>
          <a:xfrm>
            <a:off x="9011920" y="4474100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9" name="Octagon 38"/>
          <p:cNvSpPr/>
          <p:nvPr/>
        </p:nvSpPr>
        <p:spPr>
          <a:xfrm>
            <a:off x="9011920" y="5458151"/>
            <a:ext cx="447040" cy="447040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10964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Client -&gt; AS</a:t>
            </a:r>
          </a:p>
          <a:p>
            <a:pPr lvl="1"/>
            <a:r>
              <a:rPr lang="zh-CN" altLang="en-US" dirty="0"/>
              <a:t>客户</a:t>
            </a:r>
            <a:r>
              <a:rPr lang="zh-CN" altLang="en-US" dirty="0" smtClean="0"/>
              <a:t>端向认证服务器发送请求</a:t>
            </a:r>
            <a:endParaRPr lang="en-US" altLang="zh-CN" dirty="0" smtClean="0"/>
          </a:p>
          <a:p>
            <a:pPr lvl="1"/>
            <a:r>
              <a:rPr lang="zh-CN" altLang="en-US" dirty="0"/>
              <a:t>请</a:t>
            </a:r>
            <a:r>
              <a:rPr lang="zh-CN" altLang="en-US" dirty="0" smtClean="0"/>
              <a:t>求内容：</a:t>
            </a:r>
            <a:endParaRPr lang="en-US" altLang="zh-CN" dirty="0" smtClean="0"/>
          </a:p>
          <a:p>
            <a:pPr lvl="2"/>
            <a:r>
              <a:rPr lang="en-US" dirty="0" smtClean="0"/>
              <a:t>C: Client</a:t>
            </a:r>
            <a:r>
              <a:rPr lang="zh-CN" altLang="en-US" dirty="0" smtClean="0"/>
              <a:t>，我是谁</a:t>
            </a:r>
            <a:endParaRPr lang="en-US" dirty="0" smtClean="0"/>
          </a:p>
          <a:p>
            <a:pPr lvl="2"/>
            <a:r>
              <a:rPr lang="en-US" dirty="0" smtClean="0"/>
              <a:t>TGS: </a:t>
            </a:r>
            <a:r>
              <a:rPr lang="zh-CN" altLang="en-US" dirty="0" smtClean="0"/>
              <a:t>访问哪个</a:t>
            </a:r>
            <a:r>
              <a:rPr lang="zh-CN" altLang="en-US" dirty="0"/>
              <a:t>票据授权服务</a:t>
            </a:r>
            <a:r>
              <a:rPr lang="zh-CN" altLang="en-US" dirty="0" smtClean="0"/>
              <a:t>器，可以是本域的，也可以是其他域的</a:t>
            </a:r>
            <a:endParaRPr lang="en-US" altLang="zh-CN" dirty="0" smtClean="0"/>
          </a:p>
          <a:p>
            <a:pPr lvl="2"/>
            <a:r>
              <a:rPr lang="en-US" dirty="0" smtClean="0"/>
              <a:t>Timestamp: </a:t>
            </a:r>
            <a:r>
              <a:rPr lang="zh-CN" altLang="en-US" dirty="0" smtClean="0"/>
              <a:t>时间戳</a:t>
            </a:r>
            <a:endParaRPr lang="en-US" altLang="zh-CN" dirty="0" smtClean="0"/>
          </a:p>
          <a:p>
            <a:pPr lvl="2"/>
            <a:r>
              <a:rPr lang="en-US" dirty="0" smtClean="0"/>
              <a:t>IP Address</a:t>
            </a:r>
          </a:p>
          <a:p>
            <a:pPr lvl="1"/>
            <a:r>
              <a:rPr lang="zh-CN" altLang="en-US" dirty="0" smtClean="0"/>
              <a:t>请求以明文发送</a:t>
            </a:r>
            <a:endParaRPr lang="en-US" altLang="zh-CN" dirty="0" smtClean="0"/>
          </a:p>
          <a:p>
            <a:pPr lvl="1"/>
            <a:r>
              <a:rPr lang="zh-CN" altLang="en-US" dirty="0"/>
              <a:t>这</a:t>
            </a:r>
            <a:r>
              <a:rPr lang="zh-CN" altLang="en-US" dirty="0" smtClean="0"/>
              <a:t>个过程没有任何密码以明文形式发送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2835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(2) AS -&gt; Client</a:t>
            </a:r>
          </a:p>
          <a:p>
            <a:pPr lvl="1"/>
            <a:r>
              <a:rPr lang="zh-CN" altLang="en-US" dirty="0"/>
              <a:t>认</a:t>
            </a:r>
            <a:r>
              <a:rPr lang="zh-CN" altLang="en-US" dirty="0" smtClean="0"/>
              <a:t>证服务器回复客户端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回复内容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{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r>
              <a:rPr lang="en-US" altLang="zh-CN" dirty="0" smtClean="0"/>
              <a:t>}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</a:t>
            </a:r>
            <a:endParaRPr lang="en-US" altLang="zh-CN" baseline="-25000" dirty="0" smtClean="0"/>
          </a:p>
          <a:p>
            <a:pPr lvl="2"/>
            <a:r>
              <a:rPr lang="zh-CN" altLang="en-US" dirty="0"/>
              <a:t>内</a:t>
            </a:r>
            <a:r>
              <a:rPr lang="zh-CN" altLang="en-US" dirty="0" smtClean="0"/>
              <a:t>容由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</a:t>
            </a:r>
            <a:r>
              <a:rPr lang="zh-CN" altLang="en-US" dirty="0" smtClean="0"/>
              <a:t>加密，它是客户的加密密钥，多由客户的密码通过哈希算法得到，认证服务器的数据库里面有客户的密钥，客户自己也有这个密钥，解开这个回复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回复包含两部分，第一部分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是客户端和</a:t>
            </a:r>
            <a:r>
              <a:rPr lang="zh-CN" altLang="en-US" dirty="0"/>
              <a:t>票据授权服务</a:t>
            </a:r>
            <a:r>
              <a:rPr lang="zh-CN" altLang="en-US" dirty="0" smtClean="0"/>
              <a:t>器之间的共享的会话</a:t>
            </a:r>
            <a:r>
              <a:rPr lang="en-US" altLang="zh-CN" dirty="0" smtClean="0"/>
              <a:t>(Session)</a:t>
            </a:r>
            <a:r>
              <a:rPr lang="zh-CN" altLang="en-US" dirty="0" smtClean="0"/>
              <a:t>密钥</a:t>
            </a:r>
            <a:endParaRPr lang="en-US" altLang="zh-CN" dirty="0" smtClean="0"/>
          </a:p>
          <a:p>
            <a:pPr lvl="2"/>
            <a:r>
              <a:rPr lang="zh-CN" altLang="en-US" dirty="0"/>
              <a:t>第二部</a:t>
            </a:r>
            <a:r>
              <a:rPr lang="zh-CN" altLang="en-US" dirty="0" smtClean="0"/>
              <a:t>分是访问</a:t>
            </a:r>
            <a:r>
              <a:rPr lang="en-US" altLang="zh-CN" dirty="0" smtClean="0"/>
              <a:t>TGS</a:t>
            </a:r>
            <a:r>
              <a:rPr lang="zh-CN" altLang="en-US" dirty="0" smtClean="0"/>
              <a:t>的票据</a:t>
            </a:r>
            <a:r>
              <a:rPr lang="en-US" altLang="zh-CN" dirty="0" smtClean="0"/>
              <a:t>Ticket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endParaRPr lang="en-US" altLang="zh-CN" baseline="-25000" dirty="0" smtClean="0"/>
          </a:p>
          <a:p>
            <a:pPr lvl="2"/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内容为</a:t>
            </a:r>
            <a:r>
              <a:rPr lang="en-US" altLang="zh-CN" dirty="0" smtClean="0"/>
              <a:t>{TGS, Client, IP Address, Timestamp, lifetime, 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c,TGS</a:t>
            </a:r>
            <a:r>
              <a:rPr lang="en-US" altLang="zh-CN" dirty="0" smtClean="0"/>
              <a:t>} K</a:t>
            </a:r>
            <a:r>
              <a:rPr lang="en-US" altLang="zh-CN" baseline="-25000" dirty="0" smtClean="0"/>
              <a:t>TGS</a:t>
            </a:r>
          </a:p>
          <a:p>
            <a:pPr lvl="1"/>
            <a:r>
              <a:rPr lang="zh-CN" altLang="en-US" dirty="0" smtClean="0"/>
              <a:t>说明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 smtClean="0"/>
              <a:t>Kerberos</a:t>
            </a:r>
            <a:r>
              <a:rPr lang="zh-CN" altLang="en-US" dirty="0" smtClean="0"/>
              <a:t>中，对客户的认证时统一由</a:t>
            </a:r>
            <a:r>
              <a:rPr lang="en-US" altLang="zh-CN" dirty="0" smtClean="0"/>
              <a:t>KDC</a:t>
            </a:r>
            <a:r>
              <a:rPr lang="zh-CN" altLang="en-US" dirty="0" smtClean="0"/>
              <a:t>来的，</a:t>
            </a:r>
            <a:r>
              <a:rPr lang="en-US" altLang="zh-CN" dirty="0" smtClean="0"/>
              <a:t>KDC</a:t>
            </a:r>
            <a:r>
              <a:rPr lang="zh-CN" altLang="en-US" dirty="0" smtClean="0"/>
              <a:t>是大家相信也唯一相信的系统</a:t>
            </a:r>
            <a:endParaRPr lang="en-US" altLang="zh-CN" dirty="0" smtClean="0"/>
          </a:p>
          <a:p>
            <a:pPr lvl="2"/>
            <a:r>
              <a:rPr lang="zh-CN" altLang="en-US" dirty="0"/>
              <a:t>作</a:t>
            </a:r>
            <a:r>
              <a:rPr lang="zh-CN" altLang="en-US" dirty="0" smtClean="0"/>
              <a:t>为</a:t>
            </a:r>
            <a:r>
              <a:rPr lang="en-US" altLang="zh-CN" dirty="0"/>
              <a:t>Single sign-on (SSO</a:t>
            </a:r>
            <a:r>
              <a:rPr lang="en-US" altLang="zh-CN" dirty="0" smtClean="0"/>
              <a:t>)</a:t>
            </a:r>
            <a:r>
              <a:rPr lang="zh-CN" altLang="en-US" dirty="0" smtClean="0"/>
              <a:t>系统，这是唯一一次客户使用自己的密码。一旦登录，此后访问不同的服务</a:t>
            </a:r>
            <a:r>
              <a:rPr lang="en-US" altLang="zh-CN" dirty="0" smtClean="0"/>
              <a:t>(</a:t>
            </a:r>
            <a:r>
              <a:rPr lang="zh-CN" altLang="en-US" dirty="0" smtClean="0"/>
              <a:t>邮件，打印机，</a:t>
            </a:r>
            <a:r>
              <a:rPr lang="en-US" altLang="zh-CN" dirty="0" smtClean="0"/>
              <a:t>GIT)</a:t>
            </a:r>
            <a:r>
              <a:rPr lang="zh-CN" altLang="en-US" dirty="0" smtClean="0"/>
              <a:t>等，都不需要再输入密码再登录了。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到这一步，客户已经登录成功了，</a:t>
            </a:r>
            <a:r>
              <a:rPr lang="en-US" altLang="zh-CN" dirty="0" smtClean="0"/>
              <a:t>AS</a:t>
            </a:r>
            <a:r>
              <a:rPr lang="zh-CN" altLang="en-US" dirty="0" smtClean="0"/>
              <a:t>的工作完成。但是客户访问哪个服务还没定，都是和</a:t>
            </a:r>
            <a:r>
              <a:rPr lang="en-US" altLang="zh-CN" dirty="0" smtClean="0"/>
              <a:t>TGS</a:t>
            </a:r>
            <a:r>
              <a:rPr lang="zh-CN" altLang="en-US" dirty="0" smtClean="0"/>
              <a:t>交互决定的。所以返回的内容中，都是和</a:t>
            </a:r>
            <a:r>
              <a:rPr lang="en-US" altLang="zh-CN" dirty="0" smtClean="0"/>
              <a:t>TGS</a:t>
            </a:r>
            <a:r>
              <a:rPr lang="zh-CN" altLang="en-US" dirty="0" smtClean="0"/>
              <a:t>交互所必须的内容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是客户端和</a:t>
            </a:r>
            <a:r>
              <a:rPr lang="en-US" altLang="zh-CN" dirty="0" smtClean="0"/>
              <a:t>TGS</a:t>
            </a:r>
            <a:r>
              <a:rPr lang="zh-CN" altLang="en-US" dirty="0" smtClean="0"/>
              <a:t>交互的时候，用于加密的会话密钥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是</a:t>
            </a:r>
            <a:r>
              <a:rPr lang="en-US" altLang="zh-CN" dirty="0" smtClean="0"/>
              <a:t>AS</a:t>
            </a:r>
            <a:r>
              <a:rPr lang="zh-CN" altLang="en-US" dirty="0" smtClean="0"/>
              <a:t>颁发给客户的票据，这个票据是由</a:t>
            </a:r>
            <a:r>
              <a:rPr lang="en-US" altLang="zh-CN" dirty="0" smtClean="0"/>
              <a:t>K</a:t>
            </a:r>
            <a:r>
              <a:rPr lang="en-US" altLang="zh-CN" baseline="-25000" dirty="0" smtClean="0"/>
              <a:t>TGS</a:t>
            </a:r>
            <a:r>
              <a:rPr lang="zh-CN" altLang="en-US" dirty="0" smtClean="0"/>
              <a:t>加密的，客户不知道里面是什么，客户拿着这个票据，就可以访问</a:t>
            </a:r>
            <a:r>
              <a:rPr lang="en-US" altLang="zh-CN" dirty="0" smtClean="0"/>
              <a:t>TGS</a:t>
            </a:r>
            <a:r>
              <a:rPr lang="zh-CN" altLang="en-US" dirty="0" smtClean="0"/>
              <a:t>了，</a:t>
            </a:r>
            <a:r>
              <a:rPr lang="en-US" altLang="zh-CN" dirty="0" smtClean="0"/>
              <a:t>TGS</a:t>
            </a:r>
            <a:r>
              <a:rPr lang="zh-CN" altLang="en-US" dirty="0" smtClean="0"/>
              <a:t>知道里面是什么</a:t>
            </a:r>
            <a:endParaRPr lang="en-US" altLang="zh-CN" dirty="0" smtClean="0"/>
          </a:p>
          <a:p>
            <a:pPr lvl="2"/>
            <a:r>
              <a:rPr lang="zh-CN" altLang="en-US" dirty="0"/>
              <a:t>这相当</a:t>
            </a:r>
            <a:r>
              <a:rPr lang="zh-CN" altLang="en-US" dirty="0" smtClean="0"/>
              <a:t>于公安局给客户开了一个证明</a:t>
            </a:r>
            <a:r>
              <a:rPr lang="en-US" altLang="zh-CN" dirty="0" smtClean="0"/>
              <a:t>(</a:t>
            </a:r>
            <a:r>
              <a:rPr lang="zh-CN" altLang="en-US" dirty="0" smtClean="0"/>
              <a:t>比如身份证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，客户拿着这个身份证可以去银行了，客户不知道身份证词条里面是什么信息，银行一刷就知道了</a:t>
            </a:r>
            <a:endParaRPr lang="en-US" altLang="zh-CN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531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(3) Client -&gt; TGS</a:t>
            </a:r>
          </a:p>
          <a:p>
            <a:pPr lvl="1"/>
            <a:r>
              <a:rPr lang="zh-CN" altLang="en-US" dirty="0"/>
              <a:t>客</a:t>
            </a:r>
            <a:r>
              <a:rPr lang="zh-CN" altLang="en-US" dirty="0" smtClean="0"/>
              <a:t>户已经登录了，还没说要访问哪个服务，这一步就是请求</a:t>
            </a:r>
            <a:r>
              <a:rPr lang="en-US" altLang="zh-CN" dirty="0" smtClean="0"/>
              <a:t>KDC</a:t>
            </a:r>
            <a:r>
              <a:rPr lang="zh-CN" altLang="en-US" dirty="0" smtClean="0"/>
              <a:t>授权对服务的访问</a:t>
            </a:r>
            <a:endParaRPr lang="en-US" altLang="zh-CN" dirty="0" smtClean="0"/>
          </a:p>
          <a:p>
            <a:pPr lvl="1"/>
            <a:r>
              <a:rPr lang="zh-CN" altLang="en-US" dirty="0"/>
              <a:t>请</a:t>
            </a:r>
            <a:r>
              <a:rPr lang="zh-CN" altLang="en-US" dirty="0" smtClean="0"/>
              <a:t>求内容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S: Server</a:t>
            </a:r>
            <a:r>
              <a:rPr lang="zh-CN" altLang="en-US" dirty="0" smtClean="0"/>
              <a:t>，我要访问哪个服务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r>
              <a:rPr lang="en-US" altLang="zh-CN" dirty="0" smtClean="0"/>
              <a:t>: AS</a:t>
            </a:r>
            <a:r>
              <a:rPr lang="zh-CN" altLang="en-US" dirty="0" smtClean="0"/>
              <a:t>给客户的票据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认证符</a:t>
            </a:r>
            <a:r>
              <a:rPr lang="en-US" altLang="zh-CN" dirty="0" err="1" smtClean="0"/>
              <a:t>Auhenticator</a:t>
            </a:r>
            <a:r>
              <a:rPr lang="en-US" altLang="zh-CN" dirty="0" smtClean="0"/>
              <a:t>: {Client, IP Address, timestamp}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en-US" altLang="zh-CN" dirty="0" smtClean="0"/>
              <a:t>: </a:t>
            </a:r>
            <a:r>
              <a:rPr lang="zh-CN" altLang="en-US" dirty="0" smtClean="0"/>
              <a:t>客户将自己的信息加密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说明：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TGS</a:t>
            </a:r>
            <a:r>
              <a:rPr lang="zh-CN" altLang="en-US" dirty="0" smtClean="0"/>
              <a:t>拿到</a:t>
            </a:r>
            <a:r>
              <a:rPr lang="en-US" altLang="zh-CN" dirty="0" smtClean="0"/>
              <a:t>AS</a:t>
            </a:r>
            <a:r>
              <a:rPr lang="zh-CN" altLang="en-US" dirty="0" smtClean="0"/>
              <a:t>给客户开具的票据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c,TGS</a:t>
            </a:r>
            <a:r>
              <a:rPr lang="en-US" altLang="zh-CN" dirty="0" smtClean="0"/>
              <a:t>=</a:t>
            </a:r>
            <a:r>
              <a:rPr lang="en-US" altLang="zh-CN" dirty="0"/>
              <a:t> {TGS, Client, IP Address, Timestamp, lifetime, 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c,TGS</a:t>
            </a:r>
            <a:r>
              <a:rPr lang="en-US" altLang="zh-CN" dirty="0"/>
              <a:t>} </a:t>
            </a:r>
            <a:r>
              <a:rPr lang="en-US" altLang="zh-CN" dirty="0" smtClean="0"/>
              <a:t>K</a:t>
            </a:r>
            <a:r>
              <a:rPr lang="en-US" altLang="zh-CN" baseline="-25000" dirty="0" smtClean="0"/>
              <a:t>TGS</a:t>
            </a:r>
            <a:r>
              <a:rPr lang="zh-CN" altLang="en-US" dirty="0"/>
              <a:t>，</a:t>
            </a:r>
            <a:r>
              <a:rPr lang="zh-CN" altLang="en-US" dirty="0" smtClean="0"/>
              <a:t>用自己的密钥解开，得到</a:t>
            </a:r>
            <a:r>
              <a:rPr lang="zh-CN" altLang="en-US" dirty="0"/>
              <a:t>客户</a:t>
            </a:r>
            <a:r>
              <a:rPr lang="zh-CN" altLang="en-US" dirty="0" smtClean="0"/>
              <a:t>的信息，和与客户交互使用的密钥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endParaRPr lang="en-US" altLang="zh-CN" baseline="-25000" dirty="0" smtClean="0"/>
          </a:p>
          <a:p>
            <a:pPr lvl="2"/>
            <a:r>
              <a:rPr lang="en-US" altLang="zh-CN" dirty="0" smtClean="0"/>
              <a:t>TGS</a:t>
            </a:r>
            <a:r>
              <a:rPr lang="zh-CN" altLang="en-US" dirty="0" smtClean="0"/>
              <a:t>拿到认证符，用密钥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解密，也得到客户的信息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TGS</a:t>
            </a:r>
            <a:r>
              <a:rPr lang="zh-CN" altLang="en-US" dirty="0" smtClean="0"/>
              <a:t>通过比较，发现用户自己提供的信息，和</a:t>
            </a:r>
            <a:r>
              <a:rPr lang="en-US" altLang="zh-CN" dirty="0" smtClean="0"/>
              <a:t>AS</a:t>
            </a:r>
            <a:r>
              <a:rPr lang="zh-CN" altLang="en-US" dirty="0" smtClean="0"/>
              <a:t>提供的信息一致，则可以访问服务</a:t>
            </a:r>
            <a:r>
              <a:rPr lang="en-US" altLang="zh-CN" dirty="0" smtClean="0"/>
              <a:t>S</a:t>
            </a:r>
          </a:p>
          <a:p>
            <a:pPr lvl="2"/>
            <a:r>
              <a:rPr lang="zh-CN" altLang="en-US" dirty="0"/>
              <a:t>这</a:t>
            </a:r>
            <a:r>
              <a:rPr lang="zh-CN" altLang="en-US" dirty="0" smtClean="0"/>
              <a:t>个过程相当于，你拿着公安局开具的身份证到银行，银行一刷身份证，得到了你的信息，然后跟你核对生日，固定电话等，和你提供的一致，你就可以办业务了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984407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(4) </a:t>
            </a:r>
            <a:r>
              <a:rPr lang="en-US" altLang="zh-CN" dirty="0" smtClean="0"/>
              <a:t>TGS -&gt; Client</a:t>
            </a:r>
          </a:p>
          <a:p>
            <a:pPr lvl="1"/>
            <a:r>
              <a:rPr lang="zh-CN" altLang="en-US" dirty="0" smtClean="0"/>
              <a:t>当</a:t>
            </a:r>
            <a:r>
              <a:rPr lang="en-US" altLang="zh-CN" dirty="0" smtClean="0"/>
              <a:t>TGS</a:t>
            </a:r>
            <a:r>
              <a:rPr lang="zh-CN" altLang="en-US" dirty="0" smtClean="0"/>
              <a:t>验证结束后，将授权客户访问服务</a:t>
            </a:r>
            <a:endParaRPr lang="en-US" altLang="zh-CN" dirty="0" smtClean="0"/>
          </a:p>
          <a:p>
            <a:pPr lvl="1"/>
            <a:r>
              <a:rPr lang="zh-CN" altLang="en-US" dirty="0"/>
              <a:t>回</a:t>
            </a:r>
            <a:r>
              <a:rPr lang="zh-CN" altLang="en-US" dirty="0" smtClean="0"/>
              <a:t>复内容：</a:t>
            </a:r>
            <a:endParaRPr lang="en-US" altLang="zh-CN" dirty="0" smtClean="0"/>
          </a:p>
          <a:p>
            <a:pPr lvl="2"/>
            <a:r>
              <a:rPr lang="en-US" altLang="zh-CN" dirty="0"/>
              <a:t>{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c,s</a:t>
            </a:r>
            <a:r>
              <a:rPr lang="en-US" altLang="zh-CN" dirty="0" smtClean="0"/>
              <a:t>}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endParaRPr lang="en-US" altLang="zh-CN" baseline="-25000" dirty="0" smtClean="0"/>
          </a:p>
          <a:p>
            <a:pPr lvl="2"/>
            <a:r>
              <a:rPr lang="zh-CN" altLang="en-US" dirty="0"/>
              <a:t>内</a:t>
            </a:r>
            <a:r>
              <a:rPr lang="zh-CN" altLang="en-US" dirty="0" smtClean="0"/>
              <a:t>容被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c,TGS</a:t>
            </a:r>
            <a:r>
              <a:rPr lang="zh-CN" altLang="en-US" dirty="0" smtClean="0"/>
              <a:t>加密，可以被客户端解开</a:t>
            </a:r>
            <a:endParaRPr lang="en-US" altLang="zh-CN" dirty="0" smtClean="0"/>
          </a:p>
          <a:p>
            <a:pPr lvl="2"/>
            <a:r>
              <a:rPr lang="zh-CN" altLang="en-US" dirty="0"/>
              <a:t>里</a:t>
            </a:r>
            <a:r>
              <a:rPr lang="zh-CN" altLang="en-US" dirty="0" smtClean="0"/>
              <a:t>面包含两个内容，一个是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c,s</a:t>
            </a:r>
            <a:r>
              <a:rPr lang="en-US" altLang="zh-CN" baseline="-25000" dirty="0"/>
              <a:t> </a:t>
            </a:r>
            <a:r>
              <a:rPr lang="zh-CN" altLang="en-US" dirty="0" smtClean="0"/>
              <a:t>，客户端和服务器交互也是需要加密的，便使用这个会话</a:t>
            </a:r>
            <a:r>
              <a:rPr lang="en-US" altLang="zh-CN" dirty="0" smtClean="0"/>
              <a:t>Session</a:t>
            </a:r>
            <a:r>
              <a:rPr lang="zh-CN" altLang="en-US" dirty="0" smtClean="0"/>
              <a:t>密钥</a:t>
            </a:r>
            <a:endParaRPr lang="en-US" altLang="zh-CN" dirty="0" smtClean="0"/>
          </a:p>
          <a:p>
            <a:pPr lvl="2"/>
            <a:r>
              <a:rPr lang="zh-CN" altLang="en-US" dirty="0"/>
              <a:t>另一</a:t>
            </a:r>
            <a:r>
              <a:rPr lang="zh-CN" altLang="en-US" dirty="0" smtClean="0"/>
              <a:t>个是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c,s</a:t>
            </a:r>
            <a:r>
              <a:rPr lang="en-US" altLang="zh-CN" baseline="-25000" dirty="0"/>
              <a:t> </a:t>
            </a:r>
            <a:r>
              <a:rPr lang="en-US" altLang="zh-CN" dirty="0" smtClean="0"/>
              <a:t>={S, C, IP Address, timestamp, lifetime,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c,s</a:t>
            </a:r>
            <a:r>
              <a:rPr lang="en-US" altLang="zh-CN" dirty="0" smtClean="0"/>
              <a:t>}</a:t>
            </a:r>
            <a:r>
              <a:rPr lang="en-US" altLang="zh-CN" dirty="0"/>
              <a:t> </a:t>
            </a:r>
            <a:r>
              <a:rPr lang="en-US" altLang="zh-CN" dirty="0" smtClean="0"/>
              <a:t>K</a:t>
            </a:r>
            <a:r>
              <a:rPr lang="en-US" altLang="zh-CN" baseline="-25000" dirty="0" smtClean="0"/>
              <a:t>s</a:t>
            </a:r>
            <a:r>
              <a:rPr lang="zh-CN" altLang="en-US" dirty="0" smtClean="0"/>
              <a:t>，在这里</a:t>
            </a:r>
            <a:r>
              <a:rPr lang="en-US" altLang="zh-CN" dirty="0" smtClean="0"/>
              <a:t>TGS</a:t>
            </a:r>
            <a:r>
              <a:rPr lang="zh-CN" altLang="en-US" dirty="0" smtClean="0"/>
              <a:t>又成了公安局，为了能够让客户访问服务器，向客户开具票据，将来客户访问服务器的时候，需要拿着这个票据</a:t>
            </a:r>
            <a:endParaRPr lang="en-US" altLang="zh-CN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9904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(5) Client -&gt; Server</a:t>
            </a:r>
          </a:p>
          <a:p>
            <a:pPr lvl="1"/>
            <a:r>
              <a:rPr lang="zh-CN" altLang="en-US" dirty="0"/>
              <a:t>客</a:t>
            </a:r>
            <a:r>
              <a:rPr lang="zh-CN" altLang="en-US" dirty="0" smtClean="0"/>
              <a:t>户访问服务器</a:t>
            </a:r>
            <a:endParaRPr lang="en-US" altLang="zh-CN" dirty="0" smtClean="0"/>
          </a:p>
          <a:p>
            <a:pPr lvl="1"/>
            <a:r>
              <a:rPr lang="zh-CN" altLang="en-US" dirty="0"/>
              <a:t>请</a:t>
            </a:r>
            <a:r>
              <a:rPr lang="zh-CN" altLang="en-US" dirty="0" smtClean="0"/>
              <a:t>求内容：</a:t>
            </a:r>
            <a:endParaRPr lang="en-US" altLang="zh-CN" dirty="0" smtClean="0"/>
          </a:p>
          <a:p>
            <a:pPr lvl="2"/>
            <a:r>
              <a:rPr lang="en-US" dirty="0" smtClean="0"/>
              <a:t>S: Server</a:t>
            </a:r>
          </a:p>
          <a:p>
            <a:pPr lvl="2"/>
            <a:r>
              <a:rPr lang="en-US" altLang="zh-CN" dirty="0" err="1"/>
              <a:t>T</a:t>
            </a:r>
            <a:r>
              <a:rPr lang="en-US" altLang="zh-CN" baseline="-25000" dirty="0" err="1"/>
              <a:t>c,s</a:t>
            </a:r>
            <a:r>
              <a:rPr lang="en-US" altLang="zh-CN" baseline="-25000" dirty="0"/>
              <a:t> </a:t>
            </a:r>
            <a:r>
              <a:rPr lang="en-US" dirty="0" smtClean="0"/>
              <a:t>: TGS</a:t>
            </a:r>
            <a:r>
              <a:rPr lang="zh-CN" altLang="en-US" dirty="0" smtClean="0"/>
              <a:t>给客户的票据</a:t>
            </a:r>
            <a:endParaRPr lang="en-US" dirty="0" smtClean="0"/>
          </a:p>
          <a:p>
            <a:pPr lvl="2"/>
            <a:r>
              <a:rPr lang="zh-CN" altLang="en-US" dirty="0"/>
              <a:t>认证符</a:t>
            </a:r>
            <a:r>
              <a:rPr lang="en-US" altLang="zh-CN" dirty="0" err="1"/>
              <a:t>Auhenticator</a:t>
            </a:r>
            <a:r>
              <a:rPr lang="en-US" altLang="zh-CN" dirty="0"/>
              <a:t>: {Client, IP Address, timestamp} 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c,s</a:t>
            </a:r>
            <a:r>
              <a:rPr lang="en-US" altLang="zh-CN" dirty="0" smtClean="0"/>
              <a:t>: </a:t>
            </a:r>
            <a:r>
              <a:rPr lang="zh-CN" altLang="en-US" dirty="0" smtClean="0"/>
              <a:t>客户自己的信息，由会话密钥加密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说明：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当服务器拿到</a:t>
            </a:r>
            <a:r>
              <a:rPr lang="en-US" altLang="zh-CN" dirty="0" smtClean="0"/>
              <a:t>TGS</a:t>
            </a:r>
            <a:r>
              <a:rPr lang="zh-CN" altLang="en-US" dirty="0" smtClean="0"/>
              <a:t>给客户的票据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c,s</a:t>
            </a:r>
            <a:r>
              <a:rPr lang="en-US" altLang="zh-CN" baseline="-25000" dirty="0"/>
              <a:t> </a:t>
            </a:r>
            <a:r>
              <a:rPr lang="en-US" altLang="zh-CN" dirty="0"/>
              <a:t>={S, C, IP Address, timestamp, lifetime, 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c,s</a:t>
            </a:r>
            <a:r>
              <a:rPr lang="en-US" altLang="zh-CN" dirty="0"/>
              <a:t>} K</a:t>
            </a:r>
            <a:r>
              <a:rPr lang="en-US" altLang="zh-CN" baseline="-25000" dirty="0"/>
              <a:t>s </a:t>
            </a:r>
            <a:r>
              <a:rPr lang="zh-CN" altLang="en-US" dirty="0" smtClean="0"/>
              <a:t>，</a:t>
            </a:r>
            <a:r>
              <a:rPr lang="zh-CN" altLang="en-US" dirty="0"/>
              <a:t>用自己的密钥解</a:t>
            </a:r>
            <a:r>
              <a:rPr lang="zh-CN" altLang="en-US" dirty="0" smtClean="0"/>
              <a:t>开，得到客户的信息，以及将来和客户交互使用的会话密钥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c,s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服务器拿到客户的认证符，用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c,s</a:t>
            </a:r>
            <a:r>
              <a:rPr lang="zh-CN" altLang="en-US" dirty="0" smtClean="0"/>
              <a:t>解密后，得到客户的信息</a:t>
            </a:r>
            <a:endParaRPr lang="en-US" altLang="zh-CN" dirty="0" smtClean="0"/>
          </a:p>
          <a:p>
            <a:pPr lvl="2"/>
            <a:r>
              <a:rPr lang="zh-CN" altLang="en-US" dirty="0"/>
              <a:t>信</a:t>
            </a:r>
            <a:r>
              <a:rPr lang="zh-CN" altLang="en-US" dirty="0" smtClean="0"/>
              <a:t>息比较一致，则客户可以访问服务器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349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(6) Server -&gt; Client</a:t>
            </a:r>
          </a:p>
          <a:p>
            <a:pPr lvl="1"/>
            <a:r>
              <a:rPr lang="zh-CN" altLang="en-US" dirty="0"/>
              <a:t>服务</a:t>
            </a:r>
            <a:r>
              <a:rPr lang="zh-CN" altLang="en-US" dirty="0" smtClean="0"/>
              <a:t>器回复客户端</a:t>
            </a:r>
            <a:endParaRPr lang="en-US" altLang="zh-CN" dirty="0" smtClean="0"/>
          </a:p>
          <a:p>
            <a:pPr lvl="1"/>
            <a:r>
              <a:rPr lang="zh-CN" altLang="en-US" dirty="0"/>
              <a:t>回</a:t>
            </a:r>
            <a:r>
              <a:rPr lang="zh-CN" altLang="en-US" dirty="0" smtClean="0"/>
              <a:t>复内容：</a:t>
            </a:r>
            <a:endParaRPr lang="en-US" altLang="zh-CN" dirty="0" smtClean="0"/>
          </a:p>
          <a:p>
            <a:pPr lvl="2"/>
            <a:r>
              <a:rPr lang="en-US" dirty="0" smtClean="0"/>
              <a:t>{timestamp+1} </a:t>
            </a:r>
            <a:r>
              <a:rPr lang="en-US" altLang="zh-CN" dirty="0" err="1"/>
              <a:t>K</a:t>
            </a:r>
            <a:r>
              <a:rPr lang="en-US" altLang="zh-CN" baseline="-25000" dirty="0" err="1"/>
              <a:t>c,s</a:t>
            </a:r>
            <a:endParaRPr lang="en-US" altLang="zh-CN" dirty="0"/>
          </a:p>
          <a:p>
            <a:pPr lvl="1"/>
            <a:r>
              <a:rPr lang="zh-CN" altLang="en-US" dirty="0"/>
              <a:t>说</a:t>
            </a:r>
            <a:r>
              <a:rPr lang="zh-CN" altLang="en-US" dirty="0" smtClean="0"/>
              <a:t>明：</a:t>
            </a:r>
            <a:endParaRPr lang="en-US" altLang="zh-CN" dirty="0" smtClean="0"/>
          </a:p>
          <a:p>
            <a:pPr lvl="2"/>
            <a:r>
              <a:rPr lang="zh-CN" altLang="en-US" dirty="0"/>
              <a:t>客户</a:t>
            </a:r>
            <a:r>
              <a:rPr lang="zh-CN" altLang="en-US" dirty="0" smtClean="0"/>
              <a:t>端得到回复后，只有真正的客户，才能用</a:t>
            </a:r>
            <a:r>
              <a:rPr lang="en-US" altLang="zh-CN" dirty="0" err="1" smtClean="0"/>
              <a:t>K</a:t>
            </a:r>
            <a:r>
              <a:rPr lang="en-US" altLang="zh-CN" baseline="-25000" dirty="0" err="1" smtClean="0"/>
              <a:t>c,s</a:t>
            </a:r>
            <a:r>
              <a:rPr lang="zh-CN" altLang="en-US" dirty="0" smtClean="0"/>
              <a:t>才能解开</a:t>
            </a:r>
            <a:endParaRPr lang="en-US" altLang="zh-CN" dirty="0" smtClean="0"/>
          </a:p>
          <a:p>
            <a:pPr lvl="2"/>
            <a:r>
              <a:rPr lang="zh-CN" altLang="en-US" dirty="0"/>
              <a:t>通</a:t>
            </a:r>
            <a:r>
              <a:rPr lang="zh-CN" altLang="en-US" dirty="0" smtClean="0"/>
              <a:t>过验证时间戳，客户端也确认服务器就是要想访问的服务器，实现了双向认证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433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Remote </a:t>
            </a:r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Control: </a:t>
            </a:r>
            <a:r>
              <a:rPr lang="en-US" dirty="0" err="1"/>
              <a:t>Polkit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475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3.4 </a:t>
            </a:r>
            <a:r>
              <a:rPr lang="en-US" altLang="zh-CN" dirty="0" err="1"/>
              <a:t>Libvirt</a:t>
            </a:r>
            <a:r>
              <a:rPr lang="en-US" altLang="zh-CN" dirty="0" smtClean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Control Group</a:t>
            </a:r>
            <a:r>
              <a:rPr lang="zh-CN" altLang="en-US" dirty="0" smtClean="0"/>
              <a:t>又称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，用于控制进程的资源使用：</a:t>
            </a:r>
            <a:r>
              <a:rPr lang="en-US" altLang="zh-CN" dirty="0" smtClean="0"/>
              <a:t>CPU, Disk I/O, Memory, Network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r>
              <a:rPr lang="zh-CN" altLang="en-US" dirty="0"/>
              <a:t>几</a:t>
            </a:r>
            <a:r>
              <a:rPr lang="zh-CN" altLang="en-US" dirty="0" smtClean="0"/>
              <a:t>个重要的概念：</a:t>
            </a:r>
            <a:endParaRPr lang="en-US" altLang="zh-CN" dirty="0" smtClean="0"/>
          </a:p>
          <a:p>
            <a:pPr lvl="1"/>
            <a:r>
              <a:rPr lang="zh-CN" altLang="en-US" dirty="0"/>
              <a:t>任</a:t>
            </a:r>
            <a:r>
              <a:rPr lang="zh-CN" altLang="en-US" dirty="0" smtClean="0"/>
              <a:t>务：对应于进程，将进程</a:t>
            </a:r>
            <a:r>
              <a:rPr lang="en-US" altLang="zh-CN" dirty="0" smtClean="0"/>
              <a:t>ID</a:t>
            </a:r>
            <a:r>
              <a:rPr lang="zh-CN" altLang="en-US" dirty="0" smtClean="0"/>
              <a:t>放到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里面，就算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的一个任务，受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控制</a:t>
            </a:r>
            <a:endParaRPr lang="en-US" altLang="zh-CN" dirty="0" smtClean="0"/>
          </a:p>
          <a:p>
            <a:pPr lvl="1"/>
            <a:r>
              <a:rPr lang="zh-CN" altLang="en-US" dirty="0"/>
              <a:t>层</a:t>
            </a:r>
            <a:r>
              <a:rPr lang="zh-CN" altLang="en-US" dirty="0" smtClean="0"/>
              <a:t>次：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cgroup</a:t>
            </a:r>
            <a:r>
              <a:rPr lang="zh-CN" altLang="en-US" dirty="0" smtClean="0"/>
              <a:t>是分层次的，子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会继承父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的设置</a:t>
            </a:r>
            <a:endParaRPr lang="en-US" altLang="zh-CN" dirty="0" smtClean="0"/>
          </a:p>
          <a:p>
            <a:pPr lvl="2"/>
            <a:r>
              <a:rPr lang="en-US" dirty="0" err="1" smtClean="0"/>
              <a:t>Cgroup</a:t>
            </a:r>
            <a:r>
              <a:rPr lang="zh-CN" altLang="en-US" dirty="0" smtClean="0"/>
              <a:t>的管理通常使用</a:t>
            </a:r>
            <a:r>
              <a:rPr lang="en-US" altLang="zh-CN" dirty="0" smtClean="0"/>
              <a:t>file system</a:t>
            </a:r>
            <a:r>
              <a:rPr lang="zh-CN" altLang="en-US" dirty="0" smtClean="0"/>
              <a:t>的接口，</a:t>
            </a:r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会被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成一个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</a:t>
            </a:r>
            <a:r>
              <a:rPr lang="zh-CN" altLang="en-US" dirty="0"/>
              <a:t>文</a:t>
            </a:r>
            <a:r>
              <a:rPr lang="zh-CN" altLang="en-US" dirty="0" smtClean="0"/>
              <a:t>件系统，则层次结构对应于文件夹结构</a:t>
            </a:r>
            <a:endParaRPr lang="en-US" altLang="zh-CN" dirty="0" smtClean="0"/>
          </a:p>
          <a:p>
            <a:pPr lvl="1"/>
            <a:r>
              <a:rPr lang="zh-CN" altLang="en-US" dirty="0"/>
              <a:t>子系</a:t>
            </a:r>
            <a:r>
              <a:rPr lang="zh-CN" altLang="en-US" dirty="0" smtClean="0"/>
              <a:t>统：</a:t>
            </a:r>
            <a:r>
              <a:rPr lang="zh-CN" altLang="en-US" dirty="0"/>
              <a:t>系</a:t>
            </a:r>
            <a:r>
              <a:rPr lang="zh-CN" altLang="en-US" dirty="0" smtClean="0"/>
              <a:t>统的资源被不同的子系统控制</a:t>
            </a:r>
            <a:endParaRPr lang="en-US" altLang="zh-CN" dirty="0" smtClean="0"/>
          </a:p>
          <a:p>
            <a:pPr lvl="2"/>
            <a:r>
              <a:rPr lang="en-US" altLang="zh-CN" dirty="0" err="1"/>
              <a:t>blkio</a:t>
            </a:r>
            <a:r>
              <a:rPr lang="en-US" altLang="zh-CN" dirty="0"/>
              <a:t> -- </a:t>
            </a:r>
            <a:r>
              <a:rPr lang="zh-CN" altLang="en-US" dirty="0"/>
              <a:t>为块设备设定输入</a:t>
            </a:r>
            <a:r>
              <a:rPr lang="en-US" altLang="zh-CN" dirty="0"/>
              <a:t>/</a:t>
            </a:r>
            <a:r>
              <a:rPr lang="zh-CN" altLang="en-US" dirty="0"/>
              <a:t>输出限制，比如物理设备</a:t>
            </a:r>
            <a:r>
              <a:rPr lang="en-US" altLang="zh-CN" dirty="0"/>
              <a:t>(</a:t>
            </a:r>
            <a:r>
              <a:rPr lang="zh-CN" altLang="en-US" dirty="0"/>
              <a:t>磁盘，固态硬盘，</a:t>
            </a:r>
            <a:r>
              <a:rPr lang="en-US" altLang="zh-CN" dirty="0"/>
              <a:t>USB</a:t>
            </a:r>
            <a:r>
              <a:rPr lang="zh-CN" altLang="en-US" dirty="0"/>
              <a:t>等等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</a:p>
          <a:p>
            <a:pPr lvl="2"/>
            <a:r>
              <a:rPr lang="en-US" altLang="zh-CN" dirty="0" err="1"/>
              <a:t>cpu</a:t>
            </a:r>
            <a:r>
              <a:rPr lang="en-US" altLang="zh-CN" dirty="0"/>
              <a:t> -- </a:t>
            </a:r>
            <a:r>
              <a:rPr lang="zh-CN" altLang="en-US" dirty="0"/>
              <a:t>使用调度程序提供对</a:t>
            </a:r>
            <a:r>
              <a:rPr lang="en-US" altLang="zh-CN" dirty="0"/>
              <a:t>CPU</a:t>
            </a:r>
            <a:r>
              <a:rPr lang="zh-CN" altLang="en-US" dirty="0"/>
              <a:t>的</a:t>
            </a:r>
            <a:r>
              <a:rPr lang="en-US" altLang="zh-CN" dirty="0" err="1"/>
              <a:t>cgroup</a:t>
            </a:r>
            <a:r>
              <a:rPr lang="zh-CN" altLang="en-US" dirty="0"/>
              <a:t>任务访问。</a:t>
            </a:r>
          </a:p>
          <a:p>
            <a:pPr lvl="2"/>
            <a:r>
              <a:rPr lang="en-US" altLang="zh-CN" dirty="0" err="1"/>
              <a:t>cpuacct</a:t>
            </a:r>
            <a:r>
              <a:rPr lang="en-US" altLang="zh-CN" dirty="0"/>
              <a:t> -- </a:t>
            </a:r>
            <a:r>
              <a:rPr lang="zh-CN" altLang="en-US" dirty="0"/>
              <a:t>自动生成</a:t>
            </a:r>
            <a:r>
              <a:rPr lang="en-US" altLang="zh-CN" dirty="0" err="1"/>
              <a:t>cgroup</a:t>
            </a:r>
            <a:r>
              <a:rPr lang="zh-CN" altLang="en-US" dirty="0"/>
              <a:t>中任务所使用的</a:t>
            </a:r>
            <a:r>
              <a:rPr lang="en-US" altLang="zh-CN" dirty="0"/>
              <a:t>CPU</a:t>
            </a:r>
            <a:r>
              <a:rPr lang="zh-CN" altLang="en-US" dirty="0"/>
              <a:t>报告。</a:t>
            </a:r>
          </a:p>
          <a:p>
            <a:pPr lvl="2"/>
            <a:r>
              <a:rPr lang="en-US" altLang="zh-CN" dirty="0" err="1"/>
              <a:t>cpuset</a:t>
            </a:r>
            <a:r>
              <a:rPr lang="en-US" altLang="zh-CN" dirty="0"/>
              <a:t> -- </a:t>
            </a:r>
            <a:r>
              <a:rPr lang="zh-CN" altLang="en-US" dirty="0"/>
              <a:t>为</a:t>
            </a:r>
            <a:r>
              <a:rPr lang="en-US" altLang="zh-CN" dirty="0" err="1"/>
              <a:t>cgroup</a:t>
            </a:r>
            <a:r>
              <a:rPr lang="zh-CN" altLang="en-US" dirty="0"/>
              <a:t>中的任务分配独立</a:t>
            </a:r>
            <a:r>
              <a:rPr lang="en-US" altLang="zh-CN" dirty="0"/>
              <a:t>CPU (</a:t>
            </a:r>
            <a:r>
              <a:rPr lang="zh-CN" altLang="en-US" dirty="0"/>
              <a:t>在多核系统</a:t>
            </a:r>
            <a:r>
              <a:rPr lang="en-US" altLang="zh-CN" dirty="0"/>
              <a:t>)</a:t>
            </a:r>
            <a:r>
              <a:rPr lang="zh-CN" altLang="en-US" dirty="0"/>
              <a:t>和内存节点。</a:t>
            </a:r>
          </a:p>
          <a:p>
            <a:pPr lvl="2"/>
            <a:r>
              <a:rPr lang="en-US" altLang="zh-CN" dirty="0"/>
              <a:t>devices -- </a:t>
            </a:r>
            <a:r>
              <a:rPr lang="zh-CN" altLang="en-US" dirty="0"/>
              <a:t>可允许或者拒绝</a:t>
            </a:r>
            <a:r>
              <a:rPr lang="en-US" altLang="zh-CN" dirty="0" err="1"/>
              <a:t>cgroup</a:t>
            </a:r>
            <a:r>
              <a:rPr lang="zh-CN" altLang="en-US" dirty="0"/>
              <a:t>中的任务访问设备。</a:t>
            </a:r>
          </a:p>
          <a:p>
            <a:pPr lvl="2"/>
            <a:r>
              <a:rPr lang="en-US" altLang="zh-CN" dirty="0"/>
              <a:t>freezer -- </a:t>
            </a:r>
            <a:r>
              <a:rPr lang="zh-CN" altLang="en-US" dirty="0"/>
              <a:t>挂起或者恢复</a:t>
            </a:r>
            <a:r>
              <a:rPr lang="en-US" altLang="zh-CN" dirty="0" err="1"/>
              <a:t>cgroup</a:t>
            </a:r>
            <a:r>
              <a:rPr lang="zh-CN" altLang="en-US" dirty="0"/>
              <a:t>中的任务。</a:t>
            </a:r>
          </a:p>
          <a:p>
            <a:pPr lvl="2"/>
            <a:r>
              <a:rPr lang="en-US" altLang="zh-CN" dirty="0"/>
              <a:t>memory -- </a:t>
            </a:r>
            <a:r>
              <a:rPr lang="zh-CN" altLang="en-US" dirty="0"/>
              <a:t>设定</a:t>
            </a:r>
            <a:r>
              <a:rPr lang="en-US" altLang="zh-CN" dirty="0" err="1"/>
              <a:t>cgroup</a:t>
            </a:r>
            <a:r>
              <a:rPr lang="zh-CN" altLang="en-US" dirty="0"/>
              <a:t>中任务使用的内存限制，并自动生成由那些任务使用的内存资源报告。</a:t>
            </a:r>
          </a:p>
          <a:p>
            <a:pPr lvl="2"/>
            <a:r>
              <a:rPr lang="en-US" altLang="zh-CN" dirty="0" err="1"/>
              <a:t>net_cls</a:t>
            </a:r>
            <a:r>
              <a:rPr lang="en-US" altLang="zh-CN" dirty="0"/>
              <a:t> -- </a:t>
            </a:r>
            <a:r>
              <a:rPr lang="zh-CN" altLang="en-US" dirty="0"/>
              <a:t>使用等级识别符</a:t>
            </a:r>
            <a:r>
              <a:rPr lang="en-US" altLang="zh-CN" dirty="0"/>
              <a:t>(</a:t>
            </a:r>
            <a:r>
              <a:rPr lang="en-US" altLang="zh-CN" dirty="0" err="1"/>
              <a:t>classid</a:t>
            </a:r>
            <a:r>
              <a:rPr lang="en-US" altLang="zh-CN" dirty="0"/>
              <a:t>)</a:t>
            </a:r>
            <a:r>
              <a:rPr lang="zh-CN" altLang="en-US" dirty="0"/>
              <a:t>标记网络数据包，可允许</a:t>
            </a:r>
            <a:r>
              <a:rPr lang="en-US" altLang="zh-CN" dirty="0"/>
              <a:t>Linux</a:t>
            </a:r>
            <a:r>
              <a:rPr lang="zh-CN" altLang="en-US" dirty="0"/>
              <a:t>流量控制程序</a:t>
            </a:r>
            <a:r>
              <a:rPr lang="en-US" altLang="zh-CN" dirty="0" err="1"/>
              <a:t>tc</a:t>
            </a:r>
            <a:r>
              <a:rPr lang="zh-CN" altLang="en-US" dirty="0"/>
              <a:t>识别从 具体</a:t>
            </a:r>
            <a:r>
              <a:rPr lang="en-US" altLang="zh-CN" dirty="0" err="1"/>
              <a:t>cgroup</a:t>
            </a:r>
            <a:r>
              <a:rPr lang="zh-CN" altLang="en-US" dirty="0"/>
              <a:t>中生成的数据包。</a:t>
            </a:r>
          </a:p>
          <a:p>
            <a:pPr lvl="2"/>
            <a:r>
              <a:rPr lang="en-US" altLang="zh-CN" dirty="0"/>
              <a:t>ns -- </a:t>
            </a:r>
            <a:r>
              <a:rPr lang="zh-CN" altLang="en-US" dirty="0"/>
              <a:t>名称空间子系统。</a:t>
            </a:r>
          </a:p>
          <a:p>
            <a:pPr lvl="2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3981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QEMU-KVM: </a:t>
            </a:r>
            <a:r>
              <a:rPr lang="zh-CN" altLang="en-US" dirty="0" smtClean="0"/>
              <a:t>安装第一个能上网的虚拟机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下载</a:t>
            </a:r>
            <a:r>
              <a:rPr lang="en-US" altLang="zh-CN" dirty="0" err="1" smtClean="0"/>
              <a:t>ubuntu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iso</a:t>
            </a:r>
            <a:r>
              <a:rPr lang="zh-CN" altLang="en-US" dirty="0" smtClean="0"/>
              <a:t>：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www.ubuntu.com/download/cloud</a:t>
            </a:r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创建</a:t>
            </a:r>
            <a:r>
              <a:rPr lang="en-US" altLang="zh-CN" dirty="0" smtClean="0"/>
              <a:t>Image</a:t>
            </a:r>
          </a:p>
          <a:p>
            <a:endParaRPr lang="en-US" dirty="0"/>
          </a:p>
          <a:p>
            <a:r>
              <a:rPr lang="zh-CN" altLang="en-US" dirty="0"/>
              <a:t>安</a:t>
            </a:r>
            <a:r>
              <a:rPr lang="zh-CN" altLang="en-US" dirty="0" smtClean="0"/>
              <a:t>装虚拟机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0833" y="1524862"/>
            <a:ext cx="10044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wget</a:t>
            </a:r>
            <a:r>
              <a:rPr lang="en-US" dirty="0"/>
              <a:t> http://mirror.jmu.edu/pub/ubuntu-iso/14.04.1/ubuntu-14.04.1-server-amd64.iso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0833" y="2517941"/>
            <a:ext cx="4464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qemu-img</a:t>
            </a:r>
            <a:r>
              <a:rPr lang="en-US" dirty="0"/>
              <a:t> create -f qcow2 </a:t>
            </a:r>
            <a:r>
              <a:rPr lang="en-US" dirty="0" err="1"/>
              <a:t>ubuntutest.img</a:t>
            </a:r>
            <a:r>
              <a:rPr lang="en-US" dirty="0"/>
              <a:t> 5G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0833" y="3610996"/>
            <a:ext cx="10539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</a:t>
            </a:r>
            <a:r>
              <a:rPr lang="en-US" dirty="0" err="1"/>
              <a:t>ubuntutest.img</a:t>
            </a:r>
            <a:r>
              <a:rPr lang="en-US" dirty="0"/>
              <a:t> -</a:t>
            </a:r>
            <a:r>
              <a:rPr lang="en-US" dirty="0" err="1"/>
              <a:t>cdrom</a:t>
            </a:r>
            <a:r>
              <a:rPr lang="en-US" dirty="0"/>
              <a:t> ubuntu-14.04-server-amd64.iso -boot d -</a:t>
            </a:r>
            <a:r>
              <a:rPr lang="en-US" dirty="0" err="1"/>
              <a:t>vnc</a:t>
            </a:r>
            <a:r>
              <a:rPr lang="en-US" dirty="0"/>
              <a:t> :19</a:t>
            </a:r>
          </a:p>
        </p:txBody>
      </p:sp>
    </p:spTree>
    <p:extLst>
      <p:ext uri="{BB962C8B-B14F-4D97-AF65-F5344CB8AC3E}">
        <p14:creationId xmlns:p14="http://schemas.microsoft.com/office/powerpoint/2010/main" val="10348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91" y="1092898"/>
            <a:ext cx="9267825" cy="50196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21504" y="4062984"/>
            <a:ext cx="859536" cy="26517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76812" y="4062984"/>
            <a:ext cx="2273268" cy="26517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65264" y="4062984"/>
            <a:ext cx="859536" cy="265176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418080" y="2773680"/>
            <a:ext cx="1635760" cy="1107440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文件系统</a:t>
            </a:r>
            <a:r>
              <a:rPr lang="en-US" altLang="zh-CN" dirty="0" smtClean="0">
                <a:solidFill>
                  <a:srgbClr val="FF0000"/>
                </a:solidFill>
              </a:rPr>
              <a:t>mount</a:t>
            </a:r>
            <a:r>
              <a:rPr lang="zh-CN" altLang="en-US" dirty="0" smtClean="0">
                <a:solidFill>
                  <a:srgbClr val="FF0000"/>
                </a:solidFill>
              </a:rPr>
              <a:t>的路径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93920" y="2773680"/>
            <a:ext cx="1635760" cy="1107440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文件系统类型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847840" y="2773680"/>
            <a:ext cx="1635760" cy="1107440"/>
          </a:xfrm>
          <a:prstGeom prst="wedgeRect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子系统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134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9653"/>
            <a:ext cx="4201160" cy="775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980909"/>
            <a:ext cx="4831080" cy="4470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848" y="1980908"/>
            <a:ext cx="2448192" cy="447684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6800984" y="452872"/>
            <a:ext cx="1635760" cy="448993"/>
          </a:xfrm>
          <a:prstGeom prst="wedgeRectCallout">
            <a:avLst>
              <a:gd name="adj1" fmla="val -79218"/>
              <a:gd name="adj2" fmla="val 758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两个</a:t>
            </a:r>
            <a:r>
              <a:rPr lang="en-US" altLang="zh-CN" dirty="0" err="1" smtClean="0">
                <a:solidFill>
                  <a:srgbClr val="FF0000"/>
                </a:solidFill>
              </a:rPr>
              <a:t>libvirt</a:t>
            </a:r>
            <a:r>
              <a:rPr lang="zh-CN" altLang="en-US" dirty="0" smtClean="0">
                <a:solidFill>
                  <a:srgbClr val="FF0000"/>
                </a:solidFill>
              </a:rPr>
              <a:t>进程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495040" y="2373364"/>
            <a:ext cx="1635760" cy="558800"/>
          </a:xfrm>
          <a:prstGeom prst="wedgeRectCallout">
            <a:avLst>
              <a:gd name="adj1" fmla="val 16434"/>
              <a:gd name="adj2" fmla="val -7970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树形结构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9372" y="4216144"/>
            <a:ext cx="2273268" cy="2133855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26480" y="3057904"/>
            <a:ext cx="2123440" cy="3292095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1030400"/>
            <a:ext cx="6803073" cy="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5140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安装：</a:t>
            </a:r>
            <a:endParaRPr lang="en-US" altLang="zh-CN" dirty="0" smtClean="0"/>
          </a:p>
          <a:p>
            <a:pPr lvl="1"/>
            <a:r>
              <a:rPr lang="en-US" dirty="0"/>
              <a:t>apt-get install </a:t>
            </a:r>
            <a:r>
              <a:rPr lang="en-US" dirty="0" err="1"/>
              <a:t>libcgroup</a:t>
            </a:r>
            <a:r>
              <a:rPr lang="en-US" dirty="0"/>
              <a:t> </a:t>
            </a:r>
            <a:r>
              <a:rPr lang="en-US" dirty="0" err="1"/>
              <a:t>cgroup</a:t>
            </a:r>
            <a:r>
              <a:rPr lang="en-US" dirty="0"/>
              <a:t>-bin</a:t>
            </a:r>
          </a:p>
          <a:p>
            <a:r>
              <a:rPr lang="zh-CN" altLang="en-US" dirty="0"/>
              <a:t>创</a:t>
            </a:r>
            <a:r>
              <a:rPr lang="zh-CN" altLang="en-US" dirty="0" smtClean="0"/>
              <a:t>建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文件系统并</a:t>
            </a:r>
            <a:r>
              <a:rPr lang="zh-CN" altLang="en-US" dirty="0"/>
              <a:t>且</a:t>
            </a:r>
            <a:r>
              <a:rPr lang="en-US" altLang="zh-CN" dirty="0"/>
              <a:t>attach</a:t>
            </a:r>
            <a:r>
              <a:rPr lang="zh-CN" altLang="en-US" dirty="0"/>
              <a:t>子系</a:t>
            </a:r>
            <a:r>
              <a:rPr lang="zh-CN" altLang="en-US" dirty="0" smtClean="0"/>
              <a:t>统</a:t>
            </a:r>
            <a:endParaRPr lang="en-US" altLang="zh-CN" dirty="0" smtClean="0"/>
          </a:p>
          <a:p>
            <a:pPr lvl="1"/>
            <a:r>
              <a:rPr lang="en-US" dirty="0"/>
              <a:t>mount -t </a:t>
            </a:r>
            <a:r>
              <a:rPr lang="en-US" dirty="0" err="1"/>
              <a:t>cgroup</a:t>
            </a:r>
            <a:r>
              <a:rPr lang="en-US" dirty="0"/>
              <a:t> -o </a:t>
            </a:r>
            <a:r>
              <a:rPr lang="en-US" dirty="0" err="1"/>
              <a:t>cpu,cpuset,memory</a:t>
            </a:r>
            <a:r>
              <a:rPr lang="en-US" dirty="0"/>
              <a:t> </a:t>
            </a:r>
            <a:r>
              <a:rPr lang="en-US" dirty="0" err="1"/>
              <a:t>cpu_and_mem</a:t>
            </a:r>
            <a:r>
              <a:rPr lang="en-US" dirty="0"/>
              <a:t> /</a:t>
            </a:r>
            <a:r>
              <a:rPr lang="en-US" dirty="0" err="1"/>
              <a:t>cgroup</a:t>
            </a:r>
            <a:r>
              <a:rPr lang="en-US" dirty="0"/>
              <a:t>/</a:t>
            </a:r>
            <a:r>
              <a:rPr lang="en-US" dirty="0" err="1"/>
              <a:t>cpu_and_mem</a:t>
            </a:r>
            <a:endParaRPr lang="en-US" dirty="0"/>
          </a:p>
          <a:p>
            <a:r>
              <a:rPr lang="zh-CN" altLang="en-US" dirty="0" smtClean="0"/>
              <a:t>对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的设置可以通过文件系统</a:t>
            </a:r>
            <a:endParaRPr lang="en-US" altLang="zh-CN" dirty="0" smtClean="0"/>
          </a:p>
          <a:p>
            <a:pPr lvl="1"/>
            <a:r>
              <a:rPr lang="zh-CN" altLang="en-US" dirty="0"/>
              <a:t>创</a:t>
            </a:r>
            <a:r>
              <a:rPr lang="zh-CN" altLang="en-US" dirty="0" smtClean="0"/>
              <a:t>建：</a:t>
            </a:r>
            <a:r>
              <a:rPr lang="en-US" altLang="zh-CN" dirty="0" err="1"/>
              <a:t>mkdir</a:t>
            </a:r>
            <a:r>
              <a:rPr lang="en-US" altLang="zh-CN" dirty="0"/>
              <a:t> /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testcg</a:t>
            </a:r>
            <a:endParaRPr lang="en-US" altLang="zh-CN" dirty="0" smtClean="0"/>
          </a:p>
          <a:p>
            <a:pPr lvl="1"/>
            <a:r>
              <a:rPr lang="zh-CN" altLang="en-US" dirty="0"/>
              <a:t>删</a:t>
            </a:r>
            <a:r>
              <a:rPr lang="zh-CN" altLang="en-US" dirty="0" smtClean="0"/>
              <a:t>除：</a:t>
            </a:r>
            <a:r>
              <a:rPr lang="en-US" altLang="zh-CN" dirty="0" err="1"/>
              <a:t>rmdir</a:t>
            </a:r>
            <a:r>
              <a:rPr lang="en-US" altLang="zh-CN" dirty="0"/>
              <a:t> /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testcg</a:t>
            </a:r>
            <a:endParaRPr lang="en-US" altLang="zh-CN" dirty="0" smtClean="0"/>
          </a:p>
          <a:p>
            <a:pPr lvl="1"/>
            <a:r>
              <a:rPr lang="zh-CN" altLang="en-US" dirty="0"/>
              <a:t>修</a:t>
            </a:r>
            <a:r>
              <a:rPr lang="zh-CN" altLang="en-US" dirty="0" smtClean="0"/>
              <a:t>改参数：</a:t>
            </a:r>
            <a:r>
              <a:rPr lang="en-US" altLang="zh-CN" dirty="0"/>
              <a:t>echo 2048 &gt; /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testcg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cpu.shares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将任务加入</a:t>
            </a:r>
            <a:r>
              <a:rPr lang="en-US" altLang="zh-CN" dirty="0" err="1" smtClean="0"/>
              <a:t>cgroup</a:t>
            </a:r>
            <a:r>
              <a:rPr lang="en-US" altLang="zh-CN" dirty="0"/>
              <a:t>: echo 1234 &gt; /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testcg</a:t>
            </a:r>
            <a:r>
              <a:rPr lang="en-US" altLang="zh-CN" dirty="0" smtClean="0"/>
              <a:t>/tasks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中执行命令：</a:t>
            </a:r>
            <a:endParaRPr lang="en-US" altLang="zh-CN" dirty="0" smtClean="0"/>
          </a:p>
          <a:p>
            <a:pPr lvl="2"/>
            <a:r>
              <a:rPr lang="en-US" altLang="zh-CN" dirty="0" err="1"/>
              <a:t>cgexec</a:t>
            </a:r>
            <a:r>
              <a:rPr lang="en-US" altLang="zh-CN" dirty="0"/>
              <a:t> -g </a:t>
            </a:r>
            <a:r>
              <a:rPr lang="en-US" altLang="zh-CN" dirty="0" err="1" smtClean="0"/>
              <a:t>cpu:testcg</a:t>
            </a:r>
            <a:r>
              <a:rPr lang="en-US" altLang="zh-CN" dirty="0" smtClean="0"/>
              <a:t> </a:t>
            </a:r>
            <a:r>
              <a:rPr lang="en-US" altLang="zh-CN" dirty="0"/>
              <a:t>lynx http://www.redhat.com</a:t>
            </a:r>
          </a:p>
          <a:p>
            <a:pPr lvl="2"/>
            <a:r>
              <a:rPr lang="zh-CN" altLang="en-US" dirty="0" smtClean="0"/>
              <a:t>将命令行作为</a:t>
            </a:r>
            <a:r>
              <a:rPr lang="en-US" altLang="zh-CN" dirty="0" smtClean="0"/>
              <a:t>task: echo </a:t>
            </a:r>
            <a:r>
              <a:rPr lang="en-US" altLang="zh-CN" dirty="0"/>
              <a:t>$$ &gt; /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testcg</a:t>
            </a:r>
            <a:r>
              <a:rPr lang="en-US" altLang="zh-CN" dirty="0" smtClean="0"/>
              <a:t>/tasks</a:t>
            </a:r>
            <a:r>
              <a:rPr lang="zh-CN" altLang="en-US" dirty="0" smtClean="0"/>
              <a:t>，然后在命令行里面执行</a:t>
            </a:r>
            <a:r>
              <a:rPr lang="en-US" altLang="zh-CN" dirty="0"/>
              <a:t>lynx </a:t>
            </a:r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www.redhat.com</a:t>
            </a:r>
            <a:endParaRPr lang="en-US" altLang="zh-CN" dirty="0" smtClean="0"/>
          </a:p>
          <a:p>
            <a:r>
              <a:rPr lang="zh-CN" altLang="en-US" dirty="0"/>
              <a:t>查</a:t>
            </a:r>
            <a:r>
              <a:rPr lang="zh-CN" altLang="en-US" dirty="0" smtClean="0"/>
              <a:t>看所有的</a:t>
            </a:r>
            <a:r>
              <a:rPr lang="en-US" altLang="zh-CN" dirty="0" err="1" smtClean="0"/>
              <a:t>cgroup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lscgroup</a:t>
            </a:r>
            <a:endParaRPr lang="en-US" altLang="zh-CN" dirty="0" smtClean="0"/>
          </a:p>
          <a:p>
            <a:r>
              <a:rPr lang="zh-CN" altLang="en-US" dirty="0" smtClean="0"/>
              <a:t>查看所有的子系统：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lssubsys</a:t>
            </a:r>
            <a:r>
              <a:rPr lang="en-US" altLang="zh-CN" dirty="0" smtClean="0"/>
              <a:t> </a:t>
            </a:r>
            <a:r>
              <a:rPr lang="en-US" altLang="zh-CN" dirty="0"/>
              <a:t>-am</a:t>
            </a:r>
          </a:p>
          <a:p>
            <a:r>
              <a:rPr lang="zh-CN" altLang="en-US" dirty="0" smtClean="0"/>
              <a:t>查看一个进程属于哪个</a:t>
            </a:r>
            <a:r>
              <a:rPr lang="en-US" altLang="zh-CN" dirty="0" err="1" smtClean="0"/>
              <a:t>cgroup</a:t>
            </a:r>
            <a:r>
              <a:rPr lang="en-US" altLang="zh-CN" dirty="0" smtClean="0"/>
              <a:t>: </a:t>
            </a:r>
          </a:p>
          <a:p>
            <a:pPr lvl="1"/>
            <a:r>
              <a:rPr lang="en-US" altLang="zh-CN" dirty="0" err="1"/>
              <a:t>ps</a:t>
            </a:r>
            <a:r>
              <a:rPr lang="en-US" altLang="zh-CN" dirty="0"/>
              <a:t> -O </a:t>
            </a:r>
            <a:r>
              <a:rPr lang="en-US" altLang="zh-CN" dirty="0" err="1"/>
              <a:t>cgroup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9570069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136" y="4078224"/>
            <a:ext cx="4814016" cy="2535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对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的控制</a:t>
            </a:r>
            <a:endParaRPr lang="en-US" altLang="zh-CN" dirty="0" smtClean="0"/>
          </a:p>
          <a:p>
            <a:pPr lvl="1"/>
            <a:r>
              <a:rPr lang="en-US" dirty="0"/>
              <a:t>CFS </a:t>
            </a:r>
            <a:r>
              <a:rPr lang="en-US" dirty="0" smtClean="0"/>
              <a:t>(Completely </a:t>
            </a:r>
            <a:r>
              <a:rPr lang="en-US" dirty="0"/>
              <a:t>Fair </a:t>
            </a:r>
            <a:r>
              <a:rPr lang="en-US" dirty="0" smtClean="0"/>
              <a:t>Scheduler) 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将所有可运行的任务放入一棵红黑树，</a:t>
            </a:r>
            <a:r>
              <a:rPr lang="en-US" altLang="zh-CN" dirty="0" smtClean="0"/>
              <a:t>key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vruntime</a:t>
            </a:r>
            <a:endParaRPr lang="en-US" altLang="zh-CN" dirty="0" smtClean="0"/>
          </a:p>
          <a:p>
            <a:pPr lvl="2"/>
            <a:r>
              <a:rPr lang="zh-CN" altLang="en-US" dirty="0"/>
              <a:t>红黑</a:t>
            </a:r>
            <a:r>
              <a:rPr lang="zh-CN" altLang="en-US" dirty="0" smtClean="0"/>
              <a:t>树是平衡的，左面的任务得到的时间少，右面的任务得到的时间多，最左面的任务有最高的优先级</a:t>
            </a:r>
            <a:endParaRPr lang="en-US" altLang="zh-CN" dirty="0" smtClean="0"/>
          </a:p>
          <a:p>
            <a:pPr lvl="2"/>
            <a:r>
              <a:rPr lang="en-US" dirty="0" err="1"/>
              <a:t>cfs_period_us</a:t>
            </a:r>
            <a:r>
              <a:rPr lang="zh-CN" altLang="en-US" dirty="0"/>
              <a:t>的意思是</a:t>
            </a:r>
            <a:r>
              <a:rPr lang="en-US" altLang="zh-CN" dirty="0" err="1"/>
              <a:t>cgroup</a:t>
            </a:r>
            <a:r>
              <a:rPr lang="zh-CN" altLang="en-US" dirty="0"/>
              <a:t>对</a:t>
            </a:r>
            <a:r>
              <a:rPr lang="en-US" altLang="zh-CN" dirty="0"/>
              <a:t>CPU</a:t>
            </a:r>
            <a:r>
              <a:rPr lang="zh-CN" altLang="en-US" dirty="0"/>
              <a:t>的调度的干预周期，</a:t>
            </a:r>
            <a:r>
              <a:rPr lang="en-US" dirty="0" err="1"/>
              <a:t>cfs_quota_us</a:t>
            </a:r>
            <a:r>
              <a:rPr lang="zh-CN" altLang="en-US" dirty="0"/>
              <a:t>是指则一个周期内这个进程得到的时间片长度。比如</a:t>
            </a:r>
            <a:r>
              <a:rPr lang="en-US" dirty="0" err="1"/>
              <a:t>cfs_period_us</a:t>
            </a:r>
            <a:r>
              <a:rPr lang="en-US" dirty="0"/>
              <a:t>=100000</a:t>
            </a:r>
            <a:r>
              <a:rPr lang="zh-CN" altLang="en-US" dirty="0"/>
              <a:t>说明</a:t>
            </a:r>
            <a:r>
              <a:rPr lang="en-US" altLang="zh-CN" dirty="0"/>
              <a:t>100</a:t>
            </a:r>
            <a:r>
              <a:rPr lang="zh-CN" altLang="en-US" dirty="0"/>
              <a:t>毫秒</a:t>
            </a:r>
            <a:r>
              <a:rPr lang="en-US" altLang="zh-CN" dirty="0" err="1"/>
              <a:t>cgroup</a:t>
            </a:r>
            <a:r>
              <a:rPr lang="zh-CN" altLang="en-US" dirty="0"/>
              <a:t>进行一次干预，</a:t>
            </a:r>
            <a:r>
              <a:rPr lang="en-US" dirty="0" err="1"/>
              <a:t>cfs_quota_us</a:t>
            </a:r>
            <a:r>
              <a:rPr lang="en-US" dirty="0"/>
              <a:t>=25000</a:t>
            </a:r>
            <a:r>
              <a:rPr lang="zh-CN" altLang="en-US" dirty="0"/>
              <a:t>表示在</a:t>
            </a:r>
            <a:r>
              <a:rPr lang="en-US" altLang="zh-CN" dirty="0"/>
              <a:t>100</a:t>
            </a:r>
            <a:r>
              <a:rPr lang="zh-CN" altLang="en-US" dirty="0"/>
              <a:t>毫秒里面，这个进程能够得到</a:t>
            </a:r>
            <a:r>
              <a:rPr lang="en-US" altLang="zh-CN" dirty="0"/>
              <a:t>25</a:t>
            </a:r>
            <a:r>
              <a:rPr lang="zh-CN" altLang="en-US" dirty="0"/>
              <a:t>毫秒的时间片，如果对</a:t>
            </a:r>
            <a:r>
              <a:rPr lang="en-US" altLang="zh-CN" dirty="0" err="1"/>
              <a:t>cgroup</a:t>
            </a:r>
            <a:r>
              <a:rPr lang="zh-CN" altLang="en-US" dirty="0"/>
              <a:t>进行的修改，则要等到下个</a:t>
            </a:r>
            <a:r>
              <a:rPr lang="en-US" altLang="zh-CN" dirty="0"/>
              <a:t>100</a:t>
            </a:r>
            <a:r>
              <a:rPr lang="zh-CN" altLang="en-US" dirty="0"/>
              <a:t>毫秒才起作</a:t>
            </a:r>
            <a:r>
              <a:rPr lang="zh-CN" altLang="en-US" dirty="0" smtClean="0"/>
              <a:t>用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cpu.shares</a:t>
            </a:r>
            <a:r>
              <a:rPr lang="zh-CN" altLang="en-US" dirty="0" smtClean="0"/>
              <a:t>是一个相对值，进程之间的</a:t>
            </a:r>
            <a:r>
              <a:rPr lang="en-US" altLang="zh-CN" dirty="0" err="1" smtClean="0"/>
              <a:t>cpu</a:t>
            </a:r>
            <a:r>
              <a:rPr lang="zh-CN" altLang="en-US" dirty="0" smtClean="0"/>
              <a:t>使用率按照这个数字的比例来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2171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CPU</a:t>
            </a:r>
            <a:r>
              <a:rPr lang="zh-CN" altLang="en-US" dirty="0"/>
              <a:t>的控</a:t>
            </a:r>
            <a:r>
              <a:rPr lang="zh-CN" altLang="en-US" dirty="0" smtClean="0"/>
              <a:t>制</a:t>
            </a:r>
            <a:endParaRPr lang="en-US" altLang="zh-CN" dirty="0" smtClean="0"/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err="1" smtClean="0"/>
              <a:t>cpuset</a:t>
            </a:r>
            <a:endParaRPr lang="en-US" altLang="zh-CN" dirty="0" smtClean="0"/>
          </a:p>
          <a:p>
            <a:pPr lvl="2"/>
            <a:r>
              <a:rPr lang="en-US" altLang="zh-CN" dirty="0" err="1"/>
              <a:t>cgroup</a:t>
            </a:r>
            <a:r>
              <a:rPr lang="en-US" altLang="zh-CN" dirty="0"/>
              <a:t> on /sys/</a:t>
            </a:r>
            <a:r>
              <a:rPr lang="en-US" altLang="zh-CN" dirty="0" err="1"/>
              <a:t>fs</a:t>
            </a:r>
            <a:r>
              <a:rPr lang="en-US" altLang="zh-CN" dirty="0"/>
              <a:t>/</a:t>
            </a:r>
            <a:r>
              <a:rPr lang="en-US" altLang="zh-CN" dirty="0" err="1"/>
              <a:t>cgroup</a:t>
            </a:r>
            <a:r>
              <a:rPr lang="en-US" altLang="zh-CN" dirty="0"/>
              <a:t>/</a:t>
            </a:r>
            <a:r>
              <a:rPr lang="en-US" altLang="zh-CN" dirty="0" err="1"/>
              <a:t>cpuset</a:t>
            </a:r>
            <a:r>
              <a:rPr lang="en-US" altLang="zh-CN" dirty="0"/>
              <a:t> type </a:t>
            </a:r>
            <a:r>
              <a:rPr lang="en-US" altLang="zh-CN" dirty="0" err="1"/>
              <a:t>cgroup</a:t>
            </a:r>
            <a:r>
              <a:rPr lang="en-US" altLang="zh-CN" dirty="0"/>
              <a:t> (</a:t>
            </a:r>
            <a:r>
              <a:rPr lang="en-US" altLang="zh-CN" dirty="0" err="1"/>
              <a:t>rw,relatime,cpuset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/>
              <a:t>cat </a:t>
            </a:r>
            <a:r>
              <a:rPr lang="en-US" altLang="zh-CN" dirty="0" err="1" smtClean="0"/>
              <a:t>ubuntutest.libvirt-qemu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cpuset.cpus</a:t>
            </a:r>
            <a:r>
              <a:rPr lang="en-US" altLang="zh-CN" dirty="0" smtClean="0"/>
              <a:t> #0-3</a:t>
            </a:r>
          </a:p>
          <a:p>
            <a:pPr lvl="2"/>
            <a:r>
              <a:rPr lang="en-US" altLang="zh-CN" dirty="0"/>
              <a:t>cat </a:t>
            </a:r>
            <a:r>
              <a:rPr lang="en-US" altLang="zh-CN" dirty="0" smtClean="0"/>
              <a:t>ubuntutest2.libvirt-qemu/</a:t>
            </a:r>
            <a:r>
              <a:rPr lang="en-US" altLang="zh-CN" dirty="0" err="1" smtClean="0"/>
              <a:t>cpuset.cpus</a:t>
            </a:r>
            <a:r>
              <a:rPr lang="en-US" altLang="zh-CN" dirty="0" smtClean="0"/>
              <a:t> #0-3</a:t>
            </a:r>
          </a:p>
          <a:p>
            <a:pPr lvl="2"/>
            <a:r>
              <a:rPr lang="zh-CN" altLang="en-US" dirty="0"/>
              <a:t>两</a:t>
            </a:r>
            <a:r>
              <a:rPr lang="zh-CN" altLang="en-US" dirty="0" smtClean="0"/>
              <a:t>个</a:t>
            </a:r>
            <a:r>
              <a:rPr lang="en-US" altLang="zh-CN" dirty="0" smtClean="0"/>
              <a:t>VM</a:t>
            </a:r>
            <a:r>
              <a:rPr lang="zh-CN" altLang="en-US" dirty="0" smtClean="0"/>
              <a:t>都同时使用四个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，为了查看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调度，我们使用一个</a:t>
            </a:r>
            <a:r>
              <a:rPr lang="en-US" altLang="zh-CN" dirty="0" smtClean="0"/>
              <a:t>CPU</a:t>
            </a:r>
          </a:p>
          <a:p>
            <a:pPr lvl="2"/>
            <a:r>
              <a:rPr lang="zh-CN" altLang="en-US" dirty="0"/>
              <a:t>关</a:t>
            </a:r>
            <a:r>
              <a:rPr lang="zh-CN" altLang="en-US" dirty="0" smtClean="0"/>
              <a:t>闭</a:t>
            </a:r>
            <a:r>
              <a:rPr lang="en-US" altLang="zh-CN" dirty="0" smtClean="0"/>
              <a:t>VM</a:t>
            </a:r>
            <a:r>
              <a:rPr lang="zh-CN" altLang="en-US" dirty="0" smtClean="0"/>
              <a:t>，</a:t>
            </a:r>
            <a:r>
              <a:rPr lang="zh-CN" altLang="en-US" dirty="0"/>
              <a:t>设</a:t>
            </a:r>
            <a:r>
              <a:rPr lang="zh-CN" altLang="en-US" dirty="0" smtClean="0"/>
              <a:t>置</a:t>
            </a:r>
            <a:r>
              <a:rPr lang="en-US" altLang="zh-CN" dirty="0" err="1" smtClean="0"/>
              <a:t>cpuset.cpus</a:t>
            </a:r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r>
              <a:rPr lang="zh-CN" altLang="en-US" dirty="0"/>
              <a:t>重</a:t>
            </a:r>
            <a:r>
              <a:rPr lang="zh-CN" altLang="en-US" dirty="0" smtClean="0"/>
              <a:t>启</a:t>
            </a:r>
            <a:r>
              <a:rPr lang="en-US" altLang="zh-CN" dirty="0" smtClean="0"/>
              <a:t>VM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1" y="3610996"/>
            <a:ext cx="6025897" cy="466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831" y="4642675"/>
            <a:ext cx="6862953" cy="59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4550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CPU</a:t>
            </a:r>
            <a:r>
              <a:rPr lang="zh-CN" altLang="en-US" dirty="0"/>
              <a:t>的控制</a:t>
            </a:r>
            <a:endParaRPr lang="en-US" altLang="zh-CN" dirty="0"/>
          </a:p>
          <a:p>
            <a:pPr lvl="1"/>
            <a:r>
              <a:rPr lang="zh-CN" altLang="en-US" dirty="0" smtClean="0"/>
              <a:t>在两台虚拟机上创建一个无限循环的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程序</a:t>
            </a:r>
            <a:endParaRPr lang="en-US" altLang="zh-CN" dirty="0" smtClean="0"/>
          </a:p>
          <a:p>
            <a:pPr lvl="1"/>
            <a:r>
              <a:rPr lang="zh-CN" altLang="en-US" dirty="0"/>
              <a:t>没</a:t>
            </a:r>
            <a:r>
              <a:rPr lang="zh-CN" altLang="en-US" dirty="0" smtClean="0"/>
              <a:t>有设置</a:t>
            </a:r>
            <a:r>
              <a:rPr lang="en-US" altLang="zh-CN" dirty="0" err="1" smtClean="0"/>
              <a:t>cgroup</a:t>
            </a:r>
            <a:r>
              <a:rPr lang="zh-CN" altLang="en-US" dirty="0" smtClean="0"/>
              <a:t>的时候，两台虚拟机同时运行这个程序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zh-CN" altLang="en-US" dirty="0" smtClean="0"/>
              <a:t>设置</a:t>
            </a:r>
            <a:r>
              <a:rPr lang="en-US" altLang="zh-CN" dirty="0" err="1" smtClean="0"/>
              <a:t>cpu.shares</a:t>
            </a:r>
            <a:endParaRPr lang="en-US" altLang="zh-CN" dirty="0" smtClean="0"/>
          </a:p>
          <a:p>
            <a:pPr lvl="2"/>
            <a:r>
              <a:rPr lang="zh-CN" altLang="en-US" dirty="0"/>
              <a:t>查</a:t>
            </a:r>
            <a:r>
              <a:rPr lang="zh-CN" altLang="en-US" dirty="0" smtClean="0"/>
              <a:t>看现在的设置</a:t>
            </a:r>
            <a:endParaRPr lang="en-US" altLang="zh-CN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zh-CN" altLang="en-US" dirty="0" smtClean="0"/>
              <a:t>修改</a:t>
            </a:r>
            <a:r>
              <a:rPr lang="en-US" altLang="zh-CN" dirty="0" smtClean="0"/>
              <a:t>ubuntutest2</a:t>
            </a:r>
            <a:r>
              <a:rPr lang="zh-CN" altLang="en-US" dirty="0" smtClean="0"/>
              <a:t>的设置</a:t>
            </a:r>
            <a:endParaRPr lang="en-US" altLang="zh-CN" dirty="0" smtClean="0"/>
          </a:p>
          <a:p>
            <a:pPr lvl="3"/>
            <a:r>
              <a:rPr lang="en-US" dirty="0"/>
              <a:t>echo 4096 &gt; ubuntutest2.libvirt-qemu/</a:t>
            </a:r>
            <a:r>
              <a:rPr lang="en-US" dirty="0" err="1"/>
              <a:t>cpu.shares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22336" y="137088"/>
            <a:ext cx="3901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root@ubuntutest2:/home/</a:t>
            </a:r>
            <a:r>
              <a:rPr lang="en-US" sz="1400" dirty="0" err="1"/>
              <a:t>openstack</a:t>
            </a:r>
            <a:r>
              <a:rPr lang="en-US" sz="1400" dirty="0"/>
              <a:t># cat loop.py </a:t>
            </a:r>
          </a:p>
          <a:p>
            <a:r>
              <a:rPr lang="en-US" sz="1400" dirty="0"/>
              <a:t>#!/</a:t>
            </a:r>
            <a:r>
              <a:rPr lang="en-US" sz="1400" dirty="0" err="1"/>
              <a:t>usr</a:t>
            </a:r>
            <a:r>
              <a:rPr lang="en-US" sz="1400" dirty="0"/>
              <a:t>/bin/python</a:t>
            </a:r>
          </a:p>
          <a:p>
            <a:r>
              <a:rPr lang="en-US" sz="1400" dirty="0"/>
              <a:t>import time</a:t>
            </a:r>
          </a:p>
          <a:p>
            <a:r>
              <a:rPr lang="en-US" sz="1400" dirty="0" err="1" smtClean="0"/>
              <a:t>i</a:t>
            </a:r>
            <a:r>
              <a:rPr lang="en-US" sz="1400" dirty="0" smtClean="0"/>
              <a:t>=0</a:t>
            </a:r>
            <a:endParaRPr lang="en-US" sz="1400" dirty="0"/>
          </a:p>
          <a:p>
            <a:r>
              <a:rPr lang="en-US" sz="1400" dirty="0"/>
              <a:t>while True:</a:t>
            </a:r>
          </a:p>
          <a:p>
            <a:r>
              <a:rPr lang="en-US" sz="1400" dirty="0"/>
              <a:t>#       </a:t>
            </a:r>
            <a:r>
              <a:rPr lang="en-US" sz="1400" dirty="0" err="1"/>
              <a:t>time.sleep</a:t>
            </a:r>
            <a:r>
              <a:rPr lang="en-US" sz="1400" dirty="0"/>
              <a:t>(10)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</a:t>
            </a:r>
            <a:r>
              <a:rPr lang="en-US" sz="1400" dirty="0"/>
              <a:t>=i+1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18" y="2333053"/>
            <a:ext cx="8829675" cy="619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568" y="5185600"/>
            <a:ext cx="87725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257" y="3765509"/>
            <a:ext cx="8097584" cy="7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6160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CPU</a:t>
            </a:r>
            <a:r>
              <a:rPr lang="zh-CN" altLang="en-US" dirty="0"/>
              <a:t>的控制</a:t>
            </a:r>
            <a:endParaRPr lang="en-US" altLang="zh-CN" dirty="0"/>
          </a:p>
          <a:p>
            <a:pPr lvl="1"/>
            <a:r>
              <a:rPr lang="zh-CN" altLang="en-US" dirty="0"/>
              <a:t>也可</a:t>
            </a:r>
            <a:r>
              <a:rPr lang="zh-CN" altLang="en-US" dirty="0" smtClean="0"/>
              <a:t>以通过</a:t>
            </a:r>
            <a:r>
              <a:rPr lang="en-US" altLang="zh-CN" dirty="0" err="1" smtClean="0"/>
              <a:t>virsh</a:t>
            </a:r>
            <a:r>
              <a:rPr lang="zh-CN" altLang="en-US" dirty="0" smtClean="0"/>
              <a:t>设置和查看</a:t>
            </a:r>
            <a:endParaRPr lang="en-US" altLang="zh-CN" dirty="0" smtClean="0"/>
          </a:p>
          <a:p>
            <a:pPr lvl="1"/>
            <a:r>
              <a:rPr lang="en-US" altLang="zh-CN" dirty="0" err="1"/>
              <a:t>virsh</a:t>
            </a:r>
            <a:r>
              <a:rPr lang="en-US" altLang="zh-CN" dirty="0"/>
              <a:t> </a:t>
            </a:r>
            <a:r>
              <a:rPr lang="en-US" altLang="zh-CN" dirty="0" err="1"/>
              <a:t>schedinfo</a:t>
            </a:r>
            <a:r>
              <a:rPr lang="en-US" altLang="zh-CN" dirty="0"/>
              <a:t> </a:t>
            </a:r>
            <a:r>
              <a:rPr lang="en-US" altLang="zh-CN" dirty="0" err="1"/>
              <a:t>ubuntutest</a:t>
            </a:r>
            <a:r>
              <a:rPr lang="en-US" altLang="zh-CN" dirty="0"/>
              <a:t> --set </a:t>
            </a:r>
            <a:r>
              <a:rPr lang="en-US" altLang="zh-CN" dirty="0" err="1"/>
              <a:t>cpu_shares</a:t>
            </a:r>
            <a:r>
              <a:rPr lang="en-US" altLang="zh-CN" dirty="0"/>
              <a:t>=2048</a:t>
            </a:r>
            <a:endParaRPr lang="en-US" altLang="zh-CN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32" y="2321242"/>
            <a:ext cx="7877175" cy="303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32" y="5449252"/>
            <a:ext cx="88106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4080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CPU</a:t>
            </a:r>
            <a:r>
              <a:rPr lang="zh-CN" altLang="en-US" dirty="0"/>
              <a:t>的控制</a:t>
            </a:r>
            <a:endParaRPr lang="en-US" altLang="zh-CN" dirty="0"/>
          </a:p>
          <a:p>
            <a:pPr lvl="1"/>
            <a:r>
              <a:rPr lang="zh-CN" altLang="en-US" dirty="0" smtClean="0"/>
              <a:t>设置</a:t>
            </a:r>
            <a:r>
              <a:rPr lang="en-US" altLang="zh-CN" dirty="0" err="1"/>
              <a:t>vcpu_quota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900237"/>
            <a:ext cx="10163175" cy="305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5155745"/>
            <a:ext cx="88487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6595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对</a:t>
            </a:r>
            <a:r>
              <a:rPr lang="en-US" altLang="zh-CN" dirty="0" smtClean="0"/>
              <a:t>block I/O</a:t>
            </a:r>
            <a:r>
              <a:rPr lang="zh-CN" altLang="en-US" dirty="0" smtClean="0"/>
              <a:t>的控制</a:t>
            </a:r>
            <a:endParaRPr lang="en-US" altLang="zh-CN" dirty="0" smtClean="0"/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smtClean="0"/>
              <a:t>major number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minor number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相对值：</a:t>
            </a:r>
            <a:r>
              <a:rPr lang="zh-CN" altLang="en-US" dirty="0"/>
              <a:t>范围在</a:t>
            </a:r>
            <a:r>
              <a:rPr lang="en-US" altLang="zh-CN" b="1" dirty="0"/>
              <a:t>100</a:t>
            </a:r>
            <a:r>
              <a:rPr lang="zh-CN" altLang="en-US" dirty="0"/>
              <a:t>到</a:t>
            </a:r>
            <a:r>
              <a:rPr lang="en-US" altLang="zh-CN" b="1" dirty="0"/>
              <a:t>1000</a:t>
            </a:r>
            <a:endParaRPr lang="en-US" altLang="zh-CN" dirty="0" smtClean="0"/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8:0 500 &gt;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blkio.weight_device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绝对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值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(bytes per second)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"8:0 10485760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cgroup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blkio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blkio.throttle.read_bps_device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"8:0 10485760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cgroup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blkio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testcg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blkio.throttle.write_bps_device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virsh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iotop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-P -o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查看速度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63" y="1733237"/>
            <a:ext cx="5305425" cy="98107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39873" y="1911423"/>
            <a:ext cx="567404" cy="810577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087" y="4326709"/>
            <a:ext cx="4868609" cy="1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8158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</a:t>
            </a:r>
            <a:r>
              <a:rPr lang="en-US" altLang="zh-CN" dirty="0"/>
              <a:t>block I/O</a:t>
            </a:r>
            <a:r>
              <a:rPr lang="zh-CN" altLang="en-US" dirty="0"/>
              <a:t>的控</a:t>
            </a:r>
            <a:r>
              <a:rPr lang="zh-CN" altLang="en-US" dirty="0" smtClean="0"/>
              <a:t>制</a:t>
            </a:r>
            <a:endParaRPr lang="en-US" altLang="zh-CN" dirty="0" smtClean="0"/>
          </a:p>
          <a:p>
            <a:pPr lvl="1"/>
            <a:r>
              <a:rPr lang="zh-CN" altLang="en-US" dirty="0"/>
              <a:t>首</a:t>
            </a:r>
            <a:r>
              <a:rPr lang="zh-CN" altLang="en-US" dirty="0" smtClean="0"/>
              <a:t>先</a:t>
            </a:r>
            <a:r>
              <a:rPr lang="en-US" altLang="zh-CN" dirty="0" smtClean="0"/>
              <a:t>cache='none'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设</a:t>
            </a:r>
            <a:r>
              <a:rPr lang="zh-CN" altLang="en-US" dirty="0" smtClean="0"/>
              <a:t>置写入速度</a:t>
            </a:r>
            <a:endParaRPr lang="en-US" altLang="zh-CN" dirty="0" smtClean="0"/>
          </a:p>
          <a:p>
            <a:pPr lvl="2"/>
            <a:r>
              <a:rPr lang="en-US" altLang="zh-CN" dirty="0"/>
              <a:t>echo "8:0 10485760" &gt; </a:t>
            </a:r>
            <a:r>
              <a:rPr lang="en-US" altLang="zh-CN" dirty="0" err="1" smtClean="0"/>
              <a:t>ubuntutest.libvirt-qemu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blkio.throttle.write_bps_device</a:t>
            </a:r>
            <a:endParaRPr lang="en-US" altLang="zh-CN" dirty="0" smtClean="0"/>
          </a:p>
          <a:p>
            <a:pPr lvl="2"/>
            <a:r>
              <a:rPr lang="en-US" altLang="zh-CN" dirty="0"/>
              <a:t>echo "8:0 20971520" &gt; </a:t>
            </a:r>
            <a:r>
              <a:rPr lang="en-US" altLang="zh-CN" dirty="0" err="1"/>
              <a:t>ubuntutest.libvirt-qemu</a:t>
            </a:r>
            <a:r>
              <a:rPr lang="en-US" altLang="zh-CN" dirty="0"/>
              <a:t>/</a:t>
            </a:r>
            <a:r>
              <a:rPr lang="en-US" altLang="zh-CN" dirty="0" err="1"/>
              <a:t>blkio.throttle.write_bps_device</a:t>
            </a:r>
            <a:endParaRPr lang="en-US" altLang="zh-CN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64736" y="1442734"/>
            <a:ext cx="5748528" cy="135421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 &lt;disk type='file' device='disk'&gt;</a:t>
            </a:r>
          </a:p>
          <a:p>
            <a:r>
              <a:rPr lang="en-US" sz="1600" dirty="0"/>
              <a:t>      &lt;driver name='</a:t>
            </a:r>
            <a:r>
              <a:rPr lang="en-US" sz="1600" dirty="0" err="1"/>
              <a:t>qemu</a:t>
            </a:r>
            <a:r>
              <a:rPr lang="en-US" sz="1600" dirty="0"/>
              <a:t>' type='qcow2' </a:t>
            </a:r>
            <a:r>
              <a:rPr lang="en-US" sz="1600" b="1" dirty="0">
                <a:solidFill>
                  <a:srgbClr val="FF0000"/>
                </a:solidFill>
              </a:rPr>
              <a:t>cache='none'</a:t>
            </a:r>
            <a:r>
              <a:rPr lang="en-US" sz="1600" dirty="0"/>
              <a:t>/&gt;</a:t>
            </a:r>
          </a:p>
          <a:p>
            <a:r>
              <a:rPr lang="en-US" sz="1600" dirty="0"/>
              <a:t>      &lt;source file='/home/</a:t>
            </a:r>
            <a:r>
              <a:rPr lang="en-US" sz="1600" dirty="0" err="1"/>
              <a:t>openstack</a:t>
            </a:r>
            <a:r>
              <a:rPr lang="en-US" sz="1600" dirty="0"/>
              <a:t>/images/ubuntutest2.qcow2'/&gt;</a:t>
            </a:r>
          </a:p>
          <a:p>
            <a:r>
              <a:rPr lang="en-US" sz="1600" dirty="0"/>
              <a:t>      &lt;target </a:t>
            </a:r>
            <a:r>
              <a:rPr lang="en-US" sz="1600" dirty="0" err="1"/>
              <a:t>dev</a:t>
            </a:r>
            <a:r>
              <a:rPr lang="en-US" sz="1600" dirty="0"/>
              <a:t>='</a:t>
            </a:r>
            <a:r>
              <a:rPr lang="en-US" sz="1600" dirty="0" err="1"/>
              <a:t>vda</a:t>
            </a:r>
            <a:r>
              <a:rPr lang="en-US" sz="1600" dirty="0"/>
              <a:t>' bus='</a:t>
            </a:r>
            <a:r>
              <a:rPr lang="en-US" sz="1600" dirty="0" err="1"/>
              <a:t>virtio</a:t>
            </a:r>
            <a:r>
              <a:rPr lang="en-US" sz="1600" dirty="0"/>
              <a:t>'/&gt;</a:t>
            </a:r>
          </a:p>
          <a:p>
            <a:r>
              <a:rPr lang="en-US" sz="1600" dirty="0" smtClean="0"/>
              <a:t>&lt;/</a:t>
            </a:r>
            <a:r>
              <a:rPr lang="en-US" sz="1600" dirty="0"/>
              <a:t>disk&gt;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25887"/>
            <a:ext cx="10010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QEMU-KVM: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连接到</a:t>
            </a:r>
            <a:r>
              <a:rPr lang="en-US" altLang="zh-CN" dirty="0" smtClean="0"/>
              <a:t>VNC</a:t>
            </a:r>
            <a:r>
              <a:rPr lang="zh-CN" altLang="en-US" dirty="0" smtClean="0"/>
              <a:t>，按照普通安装</a:t>
            </a:r>
            <a:r>
              <a:rPr lang="en-US" altLang="zh-CN" dirty="0" err="1" smtClean="0"/>
              <a:t>ubuntu</a:t>
            </a:r>
            <a:r>
              <a:rPr lang="zh-CN" altLang="en-US" dirty="0" smtClean="0"/>
              <a:t>的流程安装好</a:t>
            </a:r>
            <a:r>
              <a:rPr lang="en-US" altLang="zh-CN" dirty="0" err="1" smtClean="0"/>
              <a:t>ubuntu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98" y="3072698"/>
            <a:ext cx="4573967" cy="364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798" y="1584433"/>
            <a:ext cx="3362325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029" y="3072697"/>
            <a:ext cx="4668271" cy="36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于</a:t>
            </a:r>
            <a:r>
              <a:rPr lang="en-US" altLang="zh-CN" dirty="0" err="1" smtClean="0"/>
              <a:t>virsh</a:t>
            </a:r>
            <a:r>
              <a:rPr lang="zh-CN" altLang="en-US" dirty="0" smtClean="0"/>
              <a:t>命令，当前</a:t>
            </a:r>
            <a:r>
              <a:rPr lang="en-US" altLang="zh-CN" dirty="0" err="1" smtClean="0"/>
              <a:t>net_cls</a:t>
            </a:r>
            <a:r>
              <a:rPr lang="zh-CN" altLang="en-US" dirty="0" smtClean="0"/>
              <a:t>还不支持</a:t>
            </a:r>
            <a:endParaRPr lang="en-US" altLang="zh-CN" dirty="0" smtClean="0"/>
          </a:p>
          <a:p>
            <a:pPr lvl="1"/>
            <a:r>
              <a:rPr lang="zh-CN" altLang="en-US" dirty="0"/>
              <a:t>可</a:t>
            </a:r>
            <a:r>
              <a:rPr lang="zh-CN" altLang="en-US" dirty="0" smtClean="0"/>
              <a:t>以通过</a:t>
            </a:r>
            <a:r>
              <a:rPr lang="en-US" altLang="zh-CN" dirty="0" smtClean="0"/>
              <a:t>TC</a:t>
            </a:r>
            <a:r>
              <a:rPr lang="zh-CN" altLang="en-US" dirty="0" smtClean="0"/>
              <a:t>直接控制网卡的流量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8315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b="1" dirty="0" smtClean="0"/>
              <a:t>Classless </a:t>
            </a:r>
            <a:r>
              <a:rPr lang="en-US" b="1" dirty="0"/>
              <a:t>Queuing Disciplines</a:t>
            </a:r>
          </a:p>
          <a:p>
            <a:pPr lvl="1"/>
            <a:r>
              <a:rPr lang="zh-CN" altLang="en-US" dirty="0"/>
              <a:t>默</a:t>
            </a:r>
            <a:r>
              <a:rPr lang="zh-CN" altLang="en-US" dirty="0" smtClean="0"/>
              <a:t>认为</a:t>
            </a:r>
            <a:r>
              <a:rPr lang="en-US" altLang="zh-CN" dirty="0" err="1"/>
              <a:t>pfifo_fast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258340"/>
            <a:ext cx="10239375" cy="461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763216"/>
            <a:ext cx="3200400" cy="376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75" y="2799863"/>
            <a:ext cx="33909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5" y="3935128"/>
            <a:ext cx="3124200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075" y="2799863"/>
            <a:ext cx="4238625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4281" y="5779597"/>
            <a:ext cx="7817644" cy="3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1176337"/>
            <a:ext cx="3733800" cy="3800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504"/>
            <a:ext cx="7172325" cy="5165459"/>
          </a:xfrm>
        </p:spPr>
        <p:txBody>
          <a:bodyPr>
            <a:normAutofit/>
          </a:bodyPr>
          <a:lstStyle/>
          <a:p>
            <a:r>
              <a:rPr lang="en-US" dirty="0"/>
              <a:t>Network</a:t>
            </a:r>
          </a:p>
          <a:p>
            <a:pPr lvl="1"/>
            <a:r>
              <a:rPr lang="en-US" dirty="0" smtClean="0"/>
              <a:t>SFQ, </a:t>
            </a:r>
            <a:r>
              <a:rPr lang="en-US" dirty="0"/>
              <a:t>Stochastic Fair </a:t>
            </a:r>
            <a:r>
              <a:rPr lang="en-US" dirty="0" smtClean="0"/>
              <a:t>Queuing</a:t>
            </a:r>
          </a:p>
          <a:p>
            <a:pPr lvl="2"/>
            <a:r>
              <a:rPr lang="zh-CN" altLang="en-US" dirty="0"/>
              <a:t>有很多的</a:t>
            </a:r>
            <a:r>
              <a:rPr lang="en-US" altLang="zh-CN" dirty="0"/>
              <a:t>FIFO</a:t>
            </a:r>
            <a:r>
              <a:rPr lang="zh-CN" altLang="en-US" dirty="0"/>
              <a:t>的队列，</a:t>
            </a:r>
            <a:r>
              <a:rPr lang="en-US" altLang="zh-CN" dirty="0"/>
              <a:t>TCP Session</a:t>
            </a:r>
            <a:r>
              <a:rPr lang="zh-CN" altLang="en-US" dirty="0"/>
              <a:t>或者</a:t>
            </a:r>
            <a:r>
              <a:rPr lang="en-US" altLang="zh-CN" dirty="0"/>
              <a:t>UDP stream</a:t>
            </a:r>
            <a:r>
              <a:rPr lang="zh-CN" altLang="en-US" dirty="0"/>
              <a:t>会被分配到某个队列。包会</a:t>
            </a:r>
            <a:r>
              <a:rPr lang="en-US" altLang="zh-CN" dirty="0" err="1"/>
              <a:t>RoundRobin</a:t>
            </a:r>
            <a:r>
              <a:rPr lang="zh-CN" altLang="en-US" dirty="0"/>
              <a:t>的从各个队列中取出发送。</a:t>
            </a:r>
          </a:p>
          <a:p>
            <a:pPr lvl="2"/>
            <a:r>
              <a:rPr lang="zh-CN" altLang="en-US" dirty="0" smtClean="0"/>
              <a:t>这</a:t>
            </a:r>
            <a:r>
              <a:rPr lang="zh-CN" altLang="en-US" dirty="0"/>
              <a:t>样不会一个</a:t>
            </a:r>
            <a:r>
              <a:rPr lang="en-US" altLang="zh-CN" dirty="0"/>
              <a:t>Session</a:t>
            </a:r>
            <a:r>
              <a:rPr lang="zh-CN" altLang="en-US" dirty="0"/>
              <a:t>占据所有的流量。</a:t>
            </a:r>
          </a:p>
          <a:p>
            <a:pPr lvl="2"/>
            <a:r>
              <a:rPr lang="zh-CN" altLang="en-US" dirty="0" smtClean="0"/>
              <a:t>但</a:t>
            </a:r>
            <a:r>
              <a:rPr lang="zh-CN" altLang="en-US" dirty="0"/>
              <a:t>不是每一个</a:t>
            </a:r>
            <a:r>
              <a:rPr lang="en-US" altLang="zh-CN" dirty="0"/>
              <a:t>Session</a:t>
            </a:r>
            <a:r>
              <a:rPr lang="zh-CN" altLang="en-US" dirty="0"/>
              <a:t>都有一个队列，而是有一个</a:t>
            </a:r>
            <a:r>
              <a:rPr lang="en-US" altLang="zh-CN" dirty="0"/>
              <a:t>Hash</a:t>
            </a:r>
            <a:r>
              <a:rPr lang="zh-CN" altLang="en-US" dirty="0"/>
              <a:t>算法，将大量的</a:t>
            </a:r>
            <a:r>
              <a:rPr lang="en-US" altLang="zh-CN" dirty="0"/>
              <a:t>Session</a:t>
            </a:r>
            <a:r>
              <a:rPr lang="zh-CN" altLang="en-US" dirty="0"/>
              <a:t>分配到有限的队列中。</a:t>
            </a:r>
          </a:p>
          <a:p>
            <a:pPr lvl="2"/>
            <a:r>
              <a:rPr lang="zh-CN" altLang="en-US" dirty="0" smtClean="0"/>
              <a:t>这</a:t>
            </a:r>
            <a:r>
              <a:rPr lang="zh-CN" altLang="en-US" dirty="0"/>
              <a:t>样两个</a:t>
            </a:r>
            <a:r>
              <a:rPr lang="en-US" altLang="zh-CN" dirty="0"/>
              <a:t>Session</a:t>
            </a:r>
            <a:r>
              <a:rPr lang="zh-CN" altLang="en-US" dirty="0"/>
              <a:t>会共享一个队列，也有可能互相影响。</a:t>
            </a:r>
          </a:p>
          <a:p>
            <a:pPr lvl="2"/>
            <a:r>
              <a:rPr lang="en-US" altLang="zh-CN" dirty="0" smtClean="0"/>
              <a:t>Hash</a:t>
            </a:r>
            <a:r>
              <a:rPr lang="zh-CN" altLang="en-US" dirty="0"/>
              <a:t>函数会经常改变，从而</a:t>
            </a:r>
            <a:r>
              <a:rPr lang="en-US" altLang="zh-CN" dirty="0"/>
              <a:t>session</a:t>
            </a:r>
            <a:r>
              <a:rPr lang="zh-CN" altLang="en-US" dirty="0"/>
              <a:t>不会总是相互影响。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2" y="841572"/>
            <a:ext cx="4124325" cy="4895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504"/>
            <a:ext cx="7439025" cy="5165459"/>
          </a:xfrm>
        </p:spPr>
        <p:txBody>
          <a:bodyPr>
            <a:normAutofit/>
          </a:bodyPr>
          <a:lstStyle/>
          <a:p>
            <a:r>
              <a:rPr lang="en-US" dirty="0"/>
              <a:t>Network</a:t>
            </a:r>
          </a:p>
          <a:p>
            <a:pPr lvl="1"/>
            <a:r>
              <a:rPr lang="en-US" dirty="0" smtClean="0"/>
              <a:t>TBF</a:t>
            </a:r>
            <a:r>
              <a:rPr lang="en-US" dirty="0"/>
              <a:t>, Token Bucket </a:t>
            </a:r>
            <a:r>
              <a:rPr lang="en-US" dirty="0" smtClean="0"/>
              <a:t>Filter</a:t>
            </a:r>
          </a:p>
          <a:p>
            <a:pPr lvl="2"/>
            <a:r>
              <a:rPr lang="zh-CN" altLang="en-US" dirty="0" smtClean="0"/>
              <a:t>两个概念</a:t>
            </a:r>
            <a:r>
              <a:rPr lang="en-US" altLang="zh-CN" dirty="0"/>
              <a:t>Tokens and </a:t>
            </a:r>
            <a:r>
              <a:rPr lang="en-US" altLang="zh-CN" dirty="0" smtClean="0"/>
              <a:t>buckets</a:t>
            </a:r>
          </a:p>
          <a:p>
            <a:pPr lvl="2"/>
            <a:r>
              <a:rPr lang="zh-CN" altLang="en-US" dirty="0"/>
              <a:t>所</a:t>
            </a:r>
            <a:r>
              <a:rPr lang="zh-CN" altLang="en-US" dirty="0" smtClean="0"/>
              <a:t>有的包排成队列进行发送，但不是到了队头就能发送，而是需要拿到</a:t>
            </a:r>
            <a:r>
              <a:rPr lang="en-US" altLang="zh-CN" dirty="0" smtClean="0"/>
              <a:t>Token</a:t>
            </a:r>
            <a:r>
              <a:rPr lang="zh-CN" altLang="en-US" dirty="0" smtClean="0"/>
              <a:t>才能发送</a:t>
            </a:r>
            <a:endParaRPr lang="en-US" altLang="zh-CN" dirty="0" smtClean="0"/>
          </a:p>
          <a:p>
            <a:pPr lvl="2"/>
            <a:r>
              <a:rPr lang="en-US" dirty="0" smtClean="0"/>
              <a:t>Token</a:t>
            </a:r>
            <a:r>
              <a:rPr lang="zh-CN" altLang="en-US" dirty="0" smtClean="0"/>
              <a:t>根据设定的速度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生成，所以即便队列很长，也是按照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进行发送的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当没有包在队列中的时候，</a:t>
            </a:r>
            <a:r>
              <a:rPr lang="en-US" altLang="zh-CN" dirty="0" smtClean="0"/>
              <a:t>Token</a:t>
            </a:r>
            <a:r>
              <a:rPr lang="zh-CN" altLang="en-US" dirty="0" smtClean="0"/>
              <a:t>还是以既定的速度生成，但是不是无限累积的，而是放满了</a:t>
            </a:r>
            <a:r>
              <a:rPr lang="en-US" altLang="zh-CN" dirty="0" smtClean="0"/>
              <a:t>buckets</a:t>
            </a:r>
            <a:r>
              <a:rPr lang="zh-CN" altLang="en-US" dirty="0" smtClean="0"/>
              <a:t>为止，篮子的大小常用</a:t>
            </a:r>
            <a:r>
              <a:rPr lang="en-US" dirty="0" smtClean="0"/>
              <a:t>burst/buffer/</a:t>
            </a:r>
            <a:r>
              <a:rPr lang="en-US" dirty="0" err="1" smtClean="0"/>
              <a:t>maxburst</a:t>
            </a:r>
            <a:r>
              <a:rPr lang="zh-CN" altLang="en-US" dirty="0" smtClean="0"/>
              <a:t>来设定</a:t>
            </a:r>
            <a:endParaRPr lang="en-US" altLang="zh-CN" dirty="0" smtClean="0"/>
          </a:p>
          <a:p>
            <a:pPr lvl="2"/>
            <a:r>
              <a:rPr lang="en-US" dirty="0" smtClean="0"/>
              <a:t>Buckets</a:t>
            </a:r>
            <a:r>
              <a:rPr lang="zh-CN" altLang="en-US" dirty="0" smtClean="0"/>
              <a:t>会避免下面的情况：当长时间没有包发送的时候，积累了大量的</a:t>
            </a:r>
            <a:r>
              <a:rPr lang="en-US" altLang="zh-CN" dirty="0" smtClean="0"/>
              <a:t>Token</a:t>
            </a:r>
            <a:r>
              <a:rPr lang="zh-CN" altLang="en-US" dirty="0" smtClean="0"/>
              <a:t>，突然来了大量的包，每个都能得到</a:t>
            </a:r>
            <a:r>
              <a:rPr lang="en-US" altLang="zh-CN" dirty="0" smtClean="0"/>
              <a:t>Token</a:t>
            </a:r>
            <a:r>
              <a:rPr lang="zh-CN" altLang="en-US" dirty="0" smtClean="0"/>
              <a:t>，造成瞬间流量大增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365125"/>
            <a:ext cx="4933950" cy="418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504"/>
            <a:ext cx="6191250" cy="5165459"/>
          </a:xfrm>
        </p:spPr>
        <p:txBody>
          <a:bodyPr/>
          <a:lstStyle/>
          <a:p>
            <a:r>
              <a:rPr lang="en-US" b="1" dirty="0" smtClean="0"/>
              <a:t>Network</a:t>
            </a:r>
          </a:p>
          <a:p>
            <a:pPr lvl="1"/>
            <a:r>
              <a:rPr lang="en-US" b="1" dirty="0" err="1" smtClean="0"/>
              <a:t>Classful</a:t>
            </a:r>
            <a:r>
              <a:rPr lang="en-US" b="1" dirty="0" smtClean="0"/>
              <a:t> </a:t>
            </a:r>
            <a:r>
              <a:rPr lang="en-US" b="1" dirty="0"/>
              <a:t>Queuing Disciplines</a:t>
            </a:r>
          </a:p>
          <a:p>
            <a:pPr lvl="1"/>
            <a:r>
              <a:rPr lang="en-US" dirty="0"/>
              <a:t>HTB, Hierarchical Token </a:t>
            </a:r>
            <a:r>
              <a:rPr lang="en-US" dirty="0" smtClean="0"/>
              <a:t>Bucket</a:t>
            </a:r>
          </a:p>
          <a:p>
            <a:pPr lvl="2"/>
            <a:r>
              <a:rPr lang="en-US" dirty="0" smtClean="0"/>
              <a:t>Shaping</a:t>
            </a:r>
            <a:r>
              <a:rPr lang="zh-CN" altLang="en-US" dirty="0" smtClean="0"/>
              <a:t>：</a:t>
            </a:r>
            <a:r>
              <a:rPr lang="zh-CN" altLang="en-US" dirty="0"/>
              <a:t>仅</a:t>
            </a:r>
            <a:r>
              <a:rPr lang="zh-CN" altLang="en-US" dirty="0" smtClean="0"/>
              <a:t>仅发生在</a:t>
            </a:r>
            <a:r>
              <a:rPr lang="zh-CN" altLang="en-US" dirty="0"/>
              <a:t>叶</a:t>
            </a:r>
            <a:r>
              <a:rPr lang="zh-CN" altLang="en-US" dirty="0" smtClean="0"/>
              <a:t>子节点，依赖于其他的</a:t>
            </a:r>
            <a:r>
              <a:rPr lang="en-US" altLang="zh-CN" dirty="0" smtClean="0"/>
              <a:t>Queue</a:t>
            </a:r>
          </a:p>
          <a:p>
            <a:pPr lvl="2"/>
            <a:r>
              <a:rPr lang="en-US" dirty="0" smtClean="0"/>
              <a:t>Borrowing: </a:t>
            </a:r>
            <a:r>
              <a:rPr lang="zh-CN" altLang="en-US" dirty="0" smtClean="0"/>
              <a:t>当网络资源空闲的时候，借点过来为我所用</a:t>
            </a:r>
            <a:endParaRPr lang="en-US" altLang="zh-CN" dirty="0" smtClean="0"/>
          </a:p>
          <a:p>
            <a:pPr lvl="3"/>
            <a:r>
              <a:rPr lang="en-US" dirty="0" smtClean="0"/>
              <a:t>Rate</a:t>
            </a:r>
            <a:r>
              <a:rPr lang="zh-CN" altLang="en-US" dirty="0" smtClean="0"/>
              <a:t>：设定的发送速度</a:t>
            </a:r>
            <a:endParaRPr lang="en-US" altLang="zh-CN" dirty="0" smtClean="0"/>
          </a:p>
          <a:p>
            <a:pPr lvl="3"/>
            <a:r>
              <a:rPr lang="en-US" dirty="0" smtClean="0"/>
              <a:t>Ceil</a:t>
            </a:r>
            <a:r>
              <a:rPr lang="zh-CN" altLang="en-US" dirty="0" smtClean="0"/>
              <a:t>：最大的速度，和</a:t>
            </a:r>
            <a:r>
              <a:rPr lang="en-US" altLang="zh-CN" dirty="0" smtClean="0"/>
              <a:t>rate</a:t>
            </a:r>
            <a:r>
              <a:rPr lang="zh-CN" altLang="en-US" dirty="0" smtClean="0"/>
              <a:t>之间的差是最多能向别人借多少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23876" y="4619624"/>
          <a:ext cx="11287124" cy="2032059"/>
        </p:xfrm>
        <a:graphic>
          <a:graphicData uri="http://schemas.openxmlformats.org/drawingml/2006/table">
            <a:tbl>
              <a:tblPr/>
              <a:tblGrid>
                <a:gridCol w="859781"/>
                <a:gridCol w="949758"/>
                <a:gridCol w="1349656"/>
                <a:gridCol w="8127929"/>
              </a:tblGrid>
              <a:tr h="140115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type of class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class state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HTB internal state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action taken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45050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leaf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&lt; rate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HTB_CAN_SEND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Leaf class will dequeue queued bytes up to available tokens (no more than burst packets)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0498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leaf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&gt; rate, &lt; ceil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HTB_MAY_BORROW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Leaf class will attempt to borrow tokens/</a:t>
                      </a:r>
                      <a:r>
                        <a:rPr lang="en-US" sz="1200" b="0" i="0" dirty="0" err="1"/>
                        <a:t>ctokens</a:t>
                      </a:r>
                      <a:r>
                        <a:rPr lang="en-US" sz="1200" b="0" i="0" dirty="0"/>
                        <a:t> from parent class. If tokens are available, they will be lent in quantum increments and the leaf class will </a:t>
                      </a:r>
                      <a:r>
                        <a:rPr lang="en-US" sz="1200" b="0" i="0" dirty="0" err="1"/>
                        <a:t>dequeue</a:t>
                      </a:r>
                      <a:r>
                        <a:rPr lang="en-US" sz="1200" b="0" i="0" dirty="0"/>
                        <a:t> up to </a:t>
                      </a:r>
                      <a:r>
                        <a:rPr lang="en-US" sz="1200" b="0" i="0" dirty="0" err="1"/>
                        <a:t>cburst</a:t>
                      </a:r>
                      <a:r>
                        <a:rPr lang="en-US" sz="1200" b="0" i="0" dirty="0"/>
                        <a:t> bytes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50815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leaf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&gt; ceil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HTB_CANT_SEND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No packets will be dequeued. This will cause packet delay and will increase latency to meet the desired rate.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40115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inner, root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&lt; rate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HTB_CAN_SEND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Inner class will lend tokens to children.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91033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inner, root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&gt; rate, &lt; ceil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HTB_MAY_BORROW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Inner class will attempt to borrow tokens/</a:t>
                      </a:r>
                      <a:r>
                        <a:rPr lang="en-US" sz="1200" b="0" i="0" dirty="0" err="1"/>
                        <a:t>ctokens</a:t>
                      </a:r>
                      <a:r>
                        <a:rPr lang="en-US" sz="1200" b="0" i="0" dirty="0"/>
                        <a:t> from parent class, lending them to competing children in quantum increments per request.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1599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inner, root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&gt; ceil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/>
                        <a:t>HTB_CANT_SEND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/>
                        <a:t>Inner class will not attempt to borrow from its parent and will not lend tokens/</a:t>
                      </a:r>
                      <a:r>
                        <a:rPr lang="en-US" sz="1200" b="0" i="0" dirty="0" err="1"/>
                        <a:t>ctokens</a:t>
                      </a:r>
                      <a:r>
                        <a:rPr lang="en-US" sz="1200" b="0" i="0" dirty="0"/>
                        <a:t> to children classes.</a:t>
                      </a:r>
                    </a:p>
                  </a:txBody>
                  <a:tcPr marL="41050" marR="41050" marT="20525" marB="20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5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1392504"/>
            <a:ext cx="8543925" cy="46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1166843"/>
            <a:ext cx="107346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创建一个</a:t>
            </a:r>
            <a:r>
              <a:rPr lang="en-US" altLang="zh-CN" dirty="0" smtClean="0"/>
              <a:t>HTB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qdisc</a:t>
            </a:r>
            <a:r>
              <a:rPr lang="zh-CN" altLang="en-US" dirty="0" smtClean="0"/>
              <a:t>在</a:t>
            </a:r>
            <a:r>
              <a:rPr lang="en-US" altLang="zh-CN" dirty="0" smtClean="0"/>
              <a:t>eth0</a:t>
            </a:r>
            <a:r>
              <a:rPr lang="zh-CN" altLang="en-US" dirty="0" smtClean="0"/>
              <a:t>上，句柄为</a:t>
            </a:r>
            <a:r>
              <a:rPr lang="en-US" altLang="zh-CN" dirty="0" smtClean="0"/>
              <a:t>1: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default 12</a:t>
            </a:r>
            <a:r>
              <a:rPr lang="zh-CN" altLang="en-US" dirty="0" smtClean="0"/>
              <a:t>表示默认发送给</a:t>
            </a:r>
            <a:r>
              <a:rPr lang="en-US" altLang="zh-CN" dirty="0" smtClean="0"/>
              <a:t>1:12</a:t>
            </a:r>
            <a:endParaRPr lang="en-US" dirty="0" smtClean="0"/>
          </a:p>
          <a:p>
            <a:r>
              <a:rPr lang="en-US" dirty="0" err="1" smtClean="0"/>
              <a:t>tc</a:t>
            </a:r>
            <a:r>
              <a:rPr lang="en-US" dirty="0" smtClean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eth0 root handle 1: </a:t>
            </a:r>
            <a:r>
              <a:rPr lang="en-US" dirty="0" err="1"/>
              <a:t>htb</a:t>
            </a:r>
            <a:r>
              <a:rPr lang="en-US" dirty="0"/>
              <a:t> default </a:t>
            </a:r>
            <a:r>
              <a:rPr lang="en-US" dirty="0" smtClean="0"/>
              <a:t>12</a:t>
            </a:r>
          </a:p>
          <a:p>
            <a:r>
              <a:rPr lang="zh-CN" altLang="en-US" dirty="0" smtClean="0"/>
              <a:t>创建一个</a:t>
            </a:r>
            <a:r>
              <a:rPr lang="en-US" altLang="zh-CN" dirty="0" smtClean="0"/>
              <a:t>root class</a:t>
            </a:r>
            <a:r>
              <a:rPr lang="zh-CN" altLang="en-US" dirty="0" smtClean="0"/>
              <a:t>，然后创建几个子</a:t>
            </a:r>
            <a:r>
              <a:rPr lang="en-US" altLang="zh-CN" dirty="0" smtClean="0"/>
              <a:t>class</a:t>
            </a:r>
          </a:p>
          <a:p>
            <a:r>
              <a:rPr lang="zh-CN" altLang="en-US" dirty="0"/>
              <a:t>同一个</a:t>
            </a:r>
            <a:r>
              <a:rPr lang="en-US" altLang="zh-CN" dirty="0"/>
              <a:t>root class</a:t>
            </a:r>
            <a:r>
              <a:rPr lang="zh-CN" altLang="en-US" dirty="0"/>
              <a:t>下的子类可以相互借流量，如果直接不在</a:t>
            </a:r>
            <a:r>
              <a:rPr lang="en-US" altLang="zh-CN" dirty="0" err="1"/>
              <a:t>qdisc</a:t>
            </a:r>
            <a:r>
              <a:rPr lang="zh-CN" altLang="en-US" dirty="0"/>
              <a:t>下面创建一个</a:t>
            </a:r>
            <a:r>
              <a:rPr lang="en-US" altLang="zh-CN" dirty="0" smtClean="0"/>
              <a:t>root class</a:t>
            </a:r>
            <a:r>
              <a:rPr lang="zh-CN" altLang="en-US" dirty="0" smtClean="0"/>
              <a:t>，</a:t>
            </a:r>
            <a:r>
              <a:rPr lang="zh-CN" altLang="en-US" dirty="0"/>
              <a:t>而是直接创建三个</a:t>
            </a:r>
            <a:r>
              <a:rPr lang="en-US" altLang="zh-CN" dirty="0"/>
              <a:t>class</a:t>
            </a:r>
            <a:r>
              <a:rPr lang="zh-CN" altLang="en-US" dirty="0"/>
              <a:t>，他们之间是不能相互借流量的。</a:t>
            </a:r>
            <a:endParaRPr lang="en-US" dirty="0"/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eth0 parent 1: </a:t>
            </a:r>
            <a:r>
              <a:rPr lang="en-US" dirty="0" err="1"/>
              <a:t>classid</a:t>
            </a:r>
            <a:r>
              <a:rPr lang="en-US" dirty="0"/>
              <a:t> 1:1 </a:t>
            </a:r>
            <a:r>
              <a:rPr lang="en-US" dirty="0" err="1"/>
              <a:t>htb</a:t>
            </a:r>
            <a:r>
              <a:rPr lang="en-US" dirty="0"/>
              <a:t> rate 100kbps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eth0 parent 1:1 </a:t>
            </a:r>
            <a:r>
              <a:rPr lang="en-US" dirty="0" err="1"/>
              <a:t>classid</a:t>
            </a:r>
            <a:r>
              <a:rPr lang="en-US" dirty="0"/>
              <a:t> 1:10 </a:t>
            </a:r>
            <a:r>
              <a:rPr lang="en-US" dirty="0" err="1"/>
              <a:t>htb</a:t>
            </a:r>
            <a:r>
              <a:rPr lang="en-US" dirty="0"/>
              <a:t> rate 30kbps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eth0 parent 1:1 </a:t>
            </a:r>
            <a:r>
              <a:rPr lang="en-US" dirty="0" err="1"/>
              <a:t>classid</a:t>
            </a:r>
            <a:r>
              <a:rPr lang="en-US" dirty="0"/>
              <a:t> 1:11 </a:t>
            </a:r>
            <a:r>
              <a:rPr lang="en-US" dirty="0" err="1"/>
              <a:t>htb</a:t>
            </a:r>
            <a:r>
              <a:rPr lang="en-US" dirty="0"/>
              <a:t> rate 10kbps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eth0 parent 1:1 </a:t>
            </a:r>
            <a:r>
              <a:rPr lang="en-US" dirty="0" err="1"/>
              <a:t>classid</a:t>
            </a:r>
            <a:r>
              <a:rPr lang="en-US" dirty="0"/>
              <a:t> 1:12 </a:t>
            </a:r>
            <a:r>
              <a:rPr lang="en-US" dirty="0" err="1"/>
              <a:t>htb</a:t>
            </a:r>
            <a:r>
              <a:rPr lang="en-US" dirty="0"/>
              <a:t> rate 60kbps ceil </a:t>
            </a:r>
            <a:r>
              <a:rPr lang="en-US" dirty="0" smtClean="0"/>
              <a:t>100kbps</a:t>
            </a:r>
          </a:p>
          <a:p>
            <a:r>
              <a:rPr lang="zh-CN" altLang="en-US" dirty="0"/>
              <a:t>创</a:t>
            </a:r>
            <a:r>
              <a:rPr lang="zh-CN" altLang="en-US" dirty="0" smtClean="0"/>
              <a:t>建叶子</a:t>
            </a:r>
            <a:r>
              <a:rPr lang="en-US" altLang="zh-CN" dirty="0" err="1" smtClean="0"/>
              <a:t>qdisc</a:t>
            </a:r>
            <a:r>
              <a:rPr lang="zh-CN" altLang="en-US" dirty="0" smtClean="0"/>
              <a:t>，分别为</a:t>
            </a:r>
            <a:r>
              <a:rPr lang="en-US" altLang="zh-CN" dirty="0" err="1" smtClean="0"/>
              <a:t>fifo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sfq</a:t>
            </a:r>
            <a:endParaRPr lang="en-US" dirty="0"/>
          </a:p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eth0 parent 1:10 handle 20: </a:t>
            </a:r>
            <a:r>
              <a:rPr lang="en-US" dirty="0" err="1"/>
              <a:t>pfifo</a:t>
            </a:r>
            <a:r>
              <a:rPr lang="en-US" dirty="0"/>
              <a:t> limit 5</a:t>
            </a:r>
          </a:p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eth0 parent 1:11 handle 30: </a:t>
            </a:r>
            <a:r>
              <a:rPr lang="en-US" dirty="0" err="1"/>
              <a:t>pfifo</a:t>
            </a:r>
            <a:r>
              <a:rPr lang="en-US" dirty="0"/>
              <a:t> limit 5</a:t>
            </a:r>
          </a:p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eth0 parent 1:12 handle 40: </a:t>
            </a:r>
            <a:r>
              <a:rPr lang="en-US" dirty="0" err="1"/>
              <a:t>sfq</a:t>
            </a:r>
            <a:r>
              <a:rPr lang="en-US" dirty="0"/>
              <a:t> perturb </a:t>
            </a:r>
            <a:r>
              <a:rPr lang="en-US" dirty="0" smtClean="0"/>
              <a:t>10</a:t>
            </a:r>
          </a:p>
          <a:p>
            <a:r>
              <a:rPr lang="zh-CN" altLang="en-US" dirty="0"/>
              <a:t>设</a:t>
            </a:r>
            <a:r>
              <a:rPr lang="zh-CN" altLang="en-US" dirty="0" smtClean="0"/>
              <a:t>定规则：从</a:t>
            </a:r>
            <a:r>
              <a:rPr lang="en-US" altLang="zh-CN" dirty="0" smtClean="0"/>
              <a:t>1.2.3.4</a:t>
            </a:r>
            <a:r>
              <a:rPr lang="zh-CN" altLang="en-US" dirty="0" smtClean="0"/>
              <a:t>来的，发送给</a:t>
            </a:r>
            <a:r>
              <a:rPr lang="en-US" altLang="zh-CN" dirty="0" smtClean="0"/>
              <a:t>port 80</a:t>
            </a:r>
            <a:r>
              <a:rPr lang="zh-CN" altLang="en-US" dirty="0" smtClean="0"/>
              <a:t>的包，从</a:t>
            </a:r>
            <a:r>
              <a:rPr lang="en-US" altLang="zh-CN" dirty="0" smtClean="0"/>
              <a:t>1:10</a:t>
            </a:r>
            <a:r>
              <a:rPr lang="zh-CN" altLang="en-US" dirty="0" smtClean="0"/>
              <a:t>走；其他从</a:t>
            </a:r>
            <a:r>
              <a:rPr lang="en-US" altLang="zh-CN" dirty="0" smtClean="0"/>
              <a:t>1.2.3.4</a:t>
            </a:r>
            <a:r>
              <a:rPr lang="zh-CN" altLang="en-US" dirty="0" smtClean="0"/>
              <a:t>发送来的包从</a:t>
            </a:r>
            <a:r>
              <a:rPr lang="en-US" altLang="zh-CN" dirty="0" smtClean="0"/>
              <a:t>1:11</a:t>
            </a:r>
            <a:r>
              <a:rPr lang="zh-CN" altLang="en-US" dirty="0" smtClean="0"/>
              <a:t>走；其他的走默认</a:t>
            </a:r>
            <a:endParaRPr lang="en-US" dirty="0"/>
          </a:p>
          <a:p>
            <a:r>
              <a:rPr lang="en-US" dirty="0" err="1"/>
              <a:t>tc</a:t>
            </a:r>
            <a:r>
              <a:rPr lang="en-US" dirty="0"/>
              <a:t> filter add </a:t>
            </a:r>
            <a:r>
              <a:rPr lang="en-US" dirty="0" err="1"/>
              <a:t>dev</a:t>
            </a:r>
            <a:r>
              <a:rPr lang="en-US" dirty="0"/>
              <a:t> eth0 protocol </a:t>
            </a:r>
            <a:r>
              <a:rPr lang="en-US" dirty="0" err="1"/>
              <a:t>ip</a:t>
            </a:r>
            <a:r>
              <a:rPr lang="en-US" dirty="0"/>
              <a:t> parent 1:0 </a:t>
            </a:r>
            <a:r>
              <a:rPr lang="en-US" dirty="0" err="1"/>
              <a:t>prio</a:t>
            </a:r>
            <a:r>
              <a:rPr lang="en-US" dirty="0"/>
              <a:t> 1 u32 match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 1.2.3.4 match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dport</a:t>
            </a:r>
            <a:r>
              <a:rPr lang="en-US" dirty="0"/>
              <a:t> 80 0xffff </a:t>
            </a:r>
            <a:r>
              <a:rPr lang="en-US" dirty="0" err="1"/>
              <a:t>flowid</a:t>
            </a:r>
            <a:r>
              <a:rPr lang="en-US" dirty="0"/>
              <a:t> 1:10</a:t>
            </a:r>
          </a:p>
          <a:p>
            <a:r>
              <a:rPr lang="en-US" dirty="0" err="1"/>
              <a:t>tc</a:t>
            </a:r>
            <a:r>
              <a:rPr lang="en-US" dirty="0"/>
              <a:t> filter add </a:t>
            </a:r>
            <a:r>
              <a:rPr lang="en-US" dirty="0" err="1"/>
              <a:t>dev</a:t>
            </a:r>
            <a:r>
              <a:rPr lang="en-US" dirty="0"/>
              <a:t> eth0 protocol </a:t>
            </a:r>
            <a:r>
              <a:rPr lang="en-US" dirty="0" err="1"/>
              <a:t>ip</a:t>
            </a:r>
            <a:r>
              <a:rPr lang="en-US" dirty="0"/>
              <a:t> parent 1:0 </a:t>
            </a:r>
            <a:r>
              <a:rPr lang="en-US" dirty="0" err="1"/>
              <a:t>prio</a:t>
            </a:r>
            <a:r>
              <a:rPr lang="en-US" dirty="0"/>
              <a:t> 1 u32 match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 1.2.3.4 </a:t>
            </a:r>
            <a:r>
              <a:rPr lang="en-US" dirty="0" err="1"/>
              <a:t>flowid</a:t>
            </a:r>
            <a:r>
              <a:rPr lang="en-US" dirty="0"/>
              <a:t> 1:11</a:t>
            </a:r>
          </a:p>
        </p:txBody>
      </p:sp>
    </p:spTree>
    <p:extLst>
      <p:ext uri="{BB962C8B-B14F-4D97-AF65-F5344CB8AC3E}">
        <p14:creationId xmlns:p14="http://schemas.microsoft.com/office/powerpoint/2010/main" val="165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75" y="932135"/>
            <a:ext cx="6029325" cy="4244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504"/>
            <a:ext cx="4914900" cy="516545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时间</a:t>
            </a:r>
            <a:r>
              <a:rPr lang="en-US" altLang="zh-CN" dirty="0"/>
              <a:t>0</a:t>
            </a:r>
            <a:r>
              <a:rPr lang="zh-CN" altLang="en-US" dirty="0"/>
              <a:t>的时候，</a:t>
            </a:r>
            <a:r>
              <a:rPr lang="en-US" altLang="zh-CN" dirty="0"/>
              <a:t>0,1,2</a:t>
            </a:r>
            <a:r>
              <a:rPr lang="zh-CN" altLang="en-US" dirty="0"/>
              <a:t>都以</a:t>
            </a:r>
            <a:r>
              <a:rPr lang="en-US" altLang="zh-CN" dirty="0"/>
              <a:t>90k</a:t>
            </a:r>
            <a:r>
              <a:rPr lang="zh-CN" altLang="en-US" dirty="0"/>
              <a:t>的速度发送数据，在时间</a:t>
            </a:r>
            <a:r>
              <a:rPr lang="en-US" altLang="zh-CN" dirty="0"/>
              <a:t>3</a:t>
            </a:r>
            <a:r>
              <a:rPr lang="zh-CN" altLang="en-US" dirty="0"/>
              <a:t>的时候，将</a:t>
            </a:r>
            <a:r>
              <a:rPr lang="en-US" altLang="zh-CN" dirty="0"/>
              <a:t>0</a:t>
            </a:r>
            <a:r>
              <a:rPr lang="zh-CN" altLang="en-US" dirty="0"/>
              <a:t>的发送停止，红色的线归零，剩余的流量按照比例分给了蓝色的和绿色的线。</a:t>
            </a:r>
          </a:p>
          <a:p>
            <a:r>
              <a:rPr lang="zh-CN" altLang="en-US" dirty="0" smtClean="0"/>
              <a:t>在</a:t>
            </a:r>
            <a:r>
              <a:rPr lang="zh-CN" altLang="en-US" dirty="0"/>
              <a:t>时间</a:t>
            </a:r>
            <a:r>
              <a:rPr lang="en-US" altLang="zh-CN" dirty="0"/>
              <a:t>6</a:t>
            </a:r>
            <a:r>
              <a:rPr lang="zh-CN" altLang="en-US" dirty="0"/>
              <a:t>的时候，将</a:t>
            </a:r>
            <a:r>
              <a:rPr lang="en-US" altLang="zh-CN" dirty="0"/>
              <a:t>0</a:t>
            </a:r>
            <a:r>
              <a:rPr lang="zh-CN" altLang="en-US" dirty="0"/>
              <a:t>的发送重启为</a:t>
            </a:r>
            <a:r>
              <a:rPr lang="en-US" altLang="zh-CN" dirty="0"/>
              <a:t>90k</a:t>
            </a:r>
            <a:r>
              <a:rPr lang="zh-CN" altLang="en-US" dirty="0" smtClean="0"/>
              <a:t>，则蓝</a:t>
            </a:r>
            <a:r>
              <a:rPr lang="zh-CN" altLang="en-US" dirty="0"/>
              <a:t>色和绿色的流量返还给红色的流量。</a:t>
            </a:r>
          </a:p>
          <a:p>
            <a:r>
              <a:rPr lang="zh-CN" altLang="en-US" dirty="0" smtClean="0"/>
              <a:t>在</a:t>
            </a:r>
            <a:r>
              <a:rPr lang="zh-CN" altLang="en-US" dirty="0"/>
              <a:t>时间</a:t>
            </a:r>
            <a:r>
              <a:rPr lang="en-US" altLang="zh-CN" dirty="0"/>
              <a:t>9</a:t>
            </a:r>
            <a:r>
              <a:rPr lang="zh-CN" altLang="en-US" dirty="0"/>
              <a:t>的时候，将</a:t>
            </a:r>
            <a:r>
              <a:rPr lang="en-US" altLang="zh-CN" dirty="0"/>
              <a:t>1</a:t>
            </a:r>
            <a:r>
              <a:rPr lang="zh-CN" altLang="en-US" dirty="0"/>
              <a:t>的发送停止，绿色的流量为零，剩余的流量按照比例分给了蓝色和红色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时间</a:t>
            </a:r>
            <a:r>
              <a:rPr lang="en-US" altLang="zh-CN" dirty="0"/>
              <a:t>12,</a:t>
            </a:r>
            <a:r>
              <a:rPr lang="zh-CN" altLang="en-US" dirty="0"/>
              <a:t>将</a:t>
            </a:r>
            <a:r>
              <a:rPr lang="en-US" altLang="zh-CN" dirty="0"/>
              <a:t>1</a:t>
            </a:r>
            <a:r>
              <a:rPr lang="zh-CN" altLang="en-US" dirty="0"/>
              <a:t>的发送恢复，红色和蓝色返还流量。</a:t>
            </a:r>
          </a:p>
          <a:p>
            <a:r>
              <a:rPr lang="zh-CN" altLang="en-US" dirty="0" smtClean="0"/>
              <a:t>在</a:t>
            </a:r>
            <a:r>
              <a:rPr lang="zh-CN" altLang="en-US" dirty="0"/>
              <a:t>时间</a:t>
            </a:r>
            <a:r>
              <a:rPr lang="en-US" altLang="zh-CN" dirty="0"/>
              <a:t>15</a:t>
            </a:r>
            <a:r>
              <a:rPr lang="zh-CN" altLang="en-US" dirty="0"/>
              <a:t>，将</a:t>
            </a:r>
            <a:r>
              <a:rPr lang="en-US" altLang="zh-CN" dirty="0"/>
              <a:t>2</a:t>
            </a:r>
            <a:r>
              <a:rPr lang="zh-CN" altLang="en-US" dirty="0"/>
              <a:t>的发送停止，蓝色流量为零，剩余的流量按照比例分给红色和绿色。</a:t>
            </a:r>
          </a:p>
          <a:p>
            <a:r>
              <a:rPr lang="zh-CN" altLang="en-US" dirty="0" smtClean="0"/>
              <a:t>在</a:t>
            </a:r>
            <a:r>
              <a:rPr lang="zh-CN" altLang="en-US" dirty="0"/>
              <a:t>时间</a:t>
            </a:r>
            <a:r>
              <a:rPr lang="en-US" altLang="zh-CN" dirty="0"/>
              <a:t>19</a:t>
            </a:r>
            <a:r>
              <a:rPr lang="zh-CN" altLang="en-US" dirty="0"/>
              <a:t>，将</a:t>
            </a:r>
            <a:r>
              <a:rPr lang="en-US" altLang="zh-CN" dirty="0"/>
              <a:t>1</a:t>
            </a:r>
            <a:r>
              <a:rPr lang="zh-CN" altLang="en-US" dirty="0"/>
              <a:t>的发送停止，绿色的流量为零，所有的流量都归了红色。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737" y="5267400"/>
            <a:ext cx="17240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3.4 </a:t>
            </a:r>
            <a:r>
              <a:rPr lang="en-US" altLang="zh-CN" dirty="0" err="1"/>
              <a:t>Libvirt</a:t>
            </a:r>
            <a:r>
              <a:rPr lang="en-US" altLang="zh-CN" dirty="0"/>
              <a:t>: Control Group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53984" y="365125"/>
            <a:ext cx="1338072" cy="1378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ubuntutest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015728" y="365125"/>
            <a:ext cx="1338072" cy="1378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ubuntutest2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8253984" y="2418593"/>
            <a:ext cx="3099816" cy="512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br0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628888" y="2089409"/>
            <a:ext cx="588264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tap1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390632" y="2089409"/>
            <a:ext cx="588264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tap2</a:t>
            </a:r>
            <a:endParaRPr lang="en-US" sz="1600" dirty="0"/>
          </a:p>
        </p:txBody>
      </p:sp>
      <p:cxnSp>
        <p:nvCxnSpPr>
          <p:cNvPr id="10" name="Straight Connector 9"/>
          <p:cNvCxnSpPr>
            <a:stCxn id="4" idx="2"/>
            <a:endCxn id="7" idx="0"/>
          </p:cNvCxnSpPr>
          <p:nvPr/>
        </p:nvCxnSpPr>
        <p:spPr>
          <a:xfrm>
            <a:off x="8923020" y="1743256"/>
            <a:ext cx="0" cy="346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2"/>
            <a:endCxn id="8" idx="0"/>
          </p:cNvCxnSpPr>
          <p:nvPr/>
        </p:nvCxnSpPr>
        <p:spPr>
          <a:xfrm>
            <a:off x="10684764" y="1743256"/>
            <a:ext cx="0" cy="3461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99872" y="1087245"/>
            <a:ext cx="7434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tap3 root handle 1: </a:t>
            </a:r>
            <a:r>
              <a:rPr lang="en-US" dirty="0" err="1"/>
              <a:t>htb</a:t>
            </a:r>
            <a:endParaRPr lang="en-US" dirty="0"/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tap3 parent 1: </a:t>
            </a:r>
            <a:r>
              <a:rPr lang="en-US" dirty="0" err="1"/>
              <a:t>classid</a:t>
            </a:r>
            <a:r>
              <a:rPr lang="en-US" dirty="0"/>
              <a:t> 1:1 </a:t>
            </a:r>
            <a:r>
              <a:rPr lang="en-US" dirty="0" err="1"/>
              <a:t>htb</a:t>
            </a:r>
            <a:r>
              <a:rPr lang="en-US" dirty="0"/>
              <a:t> rate 100kbps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tap3 parent 1:1 </a:t>
            </a:r>
            <a:r>
              <a:rPr lang="en-US" dirty="0" err="1"/>
              <a:t>classid</a:t>
            </a:r>
            <a:r>
              <a:rPr lang="en-US" dirty="0"/>
              <a:t> 1:10 </a:t>
            </a:r>
            <a:r>
              <a:rPr lang="en-US" dirty="0" err="1"/>
              <a:t>htb</a:t>
            </a:r>
            <a:r>
              <a:rPr lang="en-US" dirty="0"/>
              <a:t> rate 20kbps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class add </a:t>
            </a:r>
            <a:r>
              <a:rPr lang="en-US" dirty="0" err="1"/>
              <a:t>dev</a:t>
            </a:r>
            <a:r>
              <a:rPr lang="en-US" dirty="0"/>
              <a:t> tap3 parent 1:1 </a:t>
            </a:r>
            <a:r>
              <a:rPr lang="en-US" dirty="0" err="1"/>
              <a:t>classid</a:t>
            </a:r>
            <a:r>
              <a:rPr lang="en-US" dirty="0"/>
              <a:t> 1:11 </a:t>
            </a:r>
            <a:r>
              <a:rPr lang="en-US" dirty="0" err="1"/>
              <a:t>htb</a:t>
            </a:r>
            <a:r>
              <a:rPr lang="en-US" dirty="0"/>
              <a:t> rate 80kbps ceil 100kbps</a:t>
            </a:r>
          </a:p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tap3 parent 1:10 handle 20: </a:t>
            </a:r>
            <a:r>
              <a:rPr lang="en-US" dirty="0" err="1"/>
              <a:t>pfifo</a:t>
            </a:r>
            <a:r>
              <a:rPr lang="en-US" dirty="0"/>
              <a:t> limit 5</a:t>
            </a:r>
          </a:p>
          <a:p>
            <a:r>
              <a:rPr lang="en-US" dirty="0" err="1"/>
              <a:t>tc</a:t>
            </a:r>
            <a:r>
              <a:rPr lang="en-US" dirty="0"/>
              <a:t> </a:t>
            </a:r>
            <a:r>
              <a:rPr lang="en-US" dirty="0" err="1"/>
              <a:t>qdisc</a:t>
            </a:r>
            <a:r>
              <a:rPr lang="en-US" dirty="0"/>
              <a:t> add </a:t>
            </a:r>
            <a:r>
              <a:rPr lang="en-US" dirty="0" err="1"/>
              <a:t>dev</a:t>
            </a:r>
            <a:r>
              <a:rPr lang="en-US" dirty="0"/>
              <a:t> tap3 parent 1:11 handle 30: </a:t>
            </a:r>
            <a:r>
              <a:rPr lang="en-US" dirty="0" err="1"/>
              <a:t>pfifo</a:t>
            </a:r>
            <a:r>
              <a:rPr lang="en-US" dirty="0"/>
              <a:t> limit 5</a:t>
            </a:r>
          </a:p>
          <a:p>
            <a:r>
              <a:rPr lang="en-US" dirty="0" err="1"/>
              <a:t>tc</a:t>
            </a:r>
            <a:r>
              <a:rPr lang="en-US" dirty="0"/>
              <a:t> filter add </a:t>
            </a:r>
            <a:r>
              <a:rPr lang="en-US" dirty="0" err="1"/>
              <a:t>dev</a:t>
            </a:r>
            <a:r>
              <a:rPr lang="en-US" dirty="0"/>
              <a:t> tap3 protocol </a:t>
            </a:r>
            <a:r>
              <a:rPr lang="en-US" dirty="0" err="1"/>
              <a:t>ip</a:t>
            </a:r>
            <a:r>
              <a:rPr lang="en-US" dirty="0"/>
              <a:t> parent 1:0 </a:t>
            </a:r>
            <a:r>
              <a:rPr lang="en-US" dirty="0" err="1"/>
              <a:t>prio</a:t>
            </a:r>
            <a:r>
              <a:rPr lang="en-US" dirty="0"/>
              <a:t> 1 u32 match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 192.168.57.100 </a:t>
            </a:r>
            <a:r>
              <a:rPr lang="en-US" dirty="0" err="1"/>
              <a:t>flowid</a:t>
            </a:r>
            <a:r>
              <a:rPr lang="en-US" dirty="0"/>
              <a:t> 1:10</a:t>
            </a:r>
          </a:p>
          <a:p>
            <a:r>
              <a:rPr lang="en-US" dirty="0" err="1"/>
              <a:t>tc</a:t>
            </a:r>
            <a:r>
              <a:rPr lang="en-US" dirty="0"/>
              <a:t> filter add </a:t>
            </a:r>
            <a:r>
              <a:rPr lang="en-US" dirty="0" err="1"/>
              <a:t>dev</a:t>
            </a:r>
            <a:r>
              <a:rPr lang="en-US" dirty="0"/>
              <a:t> tap3 protocol </a:t>
            </a:r>
            <a:r>
              <a:rPr lang="en-US" dirty="0" err="1"/>
              <a:t>ip</a:t>
            </a:r>
            <a:r>
              <a:rPr lang="en-US" dirty="0"/>
              <a:t> parent 1:0 </a:t>
            </a:r>
            <a:r>
              <a:rPr lang="en-US" dirty="0" err="1"/>
              <a:t>prio</a:t>
            </a:r>
            <a:r>
              <a:rPr lang="en-US" dirty="0"/>
              <a:t> 1 u32 match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 192.168.57.101 </a:t>
            </a:r>
            <a:r>
              <a:rPr lang="en-US" dirty="0" err="1"/>
              <a:t>flowid</a:t>
            </a:r>
            <a:r>
              <a:rPr lang="en-US" dirty="0"/>
              <a:t> 1:11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09760" y="2931092"/>
            <a:ext cx="588264" cy="329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tap3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9134856" y="3616589"/>
            <a:ext cx="1338072" cy="1378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ubuntutest3</a:t>
            </a:r>
            <a:endParaRPr lang="en-US" sz="1600" dirty="0"/>
          </a:p>
        </p:txBody>
      </p:sp>
      <p:cxnSp>
        <p:nvCxnSpPr>
          <p:cNvPr id="16" name="Straight Connector 15"/>
          <p:cNvCxnSpPr>
            <a:stCxn id="14" idx="2"/>
            <a:endCxn id="15" idx="0"/>
          </p:cNvCxnSpPr>
          <p:nvPr/>
        </p:nvCxnSpPr>
        <p:spPr>
          <a:xfrm>
            <a:off x="9803892" y="3260276"/>
            <a:ext cx="0" cy="3563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4" y="5261404"/>
            <a:ext cx="11673268" cy="12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8525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3.5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4373880" cy="5131934"/>
          </a:xfrm>
        </p:spPr>
        <p:txBody>
          <a:bodyPr/>
          <a:lstStyle/>
          <a:p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smtClean="0"/>
              <a:t>capabilities</a:t>
            </a:r>
          </a:p>
          <a:p>
            <a:pPr lvl="1"/>
            <a:r>
              <a:rPr lang="zh-CN" altLang="en-US" dirty="0" smtClean="0"/>
              <a:t>有两台机器，一台</a:t>
            </a:r>
            <a:r>
              <a:rPr lang="en-US" altLang="zh-CN" dirty="0" smtClean="0"/>
              <a:t>Desktop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capabilities &gt; desktop.xml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4730" y="141358"/>
            <a:ext cx="36271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&lt;capabilities</a:t>
            </a:r>
            <a:r>
              <a:rPr lang="en-US" sz="1200" dirty="0" smtClean="0"/>
              <a:t>&gt;</a:t>
            </a:r>
            <a:endParaRPr lang="en-US" sz="1200" dirty="0"/>
          </a:p>
          <a:p>
            <a:r>
              <a:rPr lang="en-US" sz="1200" dirty="0"/>
              <a:t>  &lt;host&gt;</a:t>
            </a:r>
          </a:p>
          <a:p>
            <a:r>
              <a:rPr lang="en-US" sz="1200" dirty="0"/>
              <a:t>    &lt;</a:t>
            </a:r>
            <a:r>
              <a:rPr lang="en-US" sz="1200" dirty="0" err="1" smtClean="0"/>
              <a:t>uuid</a:t>
            </a:r>
            <a:r>
              <a:rPr lang="en-US" sz="1200" dirty="0" smtClean="0"/>
              <a:t>&gt;004a7ff2-faec-de11-81d0-b9f7&lt;/</a:t>
            </a:r>
            <a:r>
              <a:rPr lang="en-US" sz="1200" dirty="0" err="1"/>
              <a:t>uuid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cpu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&lt;arch&gt;x86_64&lt;/arch&gt;</a:t>
            </a:r>
          </a:p>
          <a:p>
            <a:r>
              <a:rPr lang="en-US" sz="1200" dirty="0"/>
              <a:t>      &lt;model&gt;</a:t>
            </a:r>
            <a:r>
              <a:rPr lang="en-US" sz="1200" dirty="0" err="1"/>
              <a:t>Westmere</a:t>
            </a:r>
            <a:r>
              <a:rPr lang="en-US" sz="1200" dirty="0"/>
              <a:t>&lt;/model&gt;</a:t>
            </a:r>
          </a:p>
          <a:p>
            <a:r>
              <a:rPr lang="en-US" sz="1200" dirty="0"/>
              <a:t>      &lt;vendor&gt;Intel&lt;/vendor&gt;</a:t>
            </a:r>
          </a:p>
          <a:p>
            <a:r>
              <a:rPr lang="en-US" sz="1200" dirty="0"/>
              <a:t>      &lt;topology sockets='1' cores='2' threads='2'/&gt;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rdtscp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pcid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pdcm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xtpr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name='tm2'/&gt;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est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smx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vmx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ds_cpl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name='monitor'/&gt;</a:t>
            </a:r>
          </a:p>
          <a:p>
            <a:r>
              <a:rPr lang="en-US" sz="1200" dirty="0"/>
              <a:t>      &lt;feature name='dtes64'/&gt;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pclmuldq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pbe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name='tm'/&gt;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ht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ss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acpi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name='ds'/&gt;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vme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cpu</a:t>
            </a:r>
            <a:r>
              <a:rPr lang="en-US" sz="1200" dirty="0" smtClean="0"/>
              <a:t>&gt;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964805" y="141358"/>
            <a:ext cx="39243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&lt;</a:t>
            </a:r>
            <a:r>
              <a:rPr lang="en-US" sz="1200" dirty="0" err="1"/>
              <a:t>power_management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suspend_mem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suspend_disk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suspend_hybrid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power_management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migration_features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&lt;live/&gt;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uri_transports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&lt;</a:t>
            </a:r>
            <a:r>
              <a:rPr lang="en-US" sz="1200" dirty="0" err="1"/>
              <a:t>uri_transport</a:t>
            </a:r>
            <a:r>
              <a:rPr lang="en-US" sz="1200" dirty="0"/>
              <a:t>&gt;</a:t>
            </a:r>
            <a:r>
              <a:rPr lang="en-US" sz="1200" dirty="0" err="1"/>
              <a:t>tcp</a:t>
            </a:r>
            <a:r>
              <a:rPr lang="en-US" sz="1200" dirty="0"/>
              <a:t>&lt;/</a:t>
            </a:r>
            <a:r>
              <a:rPr lang="en-US" sz="1200" dirty="0" err="1"/>
              <a:t>uri_transport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&lt;/</a:t>
            </a:r>
            <a:r>
              <a:rPr lang="en-US" sz="1200" dirty="0" err="1"/>
              <a:t>uri_transports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migration_features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&lt;topology&gt;</a:t>
            </a:r>
          </a:p>
          <a:p>
            <a:r>
              <a:rPr lang="en-US" sz="1200" dirty="0"/>
              <a:t>      &lt;cells </a:t>
            </a:r>
            <a:r>
              <a:rPr lang="en-US" sz="1200" dirty="0" err="1"/>
              <a:t>num</a:t>
            </a:r>
            <a:r>
              <a:rPr lang="en-US" sz="1200" dirty="0"/>
              <a:t>='1'&gt;</a:t>
            </a:r>
          </a:p>
          <a:p>
            <a:r>
              <a:rPr lang="en-US" sz="1200" dirty="0"/>
              <a:t>        &lt;cell id='0'&gt;</a:t>
            </a:r>
          </a:p>
          <a:p>
            <a:r>
              <a:rPr lang="en-US" sz="1200" dirty="0"/>
              <a:t>          &lt;memory unit='</a:t>
            </a:r>
            <a:r>
              <a:rPr lang="en-US" sz="1200" dirty="0" err="1"/>
              <a:t>KiB</a:t>
            </a:r>
            <a:r>
              <a:rPr lang="en-US" sz="1200" dirty="0"/>
              <a:t>'&gt;3836492&lt;/memory&gt;</a:t>
            </a:r>
          </a:p>
          <a:p>
            <a:r>
              <a:rPr lang="en-US" sz="1200" dirty="0"/>
              <a:t>          &lt;</a:t>
            </a:r>
            <a:r>
              <a:rPr lang="en-US" sz="1200" dirty="0" err="1"/>
              <a:t>cpus</a:t>
            </a:r>
            <a:r>
              <a:rPr lang="en-US" sz="1200" dirty="0"/>
              <a:t> </a:t>
            </a:r>
            <a:r>
              <a:rPr lang="en-US" sz="1200" dirty="0" err="1"/>
              <a:t>num</a:t>
            </a:r>
            <a:r>
              <a:rPr lang="en-US" sz="1200" dirty="0"/>
              <a:t>='4'&gt;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id='0'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='0' siblings='0-1'/&gt;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='0' siblings='0-1'/&gt;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id='2'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='2' siblings='2-3'/&gt;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id='3'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='2' siblings='2-3'/&gt;</a:t>
            </a:r>
          </a:p>
          <a:p>
            <a:r>
              <a:rPr lang="en-US" sz="1200" dirty="0"/>
              <a:t>          &lt;/</a:t>
            </a:r>
            <a:r>
              <a:rPr lang="en-US" sz="1200" dirty="0" err="1"/>
              <a:t>cpus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&lt;/cell&gt;</a:t>
            </a:r>
          </a:p>
          <a:p>
            <a:r>
              <a:rPr lang="en-US" sz="1200" dirty="0"/>
              <a:t>      &lt;/cells&gt;</a:t>
            </a:r>
          </a:p>
          <a:p>
            <a:r>
              <a:rPr lang="en-US" sz="1200" dirty="0"/>
              <a:t>    &lt;/topology&gt;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secmodel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&lt;model&gt;none&lt;/model&gt;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doi</a:t>
            </a:r>
            <a:r>
              <a:rPr lang="en-US" sz="1200" dirty="0"/>
              <a:t>&gt;0&lt;/</a:t>
            </a:r>
            <a:r>
              <a:rPr lang="en-US" sz="1200" dirty="0" err="1"/>
              <a:t>doi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secmodel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secmodel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&lt;model&gt;</a:t>
            </a:r>
            <a:r>
              <a:rPr lang="en-US" sz="1200" dirty="0" err="1"/>
              <a:t>dac</a:t>
            </a:r>
            <a:r>
              <a:rPr lang="en-US" sz="1200" dirty="0"/>
              <a:t>&lt;/model&gt;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doi</a:t>
            </a:r>
            <a:r>
              <a:rPr lang="en-US" sz="1200" dirty="0"/>
              <a:t>&gt;0&lt;/</a:t>
            </a:r>
            <a:r>
              <a:rPr lang="en-US" sz="1200" dirty="0" err="1"/>
              <a:t>doi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baselabel</a:t>
            </a:r>
            <a:r>
              <a:rPr lang="en-US" sz="1200" dirty="0"/>
              <a:t> type='</a:t>
            </a:r>
            <a:r>
              <a:rPr lang="en-US" sz="1200" dirty="0" err="1"/>
              <a:t>kvm</a:t>
            </a:r>
            <a:r>
              <a:rPr lang="en-US" sz="1200" dirty="0"/>
              <a:t>'&gt;+107:+112&lt;/</a:t>
            </a:r>
            <a:r>
              <a:rPr lang="en-US" sz="1200" dirty="0" err="1"/>
              <a:t>baselabel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baselabel</a:t>
            </a:r>
            <a:r>
              <a:rPr lang="en-US" sz="1200" dirty="0"/>
              <a:t> type='</a:t>
            </a:r>
            <a:r>
              <a:rPr lang="en-US" sz="1200" dirty="0" err="1"/>
              <a:t>qemu</a:t>
            </a:r>
            <a:r>
              <a:rPr lang="en-US" sz="1200" dirty="0"/>
              <a:t>'&gt;+107:+112&lt;/</a:t>
            </a:r>
            <a:r>
              <a:rPr lang="en-US" sz="1200" dirty="0" err="1"/>
              <a:t>baselabel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secmodel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&lt;/host&gt;</a:t>
            </a:r>
          </a:p>
        </p:txBody>
      </p:sp>
    </p:spTree>
    <p:extLst>
      <p:ext uri="{BB962C8B-B14F-4D97-AF65-F5344CB8AC3E}">
        <p14:creationId xmlns:p14="http://schemas.microsoft.com/office/powerpoint/2010/main" val="209103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</a:t>
            </a:r>
            <a:r>
              <a:rPr lang="en-US" altLang="zh-CN" dirty="0" smtClean="0"/>
              <a:t>: 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重新启动后，从第一个硬盘</a:t>
            </a:r>
            <a:r>
              <a:rPr lang="en-US" altLang="zh-CN" dirty="0" smtClean="0"/>
              <a:t>boot</a:t>
            </a:r>
            <a:r>
              <a:rPr lang="zh-CN" altLang="en-US" dirty="0" smtClean="0"/>
              <a:t>，然后关机</a:t>
            </a:r>
            <a:r>
              <a:rPr lang="en-US" altLang="zh-CN" dirty="0" smtClean="0"/>
              <a:t>shutdown -h now</a:t>
            </a:r>
          </a:p>
          <a:p>
            <a:r>
              <a:rPr lang="zh-CN" altLang="en-US" dirty="0"/>
              <a:t>压</a:t>
            </a:r>
            <a:r>
              <a:rPr lang="zh-CN" altLang="en-US" dirty="0" smtClean="0"/>
              <a:t>缩硬盘，我们后面会做很多实验，所以备份一份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 smtClean="0"/>
              <a:t>从</a:t>
            </a:r>
            <a:r>
              <a:rPr lang="en-US" altLang="zh-CN" dirty="0" smtClean="0"/>
              <a:t>ubuntutest.qcow2</a:t>
            </a:r>
            <a:r>
              <a:rPr lang="zh-CN" altLang="en-US" dirty="0" smtClean="0"/>
              <a:t>启动虚拟机</a:t>
            </a:r>
            <a:endParaRPr lang="en-US" altLang="zh-CN" dirty="0" smtClean="0"/>
          </a:p>
          <a:p>
            <a:r>
              <a:rPr lang="en-US" dirty="0" err="1" smtClean="0"/>
              <a:t>Qemu</a:t>
            </a:r>
            <a:r>
              <a:rPr lang="zh-CN" altLang="en-US" dirty="0" smtClean="0"/>
              <a:t>常用的网络配置</a:t>
            </a:r>
            <a:endParaRPr lang="en-US" altLang="zh-CN" dirty="0" smtClean="0"/>
          </a:p>
          <a:p>
            <a:pPr lvl="1"/>
            <a:r>
              <a:rPr lang="en-US" dirty="0" smtClean="0"/>
              <a:t>User </a:t>
            </a:r>
            <a:r>
              <a:rPr lang="en-US" altLang="zh-CN" dirty="0" smtClean="0"/>
              <a:t>N</a:t>
            </a:r>
            <a:r>
              <a:rPr lang="en-US" dirty="0" smtClean="0"/>
              <a:t>etwork</a:t>
            </a:r>
          </a:p>
          <a:p>
            <a:pPr lvl="1"/>
            <a:r>
              <a:rPr lang="en-US" dirty="0" smtClean="0"/>
              <a:t>Tap + bridge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4818" y="1994882"/>
            <a:ext cx="8702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qemu-img</a:t>
            </a:r>
            <a:r>
              <a:rPr lang="en-US" dirty="0"/>
              <a:t> convert -O qcow2 -c </a:t>
            </a:r>
            <a:r>
              <a:rPr lang="en-US" dirty="0" err="1"/>
              <a:t>ubuntutest.img</a:t>
            </a:r>
            <a:r>
              <a:rPr lang="en-US" dirty="0"/>
              <a:t> ubuntutest.qcow2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8" y="2421678"/>
            <a:ext cx="6839485" cy="6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856359"/>
            <a:ext cx="47294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&lt;guest&gt;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os_type</a:t>
            </a:r>
            <a:r>
              <a:rPr lang="en-US" sz="1200" dirty="0"/>
              <a:t>&gt;</a:t>
            </a:r>
            <a:r>
              <a:rPr lang="en-US" sz="1200" dirty="0" err="1"/>
              <a:t>hvm</a:t>
            </a:r>
            <a:r>
              <a:rPr lang="en-US" sz="1200" dirty="0"/>
              <a:t>&lt;/</a:t>
            </a:r>
            <a:r>
              <a:rPr lang="en-US" sz="1200" dirty="0" err="1"/>
              <a:t>os_type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&lt;arch name='x86_64'&gt;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wordsize</a:t>
            </a:r>
            <a:r>
              <a:rPr lang="en-US" sz="1200" dirty="0"/>
              <a:t>&gt;64&lt;/</a:t>
            </a:r>
            <a:r>
              <a:rPr lang="en-US" sz="1200" dirty="0" err="1"/>
              <a:t>wordsize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&lt;emulator&gt;/</a:t>
            </a:r>
            <a:r>
              <a:rPr lang="en-US" sz="1200" dirty="0" err="1"/>
              <a:t>usr</a:t>
            </a:r>
            <a:r>
              <a:rPr lang="en-US" sz="1200" dirty="0"/>
              <a:t>/bin/qemu-system-x86_64&lt;/emulator&gt;</a:t>
            </a:r>
          </a:p>
          <a:p>
            <a:r>
              <a:rPr lang="en-US" sz="1200" dirty="0"/>
              <a:t>      &lt;machine canonical='pc-i440fx-trusty' </a:t>
            </a:r>
            <a:r>
              <a:rPr lang="en-US" sz="1200" dirty="0" err="1"/>
              <a:t>maxCpus</a:t>
            </a:r>
            <a:r>
              <a:rPr lang="en-US" sz="1200" dirty="0"/>
              <a:t>='255'&gt;pc&lt;/machine&gt;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='255'&gt;pc-1.3&lt;/machine&gt;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='255'&gt;pc-0.12&lt;/machine&gt;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='255'&gt;pc-q35-1.6&lt;/machine&gt;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='255'&gt;pc-q35-1.5&lt;/machine&gt;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='1'&gt;</a:t>
            </a:r>
            <a:r>
              <a:rPr lang="en-US" sz="1200" dirty="0" err="1"/>
              <a:t>xenpv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='255'&gt;pc-i440fx-1.6&lt;/machine&gt;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='255'&gt;pc-i440fx-1.7&lt;/machine&gt;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='255'&gt;pc-0.11&lt;/machine&gt;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='255'&gt;pc-1.2&lt;/machine&gt;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='255'&gt;pc-0.10&lt;/machine&gt;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='1'&gt;</a:t>
            </a:r>
            <a:r>
              <a:rPr lang="en-US" sz="1200" dirty="0" err="1"/>
              <a:t>isapc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='255'&gt;pc-q35-1.4&lt;/machine&gt;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='128'&gt;</a:t>
            </a:r>
            <a:r>
              <a:rPr lang="en-US" sz="1200" dirty="0" err="1"/>
              <a:t>xenfv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='255'&gt;pc-0.15&lt;/machine&gt;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='255'&gt;pc-0.14&lt;/machine&gt;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='255'&gt;pc-i440fx-1.5&lt;/machine&gt;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='255'&gt;pc-i440fx-1.4&lt;/machine&gt;</a:t>
            </a:r>
          </a:p>
          <a:p>
            <a:r>
              <a:rPr lang="en-US" sz="1200" dirty="0"/>
              <a:t>      &lt;machine canonical='pc-q35-2.0' </a:t>
            </a:r>
            <a:r>
              <a:rPr lang="en-US" sz="1200" dirty="0" err="1"/>
              <a:t>maxCpus</a:t>
            </a:r>
            <a:r>
              <a:rPr lang="en-US" sz="1200" dirty="0"/>
              <a:t>='255'&gt;q35&lt;/machine&gt;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='255'&gt;pc-1.1&lt;/machine&gt;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='255'&gt;pc-q35-1.7&lt;/machine&gt;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='255'&gt;pc-1.0&lt;/machine&gt;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='255'&gt;pc-i440fx-2.0&lt;/machine&gt;</a:t>
            </a:r>
          </a:p>
          <a:p>
            <a:r>
              <a:rPr lang="en-US" sz="1200" dirty="0"/>
              <a:t>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='255'&gt;pc-0.13&lt;/machine&gt;</a:t>
            </a:r>
          </a:p>
          <a:p>
            <a:r>
              <a:rPr lang="en-US" sz="1200" dirty="0"/>
              <a:t>      &lt;domain type='</a:t>
            </a:r>
            <a:r>
              <a:rPr lang="en-US" sz="1200" dirty="0" err="1"/>
              <a:t>qemu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&lt;/domain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5770880" y="107474"/>
            <a:ext cx="5100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&lt;domain type='</a:t>
            </a:r>
            <a:r>
              <a:rPr lang="en-US" sz="1200" dirty="0" err="1"/>
              <a:t>kvm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  &lt;emulator&gt;/</a:t>
            </a:r>
            <a:r>
              <a:rPr lang="en-US" sz="1200" dirty="0" err="1"/>
              <a:t>usr</a:t>
            </a:r>
            <a:r>
              <a:rPr lang="en-US" sz="1200" dirty="0"/>
              <a:t>/bin/</a:t>
            </a:r>
            <a:r>
              <a:rPr lang="en-US" sz="1200" dirty="0" err="1"/>
              <a:t>kvm</a:t>
            </a:r>
            <a:r>
              <a:rPr lang="en-US" sz="1200" dirty="0"/>
              <a:t>-spice&lt;/emulator&gt;</a:t>
            </a:r>
          </a:p>
          <a:p>
            <a:r>
              <a:rPr lang="en-US" sz="1200" dirty="0"/>
              <a:t>        &lt;machine canonical='pc-i440fx-trusty' </a:t>
            </a:r>
            <a:r>
              <a:rPr lang="en-US" sz="1200" dirty="0" err="1"/>
              <a:t>maxCpus</a:t>
            </a:r>
            <a:r>
              <a:rPr lang="en-US" sz="1200" dirty="0"/>
              <a:t>='255'&gt;pc&lt;/machine&gt;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='255'&gt;pc-1.3&lt;/machine&gt;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='255'&gt;pc-0.12&lt;/machine&gt;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='255'&gt;pc-q35-1.6&lt;/machine&gt;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='255'&gt;pc-q35-1.5&lt;/machine&gt;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='1'&gt;</a:t>
            </a:r>
            <a:r>
              <a:rPr lang="en-US" sz="1200" dirty="0" err="1"/>
              <a:t>xenpv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='255'&gt;pc-i440fx-1.6&lt;/machine&gt;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='255'&gt;pc-i440fx-1.7&lt;/machine&gt;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='255'&gt;pc-0.11&lt;/machine&gt;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='255'&gt;pc-1.2&lt;/machine&gt;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='255'&gt;pc-0.10&lt;/machine&gt;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='1'&gt;</a:t>
            </a:r>
            <a:r>
              <a:rPr lang="en-US" sz="1200" dirty="0" err="1"/>
              <a:t>isapc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='255'&gt;pc-q35-1.4&lt;/machine&gt;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='128'&gt;</a:t>
            </a:r>
            <a:r>
              <a:rPr lang="en-US" sz="1200" dirty="0" err="1"/>
              <a:t>xenfv</a:t>
            </a:r>
            <a:r>
              <a:rPr lang="en-US" sz="1200" dirty="0"/>
              <a:t>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='255'&gt;pc-0.15&lt;/machine&gt;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='255'&gt;pc-0.14&lt;/machine&gt;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='255'&gt;pc-i440fx-1.5&lt;/machine&gt;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='255'&gt;pc-i440fx-1.4&lt;/machine&gt;</a:t>
            </a:r>
          </a:p>
          <a:p>
            <a:r>
              <a:rPr lang="en-US" sz="1200" dirty="0"/>
              <a:t>        &lt;machine canonical='pc-q35-2.0' </a:t>
            </a:r>
            <a:r>
              <a:rPr lang="en-US" sz="1200" dirty="0" err="1"/>
              <a:t>maxCpus</a:t>
            </a:r>
            <a:r>
              <a:rPr lang="en-US" sz="1200" dirty="0"/>
              <a:t>='255'&gt;q35&lt;/machine&gt;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='255'&gt;pc-1.1&lt;/machine&gt;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='255'&gt;pc-q35-1.7&lt;/machine&gt;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='255'&gt;pc-1.0&lt;/machine&gt;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='255'&gt;pc-i440fx-2.0&lt;/machine&gt;</a:t>
            </a:r>
          </a:p>
          <a:p>
            <a:r>
              <a:rPr lang="en-US" sz="1200" dirty="0"/>
              <a:t>        &lt;machine </a:t>
            </a:r>
            <a:r>
              <a:rPr lang="en-US" sz="1200" dirty="0" err="1"/>
              <a:t>maxCpus</a:t>
            </a:r>
            <a:r>
              <a:rPr lang="en-US" sz="1200" dirty="0"/>
              <a:t>='255'&gt;pc-0.13&lt;/machine&gt;</a:t>
            </a:r>
          </a:p>
          <a:p>
            <a:r>
              <a:rPr lang="en-US" sz="1200" dirty="0"/>
              <a:t>      &lt;/domain&gt;</a:t>
            </a:r>
          </a:p>
          <a:p>
            <a:r>
              <a:rPr lang="en-US" sz="1200" dirty="0"/>
              <a:t>    &lt;/arch&gt;</a:t>
            </a:r>
          </a:p>
          <a:p>
            <a:r>
              <a:rPr lang="en-US" sz="1200" dirty="0"/>
              <a:t>    &lt;features&gt;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cpuselection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deviceboot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acpi</a:t>
            </a:r>
            <a:r>
              <a:rPr lang="en-US" sz="1200" dirty="0"/>
              <a:t> default='on' toggle='yes'/&gt;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apic</a:t>
            </a:r>
            <a:r>
              <a:rPr lang="en-US" sz="1200" dirty="0"/>
              <a:t> default='on' toggle='no'/&gt;</a:t>
            </a:r>
          </a:p>
          <a:p>
            <a:r>
              <a:rPr lang="en-US" sz="1200" dirty="0"/>
              <a:t>    &lt;/features&gt;</a:t>
            </a:r>
          </a:p>
          <a:p>
            <a:r>
              <a:rPr lang="en-US" sz="1200" dirty="0"/>
              <a:t>  &lt;/guest&gt;</a:t>
            </a:r>
          </a:p>
        </p:txBody>
      </p:sp>
    </p:spTree>
    <p:extLst>
      <p:ext uri="{BB962C8B-B14F-4D97-AF65-F5344CB8AC3E}">
        <p14:creationId xmlns:p14="http://schemas.microsoft.com/office/powerpoint/2010/main" val="381151331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3067050" cy="5131934"/>
          </a:xfrm>
        </p:spPr>
        <p:txBody>
          <a:bodyPr/>
          <a:lstStyle/>
          <a:p>
            <a:r>
              <a:rPr lang="zh-CN" altLang="en-US" dirty="0" smtClean="0"/>
              <a:t>一台</a:t>
            </a:r>
            <a:r>
              <a:rPr lang="en-US" altLang="zh-CN" dirty="0" smtClean="0"/>
              <a:t>Server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capabilities &gt; server.xml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540" y="151061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&lt;capabilities&gt;</a:t>
            </a:r>
          </a:p>
          <a:p>
            <a:endParaRPr lang="en-US" sz="1200" dirty="0"/>
          </a:p>
          <a:p>
            <a:r>
              <a:rPr lang="en-US" sz="1200" dirty="0"/>
              <a:t>  &lt;host&gt;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uuid</a:t>
            </a:r>
            <a:r>
              <a:rPr lang="en-US" sz="1200" dirty="0"/>
              <a:t>&gt;80590690-87d2-e311-b1b0-a0481cabdfb4&lt;/</a:t>
            </a:r>
            <a:r>
              <a:rPr lang="en-US" sz="1200" dirty="0" err="1"/>
              <a:t>uuid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cpu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&lt;arch&gt;x86_64&lt;/arch&gt;</a:t>
            </a:r>
          </a:p>
          <a:p>
            <a:r>
              <a:rPr lang="en-US" sz="1200" dirty="0"/>
              <a:t>      &lt;model&gt;</a:t>
            </a:r>
            <a:r>
              <a:rPr lang="en-US" sz="1200" dirty="0" err="1"/>
              <a:t>SandyBridge</a:t>
            </a:r>
            <a:r>
              <a:rPr lang="en-US" sz="1200" dirty="0"/>
              <a:t>&lt;/model&gt;</a:t>
            </a:r>
          </a:p>
          <a:p>
            <a:r>
              <a:rPr lang="en-US" sz="1200" dirty="0"/>
              <a:t>      &lt;vendor&gt;Intel&lt;/vendor&gt;</a:t>
            </a:r>
          </a:p>
          <a:p>
            <a:r>
              <a:rPr lang="en-US" sz="1200" dirty="0"/>
              <a:t>      &lt;topology sockets='1' cores='10' threads='2'/&gt;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erms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smep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fsgsbase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name='pdpe1gb'/&gt;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rdrand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name='f16c'/&gt;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osxsave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dca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pcid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pdcm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xtpr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name='tm2'/&gt;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est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smx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vmx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ds_cpl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name='monitor'/&gt;</a:t>
            </a:r>
          </a:p>
          <a:p>
            <a:r>
              <a:rPr lang="en-US" sz="1200" dirty="0"/>
              <a:t>      &lt;feature name='dtes64'/&gt;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pbe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name='tm'/&gt;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ht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ss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acpi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&lt;feature name='ds'/&gt;</a:t>
            </a:r>
          </a:p>
          <a:p>
            <a:r>
              <a:rPr lang="en-US" sz="1200" dirty="0"/>
              <a:t>      &lt;feature name='</a:t>
            </a:r>
            <a:r>
              <a:rPr lang="en-US" sz="1200" dirty="0" err="1"/>
              <a:t>vme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&lt;/</a:t>
            </a:r>
            <a:r>
              <a:rPr lang="en-US" sz="1200" dirty="0" err="1"/>
              <a:t>cpu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7309485" y="151061"/>
            <a:ext cx="46634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&lt;</a:t>
            </a:r>
            <a:r>
              <a:rPr lang="en-US" sz="1200" dirty="0" err="1"/>
              <a:t>power_management</a:t>
            </a:r>
            <a:r>
              <a:rPr lang="en-US" sz="1200" dirty="0" smtClean="0"/>
              <a:t>&gt;&lt;</a:t>
            </a:r>
            <a:r>
              <a:rPr lang="en-US" sz="1200" dirty="0" err="1"/>
              <a:t>suspend_mem</a:t>
            </a:r>
            <a:r>
              <a:rPr lang="en-US" sz="1200" dirty="0" smtClean="0"/>
              <a:t>/&gt;&lt;</a:t>
            </a:r>
            <a:r>
              <a:rPr lang="en-US" sz="1200" dirty="0" err="1"/>
              <a:t>suspend_disk</a:t>
            </a:r>
            <a:r>
              <a:rPr lang="en-US" sz="1200" dirty="0" smtClean="0"/>
              <a:t>/&gt;&lt;</a:t>
            </a:r>
            <a:r>
              <a:rPr lang="en-US" sz="1200" dirty="0" err="1"/>
              <a:t>suspend_hybrid</a:t>
            </a:r>
            <a:r>
              <a:rPr lang="en-US" sz="1200" dirty="0" smtClean="0"/>
              <a:t>/&gt;&lt;/</a:t>
            </a:r>
            <a:r>
              <a:rPr lang="en-US" sz="1200" dirty="0" err="1"/>
              <a:t>power_management</a:t>
            </a:r>
            <a:r>
              <a:rPr lang="en-US" sz="1200" dirty="0" smtClean="0"/>
              <a:t>&gt;&lt;</a:t>
            </a:r>
            <a:r>
              <a:rPr lang="en-US" sz="1200" dirty="0" err="1"/>
              <a:t>migration_features</a:t>
            </a:r>
            <a:r>
              <a:rPr lang="en-US" sz="1200" dirty="0" smtClean="0"/>
              <a:t>&gt;&lt;</a:t>
            </a:r>
            <a:r>
              <a:rPr lang="en-US" sz="1200" dirty="0"/>
              <a:t>live</a:t>
            </a:r>
            <a:r>
              <a:rPr lang="en-US" sz="1200" dirty="0" smtClean="0"/>
              <a:t>/&gt;&lt;</a:t>
            </a:r>
            <a:r>
              <a:rPr lang="en-US" sz="1200" dirty="0" err="1"/>
              <a:t>uri_transports</a:t>
            </a:r>
            <a:r>
              <a:rPr lang="en-US" sz="1200" dirty="0" smtClean="0"/>
              <a:t>&gt;&lt;</a:t>
            </a:r>
            <a:r>
              <a:rPr lang="en-US" sz="1200" dirty="0" err="1"/>
              <a:t>uri_transport</a:t>
            </a:r>
            <a:r>
              <a:rPr lang="en-US" sz="1200" dirty="0"/>
              <a:t>&gt;</a:t>
            </a:r>
            <a:r>
              <a:rPr lang="en-US" sz="1200" dirty="0" err="1"/>
              <a:t>tcp</a:t>
            </a:r>
            <a:r>
              <a:rPr lang="en-US" sz="1200" dirty="0"/>
              <a:t>&lt;/</a:t>
            </a:r>
            <a:r>
              <a:rPr lang="en-US" sz="1200" dirty="0" err="1"/>
              <a:t>uri_transport</a:t>
            </a:r>
            <a:r>
              <a:rPr lang="en-US" sz="1200" dirty="0" smtClean="0"/>
              <a:t>&gt;&lt;/</a:t>
            </a:r>
            <a:r>
              <a:rPr lang="en-US" sz="1200" dirty="0" err="1"/>
              <a:t>uri_transports</a:t>
            </a:r>
            <a:r>
              <a:rPr lang="en-US" sz="1200" dirty="0" smtClean="0"/>
              <a:t>&gt;&lt;/</a:t>
            </a:r>
            <a:r>
              <a:rPr lang="en-US" sz="1200" dirty="0" err="1"/>
              <a:t>migration_features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&lt;topology&gt;</a:t>
            </a:r>
          </a:p>
          <a:p>
            <a:r>
              <a:rPr lang="en-US" sz="1200" dirty="0"/>
              <a:t>      &lt;cells </a:t>
            </a:r>
            <a:r>
              <a:rPr lang="en-US" sz="1200" dirty="0" err="1"/>
              <a:t>num</a:t>
            </a:r>
            <a:r>
              <a:rPr lang="en-US" sz="1200" dirty="0"/>
              <a:t>='1'&gt;</a:t>
            </a:r>
          </a:p>
          <a:p>
            <a:r>
              <a:rPr lang="en-US" sz="1200" dirty="0"/>
              <a:t>        &lt;cell id='0'&gt;</a:t>
            </a:r>
          </a:p>
          <a:p>
            <a:r>
              <a:rPr lang="en-US" sz="1200" dirty="0"/>
              <a:t>          &lt;memory unit='</a:t>
            </a:r>
            <a:r>
              <a:rPr lang="en-US" sz="1200" dirty="0" err="1"/>
              <a:t>KiB</a:t>
            </a:r>
            <a:r>
              <a:rPr lang="en-US" sz="1200" dirty="0"/>
              <a:t>'&gt;65904468&lt;/memory&gt;</a:t>
            </a:r>
          </a:p>
          <a:p>
            <a:r>
              <a:rPr lang="en-US" sz="1200" dirty="0"/>
              <a:t>          &lt;</a:t>
            </a:r>
            <a:r>
              <a:rPr lang="en-US" sz="1200" dirty="0" err="1"/>
              <a:t>cpus</a:t>
            </a:r>
            <a:r>
              <a:rPr lang="en-US" sz="1200" dirty="0"/>
              <a:t> </a:t>
            </a:r>
            <a:r>
              <a:rPr lang="en-US" sz="1200" dirty="0" err="1"/>
              <a:t>num</a:t>
            </a:r>
            <a:r>
              <a:rPr lang="en-US" sz="1200" dirty="0"/>
              <a:t>='20'&gt;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id='0'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='0' siblings='0,10'/&gt;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='1' siblings='1,11'/&gt;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id='2'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='2' siblings='2,12'/&gt;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id='3'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='3' siblings='3,13'/&gt;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id='4'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='4' siblings='4,14'/&gt;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id='5'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='8' siblings='5,15'/&gt;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id='6'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='9' siblings='6,16'/&gt;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id='7'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='10' siblings='7,17'/&gt;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id='8'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='11' siblings='8,18'/&gt;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id='9'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='12' siblings='9,19'/&gt;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id='10'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='0' siblings='0,10'/&gt;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id='11'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='1' siblings='1,11'/&gt;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id='12'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='2' siblings='2,12'/&gt;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id='13'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='3' siblings='3,13'/&gt;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id='14'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='4' siblings='4,14'/&gt;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id='15'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='8' siblings='5,15'/&gt;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id='16'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='9' siblings='6,16'/&gt;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id='17'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='10' siblings='7,17'/&gt;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id='18'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='11' siblings='8,18'/&gt;</a:t>
            </a:r>
          </a:p>
          <a:p>
            <a:r>
              <a:rPr lang="en-US" sz="1200" dirty="0"/>
              <a:t>            &lt;</a:t>
            </a:r>
            <a:r>
              <a:rPr lang="en-US" sz="1200" dirty="0" err="1"/>
              <a:t>cpu</a:t>
            </a:r>
            <a:r>
              <a:rPr lang="en-US" sz="1200" dirty="0"/>
              <a:t> id='19' </a:t>
            </a:r>
            <a:r>
              <a:rPr lang="en-US" sz="1200" dirty="0" err="1"/>
              <a:t>socket_id</a:t>
            </a:r>
            <a:r>
              <a:rPr lang="en-US" sz="1200" dirty="0"/>
              <a:t>='0' </a:t>
            </a:r>
            <a:r>
              <a:rPr lang="en-US" sz="1200" dirty="0" err="1"/>
              <a:t>core_id</a:t>
            </a:r>
            <a:r>
              <a:rPr lang="en-US" sz="1200" dirty="0"/>
              <a:t>='12' siblings='9,19'/&gt;</a:t>
            </a:r>
          </a:p>
          <a:p>
            <a:r>
              <a:rPr lang="en-US" sz="1200" dirty="0"/>
              <a:t>          &lt;/</a:t>
            </a:r>
            <a:r>
              <a:rPr lang="en-US" sz="1200" dirty="0" err="1"/>
              <a:t>cpus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    &lt;/cell&gt;</a:t>
            </a:r>
          </a:p>
          <a:p>
            <a:r>
              <a:rPr lang="en-US" sz="1200" dirty="0"/>
              <a:t>      &lt;/cells&gt;</a:t>
            </a:r>
          </a:p>
          <a:p>
            <a:r>
              <a:rPr lang="en-US" sz="1200" dirty="0"/>
              <a:t>    &lt;/topology&gt;</a:t>
            </a:r>
          </a:p>
          <a:p>
            <a:r>
              <a:rPr lang="en-US" sz="1200" dirty="0" smtClean="0"/>
              <a:t>&lt;/</a:t>
            </a:r>
            <a:r>
              <a:rPr lang="en-US" sz="1200" dirty="0"/>
              <a:t>host&gt;</a:t>
            </a:r>
          </a:p>
        </p:txBody>
      </p:sp>
    </p:spTree>
    <p:extLst>
      <p:ext uri="{BB962C8B-B14F-4D97-AF65-F5344CB8AC3E}">
        <p14:creationId xmlns:p14="http://schemas.microsoft.com/office/powerpoint/2010/main" val="22979889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6810375" cy="5131934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在</a:t>
            </a:r>
            <a:r>
              <a:rPr lang="en-US" altLang="zh-CN" sz="2000" dirty="0" smtClean="0"/>
              <a:t>Desktop</a:t>
            </a:r>
            <a:r>
              <a:rPr lang="zh-CN" altLang="en-US" sz="2000" dirty="0" smtClean="0"/>
              <a:t>上运行：</a:t>
            </a:r>
            <a:r>
              <a:rPr lang="en-US" altLang="zh-CN" sz="2000" dirty="0" err="1"/>
              <a:t>virsh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cpu</a:t>
            </a:r>
            <a:r>
              <a:rPr lang="en-US" altLang="zh-CN" sz="2000" dirty="0"/>
              <a:t>-compare server.xml </a:t>
            </a:r>
            <a:endParaRPr lang="en-US" altLang="zh-CN" sz="2000" dirty="0" smtClean="0"/>
          </a:p>
          <a:p>
            <a:pPr lvl="1"/>
            <a:r>
              <a:rPr lang="en-US" sz="1800" dirty="0"/>
              <a:t>CPU described in server.xml is incompatible with host </a:t>
            </a:r>
            <a:r>
              <a:rPr lang="en-US" sz="1800" dirty="0" smtClean="0"/>
              <a:t>CPU</a:t>
            </a:r>
          </a:p>
          <a:p>
            <a:r>
              <a:rPr lang="zh-CN" altLang="en-US" sz="2000" dirty="0" smtClean="0"/>
              <a:t>在</a:t>
            </a:r>
            <a:r>
              <a:rPr lang="en-US" altLang="zh-CN" sz="2000" dirty="0" smtClean="0"/>
              <a:t>Server</a:t>
            </a:r>
            <a:r>
              <a:rPr lang="zh-CN" altLang="en-US" sz="2000" dirty="0" smtClean="0"/>
              <a:t>上运行：</a:t>
            </a:r>
            <a:r>
              <a:rPr lang="en-US" altLang="zh-CN" sz="2000" dirty="0" err="1"/>
              <a:t>virsh</a:t>
            </a:r>
            <a:r>
              <a:rPr lang="en-US" altLang="zh-CN" sz="2000" dirty="0"/>
              <a:t> </a:t>
            </a:r>
            <a:r>
              <a:rPr lang="en-US" altLang="zh-CN" sz="2000" dirty="0" err="1"/>
              <a:t>cpu</a:t>
            </a:r>
            <a:r>
              <a:rPr lang="en-US" altLang="zh-CN" sz="2000" dirty="0"/>
              <a:t>-compare </a:t>
            </a:r>
            <a:r>
              <a:rPr lang="en-US" altLang="zh-CN" sz="2000" dirty="0" smtClean="0"/>
              <a:t>desktop.xml</a:t>
            </a:r>
          </a:p>
          <a:p>
            <a:pPr lvl="1"/>
            <a:r>
              <a:rPr lang="en-US" sz="1800" dirty="0"/>
              <a:t>Host CPU is a superset of CPU described in </a:t>
            </a:r>
            <a:r>
              <a:rPr lang="en-US" sz="1800" dirty="0" smtClean="0"/>
              <a:t>desktop.xml</a:t>
            </a:r>
          </a:p>
          <a:p>
            <a:r>
              <a:rPr lang="zh-CN" altLang="en-US" sz="2000" dirty="0"/>
              <a:t>如</a:t>
            </a:r>
            <a:r>
              <a:rPr lang="zh-CN" altLang="en-US" sz="2000" dirty="0" smtClean="0"/>
              <a:t>果要在两个机器之间进行</a:t>
            </a:r>
            <a:r>
              <a:rPr lang="en-US" altLang="zh-CN" sz="2000" dirty="0" smtClean="0"/>
              <a:t>Migration</a:t>
            </a:r>
            <a:r>
              <a:rPr lang="zh-CN" altLang="en-US" sz="2000" dirty="0" smtClean="0"/>
              <a:t>，则需要列出共有的</a:t>
            </a:r>
            <a:r>
              <a:rPr lang="en-US" altLang="zh-CN" sz="2000" dirty="0" smtClean="0"/>
              <a:t>feature</a:t>
            </a:r>
            <a:r>
              <a:rPr lang="zh-CN" altLang="en-US" sz="2000" dirty="0" smtClean="0"/>
              <a:t>，让</a:t>
            </a:r>
            <a:r>
              <a:rPr lang="en-US" altLang="zh-CN" sz="2000" dirty="0" smtClean="0"/>
              <a:t>Guest</a:t>
            </a:r>
            <a:r>
              <a:rPr lang="zh-CN" altLang="en-US" sz="2000" dirty="0" smtClean="0"/>
              <a:t>机器使用共有的</a:t>
            </a:r>
            <a:r>
              <a:rPr lang="en-US" altLang="zh-CN" sz="2000" dirty="0" smtClean="0"/>
              <a:t>feature</a:t>
            </a:r>
            <a:r>
              <a:rPr lang="zh-CN" altLang="en-US" sz="2000" dirty="0" smtClean="0"/>
              <a:t>才可以</a:t>
            </a:r>
            <a:endParaRPr lang="en-US" altLang="zh-CN" sz="2000" dirty="0"/>
          </a:p>
          <a:p>
            <a:pPr lvl="1"/>
            <a:r>
              <a:rPr lang="en-US" altLang="zh-CN" sz="1800" dirty="0"/>
              <a:t>cat server.xml desktop.xml &gt; </a:t>
            </a:r>
            <a:r>
              <a:rPr lang="en-US" altLang="zh-CN" sz="1800" dirty="0" smtClean="0"/>
              <a:t>both-desktop-server.xml</a:t>
            </a:r>
          </a:p>
          <a:p>
            <a:pPr lvl="1"/>
            <a:r>
              <a:rPr lang="en-US" altLang="zh-CN" sz="1800" dirty="0" err="1"/>
              <a:t>virsh</a:t>
            </a:r>
            <a:r>
              <a:rPr lang="en-US" altLang="zh-CN" sz="1800" dirty="0"/>
              <a:t> </a:t>
            </a:r>
            <a:r>
              <a:rPr lang="en-US" altLang="zh-CN" sz="1800" dirty="0" err="1"/>
              <a:t>cpu</a:t>
            </a:r>
            <a:r>
              <a:rPr lang="en-US" altLang="zh-CN" sz="1800" dirty="0"/>
              <a:t>-baseline </a:t>
            </a:r>
            <a:r>
              <a:rPr lang="en-US" altLang="zh-CN" sz="1800" dirty="0" smtClean="0"/>
              <a:t>both-desktop-server.xml</a:t>
            </a:r>
          </a:p>
          <a:p>
            <a:pPr lvl="1"/>
            <a:r>
              <a:rPr lang="zh-CN" altLang="en-US" sz="1800" dirty="0"/>
              <a:t>将结</a:t>
            </a:r>
            <a:r>
              <a:rPr lang="zh-CN" altLang="en-US" sz="1800" dirty="0" smtClean="0"/>
              <a:t>果</a:t>
            </a:r>
            <a:r>
              <a:rPr lang="en-US" altLang="zh-CN" sz="1800" dirty="0" smtClean="0"/>
              <a:t>copy</a:t>
            </a:r>
            <a:r>
              <a:rPr lang="zh-CN" altLang="en-US" sz="1800" dirty="0" smtClean="0"/>
              <a:t>到</a:t>
            </a:r>
            <a:r>
              <a:rPr lang="en-US" altLang="zh-CN" sz="1800" dirty="0" smtClean="0"/>
              <a:t>guest domain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xml</a:t>
            </a:r>
            <a:r>
              <a:rPr lang="zh-CN" altLang="en-US" sz="1800" dirty="0" smtClean="0"/>
              <a:t>里面</a:t>
            </a:r>
            <a:endParaRPr lang="en-US" altLang="zh-CN" sz="1800" dirty="0" smtClean="0"/>
          </a:p>
          <a:p>
            <a:pPr lvl="1"/>
            <a:r>
              <a:rPr lang="en-US" sz="1800" dirty="0"/>
              <a:t>match=”</a:t>
            </a:r>
            <a:r>
              <a:rPr lang="en-US" sz="1800" dirty="0" smtClean="0"/>
              <a:t>minimum”</a:t>
            </a:r>
            <a:r>
              <a:rPr lang="zh-CN" altLang="en-US" sz="1800" dirty="0" smtClean="0"/>
              <a:t>表示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至少应该包含</a:t>
            </a:r>
            <a:r>
              <a:rPr lang="en-US" altLang="zh-CN" sz="1800" dirty="0" smtClean="0"/>
              <a:t>guest xml</a:t>
            </a:r>
            <a:r>
              <a:rPr lang="zh-CN" altLang="en-US" sz="1800" dirty="0" smtClean="0"/>
              <a:t>里面的这些</a:t>
            </a:r>
            <a:r>
              <a:rPr lang="en-US" altLang="zh-CN" sz="1800" dirty="0" smtClean="0"/>
              <a:t>feature</a:t>
            </a:r>
            <a:r>
              <a:rPr lang="zh-CN" altLang="en-US" sz="1800" dirty="0" smtClean="0"/>
              <a:t>，如果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有更多的</a:t>
            </a:r>
            <a:r>
              <a:rPr lang="en-US" altLang="zh-CN" sz="1800" dirty="0" smtClean="0"/>
              <a:t>feature</a:t>
            </a:r>
            <a:r>
              <a:rPr lang="zh-CN" altLang="en-US" sz="1800" dirty="0" smtClean="0"/>
              <a:t>，也让</a:t>
            </a:r>
            <a:r>
              <a:rPr lang="en-US" altLang="zh-CN" sz="1800" dirty="0" smtClean="0"/>
              <a:t>guest</a:t>
            </a:r>
            <a:r>
              <a:rPr lang="zh-CN" altLang="en-US" sz="1800" dirty="0" smtClean="0"/>
              <a:t>使用</a:t>
            </a:r>
            <a:endParaRPr lang="en-US" altLang="zh-CN" sz="1800" dirty="0" smtClean="0"/>
          </a:p>
          <a:p>
            <a:pPr lvl="1"/>
            <a:r>
              <a:rPr lang="en-US" sz="1800" dirty="0"/>
              <a:t>match=”exact</a:t>
            </a:r>
            <a:r>
              <a:rPr lang="en-US" sz="1800" dirty="0" smtClean="0"/>
              <a:t>”</a:t>
            </a:r>
            <a:r>
              <a:rPr lang="zh-CN" altLang="en-US" sz="1800" dirty="0" smtClean="0"/>
              <a:t>表示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应该至少包含</a:t>
            </a:r>
            <a:r>
              <a:rPr lang="en-US" altLang="zh-CN" sz="1800" dirty="0" smtClean="0"/>
              <a:t>guest xml</a:t>
            </a:r>
            <a:r>
              <a:rPr lang="zh-CN" altLang="en-US" sz="1800" dirty="0" smtClean="0"/>
              <a:t>里面的</a:t>
            </a:r>
            <a:r>
              <a:rPr lang="en-US" altLang="zh-CN" sz="1800" dirty="0" smtClean="0"/>
              <a:t>feature</a:t>
            </a:r>
            <a:r>
              <a:rPr lang="zh-CN" altLang="en-US" sz="1800" dirty="0" smtClean="0"/>
              <a:t>，即便有多的</a:t>
            </a:r>
            <a:r>
              <a:rPr lang="en-US" altLang="zh-CN" sz="1800" dirty="0" smtClean="0"/>
              <a:t>feature</a:t>
            </a:r>
            <a:r>
              <a:rPr lang="zh-CN" altLang="en-US" sz="1800" dirty="0" smtClean="0"/>
              <a:t>，也不让</a:t>
            </a:r>
            <a:r>
              <a:rPr lang="en-US" altLang="zh-CN" sz="1800" dirty="0" smtClean="0"/>
              <a:t>guest</a:t>
            </a:r>
            <a:r>
              <a:rPr lang="zh-CN" altLang="en-US" sz="1800" dirty="0" smtClean="0"/>
              <a:t>使用</a:t>
            </a:r>
            <a:endParaRPr lang="en-US" altLang="zh-CN" sz="1800" dirty="0" smtClean="0"/>
          </a:p>
          <a:p>
            <a:pPr lvl="1"/>
            <a:r>
              <a:rPr lang="en-US" sz="1800" dirty="0"/>
              <a:t>match=”strict</a:t>
            </a:r>
            <a:r>
              <a:rPr lang="en-US" sz="1800" dirty="0" smtClean="0"/>
              <a:t>”</a:t>
            </a:r>
            <a:r>
              <a:rPr lang="zh-CN" altLang="en-US" sz="1800" dirty="0" smtClean="0"/>
              <a:t>表示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和</a:t>
            </a:r>
            <a:r>
              <a:rPr lang="en-US" altLang="zh-CN" sz="1800" dirty="0" smtClean="0"/>
              <a:t>guest</a:t>
            </a:r>
            <a:r>
              <a:rPr lang="zh-CN" altLang="en-US" sz="1800" dirty="0" smtClean="0"/>
              <a:t>必须有完全一样的</a:t>
            </a:r>
            <a:r>
              <a:rPr lang="en-US" altLang="zh-CN" sz="1800" dirty="0" smtClean="0"/>
              <a:t>feature</a:t>
            </a:r>
          </a:p>
          <a:p>
            <a:pPr lvl="1"/>
            <a:endParaRPr lang="en-US" altLang="zh-CN" sz="1800" dirty="0" smtClean="0"/>
          </a:p>
          <a:p>
            <a:pPr lvl="1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829550" y="1045029"/>
            <a:ext cx="3857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&lt;</a:t>
            </a:r>
            <a:r>
              <a:rPr lang="en-US" sz="1400" dirty="0" err="1"/>
              <a:t>cpu</a:t>
            </a:r>
            <a:r>
              <a:rPr lang="en-US" sz="1400" dirty="0"/>
              <a:t> mode='custom' match='exact'&gt;</a:t>
            </a:r>
          </a:p>
          <a:p>
            <a:r>
              <a:rPr lang="en-US" sz="1400" dirty="0"/>
              <a:t>  &lt;model fallback='allow'&gt;</a:t>
            </a:r>
            <a:r>
              <a:rPr lang="en-US" sz="1400" dirty="0" err="1"/>
              <a:t>Westmere</a:t>
            </a:r>
            <a:r>
              <a:rPr lang="en-US" sz="1400" dirty="0"/>
              <a:t>&lt;/model&gt;</a:t>
            </a:r>
          </a:p>
          <a:p>
            <a:r>
              <a:rPr lang="en-US" sz="1400" dirty="0"/>
              <a:t>  &lt;vendor&gt;Intel&lt;/vendor&gt;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rdtscp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pcid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pdcm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xtpr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name='tm2'/&gt;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est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smx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vmx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ds_cpl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name='monitor'/&gt;</a:t>
            </a:r>
          </a:p>
          <a:p>
            <a:r>
              <a:rPr lang="en-US" sz="1400" dirty="0"/>
              <a:t>  &lt;feature policy='require' name='dtes64'/&gt;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pclmuldq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pbe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name='tm'/&gt;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ht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ss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acpi</a:t>
            </a:r>
            <a:r>
              <a:rPr lang="en-US" sz="1400" dirty="0"/>
              <a:t>'/&gt;</a:t>
            </a:r>
          </a:p>
          <a:p>
            <a:r>
              <a:rPr lang="en-US" sz="1400" dirty="0"/>
              <a:t>  &lt;feature policy='require' name='ds'/&gt;</a:t>
            </a:r>
          </a:p>
          <a:p>
            <a:r>
              <a:rPr lang="en-US" sz="1400" dirty="0"/>
              <a:t>  &lt;feature policy='require' name='</a:t>
            </a:r>
            <a:r>
              <a:rPr lang="en-US" sz="1400" dirty="0" err="1"/>
              <a:t>vme</a:t>
            </a:r>
            <a:r>
              <a:rPr lang="en-US" sz="1400" dirty="0"/>
              <a:t>'/&gt;</a:t>
            </a:r>
          </a:p>
          <a:p>
            <a:r>
              <a:rPr lang="en-US" sz="1400" dirty="0"/>
              <a:t>&lt;/</a:t>
            </a:r>
            <a:r>
              <a:rPr lang="en-US" sz="1400" dirty="0" err="1"/>
              <a:t>cpu</a:t>
            </a:r>
            <a:r>
              <a:rPr lang="en-US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5825973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3.5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smtClean="0"/>
              <a:t>affinity</a:t>
            </a:r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的架构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virsh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nodeinfo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一个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槽，两个核，超线程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可以将</a:t>
            </a:r>
            <a:r>
              <a:rPr lang="en-US" altLang="zh-CN" dirty="0" smtClean="0"/>
              <a:t>VCPU</a:t>
            </a:r>
            <a:r>
              <a:rPr lang="zh-CN" altLang="en-US" dirty="0" smtClean="0"/>
              <a:t>绑定在</a:t>
            </a:r>
            <a:r>
              <a:rPr lang="zh-CN" altLang="en-US" dirty="0"/>
              <a:t>指</a:t>
            </a:r>
            <a:r>
              <a:rPr lang="zh-CN" altLang="en-US" dirty="0" smtClean="0"/>
              <a:t>定的物理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 lvl="2"/>
            <a:r>
              <a:rPr lang="en-US" dirty="0"/>
              <a:t>&lt;</a:t>
            </a:r>
            <a:r>
              <a:rPr lang="en-US" dirty="0" err="1"/>
              <a:t>vcpus</a:t>
            </a:r>
            <a:r>
              <a:rPr lang="en-US" dirty="0"/>
              <a:t> </a:t>
            </a:r>
            <a:r>
              <a:rPr lang="en-US" dirty="0" err="1"/>
              <a:t>cpuset</a:t>
            </a:r>
            <a:r>
              <a:rPr lang="en-US" dirty="0"/>
              <a:t>='4-7'&gt;4&lt;/</a:t>
            </a:r>
            <a:r>
              <a:rPr lang="en-US" dirty="0" err="1"/>
              <a:t>vcpus</a:t>
            </a:r>
            <a:r>
              <a:rPr lang="en-US" dirty="0" smtClean="0"/>
              <a:t>&gt;</a:t>
            </a:r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smtClean="0"/>
              <a:t>VCPU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CPU</a:t>
            </a:r>
            <a:r>
              <a:rPr lang="zh-CN" altLang="en-US" dirty="0" smtClean="0"/>
              <a:t>之间的映射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virsh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vcpuinfo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ubuntutest</a:t>
            </a:r>
            <a:endParaRPr lang="en-US" altLang="zh-CN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250161"/>
            <a:ext cx="4576763" cy="1589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56" y="2031485"/>
            <a:ext cx="4929188" cy="950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256" y="3220700"/>
            <a:ext cx="4821990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109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3.6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PCI</a:t>
            </a:r>
            <a:r>
              <a:rPr lang="en-US" dirty="0"/>
              <a:t>(Peripheral Component Interconnect)</a:t>
            </a:r>
            <a:r>
              <a:rPr lang="zh-CN" altLang="en-US" dirty="0"/>
              <a:t>是设备总线标准</a:t>
            </a:r>
            <a:endParaRPr lang="en-US" altLang="zh-CN" dirty="0"/>
          </a:p>
          <a:p>
            <a:pPr lvl="1"/>
            <a:r>
              <a:rPr lang="zh-CN" altLang="en-US" dirty="0" smtClean="0"/>
              <a:t>一</a:t>
            </a:r>
            <a:r>
              <a:rPr lang="zh-CN" altLang="en-US" dirty="0"/>
              <a:t>个</a:t>
            </a:r>
            <a:r>
              <a:rPr lang="en-US" altLang="zh-CN" dirty="0"/>
              <a:t>PCI</a:t>
            </a:r>
            <a:r>
              <a:rPr lang="zh-CN" altLang="en-US" dirty="0"/>
              <a:t>子系统包含四个模块</a:t>
            </a:r>
            <a:endParaRPr lang="en-US" altLang="zh-CN" dirty="0"/>
          </a:p>
          <a:p>
            <a:pPr lvl="2"/>
            <a:r>
              <a:rPr lang="en-US" dirty="0"/>
              <a:t>Bus</a:t>
            </a:r>
          </a:p>
          <a:p>
            <a:pPr lvl="3"/>
            <a:r>
              <a:rPr lang="zh-CN" altLang="en-US" dirty="0"/>
              <a:t>最多</a:t>
            </a:r>
            <a:r>
              <a:rPr lang="en-US" altLang="zh-CN" dirty="0"/>
              <a:t>256</a:t>
            </a:r>
            <a:r>
              <a:rPr lang="zh-CN" altLang="en-US" dirty="0"/>
              <a:t>个</a:t>
            </a:r>
            <a:r>
              <a:rPr lang="en-US" altLang="zh-CN" dirty="0"/>
              <a:t>Bus</a:t>
            </a:r>
            <a:r>
              <a:rPr lang="zh-CN" altLang="en-US" dirty="0"/>
              <a:t>，常用的是</a:t>
            </a:r>
            <a:r>
              <a:rPr lang="en-US" altLang="zh-CN" dirty="0"/>
              <a:t>Bus 0</a:t>
            </a:r>
            <a:r>
              <a:rPr lang="zh-CN" altLang="en-US" dirty="0"/>
              <a:t>和</a:t>
            </a:r>
            <a:r>
              <a:rPr lang="en-US" altLang="zh-CN" dirty="0"/>
              <a:t>Bus 1</a:t>
            </a:r>
            <a:endParaRPr lang="en-US" dirty="0"/>
          </a:p>
          <a:p>
            <a:pPr lvl="2"/>
            <a:r>
              <a:rPr lang="en-US" dirty="0"/>
              <a:t>Device</a:t>
            </a:r>
          </a:p>
          <a:p>
            <a:pPr lvl="3"/>
            <a:r>
              <a:rPr lang="en-US" dirty="0"/>
              <a:t>Device</a:t>
            </a:r>
            <a:r>
              <a:rPr lang="zh-CN" altLang="en-US" dirty="0"/>
              <a:t>就是连接到</a:t>
            </a:r>
            <a:r>
              <a:rPr lang="en-US" altLang="zh-CN" dirty="0"/>
              <a:t>Bus</a:t>
            </a:r>
            <a:r>
              <a:rPr lang="zh-CN" altLang="en-US" dirty="0"/>
              <a:t>上的设备，如声卡，网卡等，最多</a:t>
            </a:r>
            <a:r>
              <a:rPr lang="en-US" altLang="zh-CN" dirty="0"/>
              <a:t>32</a:t>
            </a:r>
            <a:r>
              <a:rPr lang="zh-CN" altLang="en-US" dirty="0"/>
              <a:t>个</a:t>
            </a:r>
            <a:endParaRPr lang="en-US" dirty="0"/>
          </a:p>
          <a:p>
            <a:pPr lvl="2"/>
            <a:r>
              <a:rPr lang="en-US" dirty="0"/>
              <a:t>Function</a:t>
            </a:r>
          </a:p>
          <a:p>
            <a:pPr lvl="3"/>
            <a:r>
              <a:rPr lang="zh-CN" altLang="en-US" dirty="0"/>
              <a:t>每个</a:t>
            </a:r>
            <a:r>
              <a:rPr lang="en-US" altLang="zh-CN" dirty="0"/>
              <a:t>Device</a:t>
            </a:r>
            <a:r>
              <a:rPr lang="zh-CN" altLang="en-US" dirty="0"/>
              <a:t>有至少有一个</a:t>
            </a:r>
            <a:r>
              <a:rPr lang="en-US" altLang="zh-CN" dirty="0"/>
              <a:t>Function 0</a:t>
            </a:r>
            <a:r>
              <a:rPr lang="zh-CN" altLang="en-US" dirty="0"/>
              <a:t>，最多</a:t>
            </a:r>
            <a:r>
              <a:rPr lang="en-US" altLang="zh-CN" dirty="0"/>
              <a:t>8</a:t>
            </a:r>
            <a:r>
              <a:rPr lang="zh-CN" altLang="en-US" dirty="0"/>
              <a:t>个</a:t>
            </a:r>
            <a:endParaRPr lang="en-US" dirty="0"/>
          </a:p>
          <a:p>
            <a:pPr lvl="2"/>
            <a:r>
              <a:rPr lang="en-US" dirty="0"/>
              <a:t>Register</a:t>
            </a:r>
          </a:p>
          <a:p>
            <a:pPr lvl="3"/>
            <a:r>
              <a:rPr lang="zh-CN" altLang="en-US" dirty="0"/>
              <a:t>每个</a:t>
            </a:r>
            <a:r>
              <a:rPr lang="en-US" altLang="zh-CN" dirty="0"/>
              <a:t>Function</a:t>
            </a:r>
            <a:r>
              <a:rPr lang="zh-CN" altLang="en-US" dirty="0"/>
              <a:t>有</a:t>
            </a:r>
            <a:r>
              <a:rPr lang="en-US" dirty="0"/>
              <a:t>256 eight-bit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dumpxml</a:t>
            </a:r>
            <a:r>
              <a:rPr lang="en-US" dirty="0"/>
              <a:t> </a:t>
            </a:r>
            <a:r>
              <a:rPr lang="en-US" dirty="0" err="1" smtClean="0"/>
              <a:t>ubuntutest</a:t>
            </a:r>
            <a:r>
              <a:rPr lang="zh-CN" altLang="en-US" dirty="0" smtClean="0"/>
              <a:t>查看里面的</a:t>
            </a:r>
            <a:r>
              <a:rPr lang="en-US" altLang="zh-CN" dirty="0" smtClean="0"/>
              <a:t>PCI</a:t>
            </a:r>
            <a:r>
              <a:rPr lang="zh-CN" altLang="en-US" dirty="0" smtClean="0"/>
              <a:t>配置，使得机器重启的时候，</a:t>
            </a:r>
            <a:r>
              <a:rPr lang="en-US" altLang="zh-CN" dirty="0" smtClean="0"/>
              <a:t>PCI</a:t>
            </a:r>
            <a:r>
              <a:rPr lang="zh-CN" altLang="en-US" dirty="0" smtClean="0"/>
              <a:t>配置不变，使得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对设备的访问处于稳定状态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6173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3.6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PCI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virtio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4375" y="1104900"/>
            <a:ext cx="123825" cy="483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635" y="4091384"/>
            <a:ext cx="6362061" cy="1108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507" y="1142306"/>
            <a:ext cx="6362061" cy="617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635" y="2735061"/>
            <a:ext cx="6362061" cy="1262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508" y="1861275"/>
            <a:ext cx="6362061" cy="779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507" y="5294398"/>
            <a:ext cx="6362061" cy="616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550" y="601039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 Bus 0x00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1461703"/>
            <a:ext cx="561975" cy="16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162880"/>
            <a:ext cx="561975" cy="16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199" y="2862782"/>
            <a:ext cx="561975" cy="16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199" y="3562684"/>
            <a:ext cx="561975" cy="16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199" y="4274781"/>
            <a:ext cx="561975" cy="161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6287" y="114230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3159" y="184797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 2</a:t>
            </a:r>
            <a:endParaRPr lang="en-US" dirty="0"/>
          </a:p>
        </p:txBody>
      </p:sp>
      <p:sp>
        <p:nvSpPr>
          <p:cNvPr id="18" name="TextBox 15"/>
          <p:cNvSpPr txBox="1"/>
          <p:nvPr/>
        </p:nvSpPr>
        <p:spPr>
          <a:xfrm>
            <a:off x="763159" y="256634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Slot 3</a:t>
            </a:r>
            <a:endParaRPr lang="en-US" dirty="0"/>
          </a:p>
        </p:txBody>
      </p:sp>
      <p:sp>
        <p:nvSpPr>
          <p:cNvPr id="19" name="TextBox 15"/>
          <p:cNvSpPr txBox="1"/>
          <p:nvPr/>
        </p:nvSpPr>
        <p:spPr>
          <a:xfrm>
            <a:off x="763159" y="3283071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Slot 4</a:t>
            </a:r>
            <a:endParaRPr lang="en-US" dirty="0"/>
          </a:p>
        </p:txBody>
      </p:sp>
      <p:sp>
        <p:nvSpPr>
          <p:cNvPr id="20" name="TextBox 15"/>
          <p:cNvSpPr txBox="1"/>
          <p:nvPr/>
        </p:nvSpPr>
        <p:spPr>
          <a:xfrm>
            <a:off x="763159" y="3999799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Slot 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00174" y="1291194"/>
            <a:ext cx="1914526" cy="498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USB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400174" y="1998543"/>
            <a:ext cx="1914526" cy="498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V</a:t>
            </a:r>
            <a:r>
              <a:rPr lang="en-US" dirty="0" smtClean="0"/>
              <a:t>ideo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00174" y="2694080"/>
            <a:ext cx="1914526" cy="498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NIC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00174" y="3400345"/>
            <a:ext cx="1914526" cy="498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00174" y="4106610"/>
            <a:ext cx="1914526" cy="4981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08457" y="135972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F0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2894334" y="206440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F0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2451395" y="135972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F1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2894334" y="1359726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/>
              <a:t>F2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2894334" y="2767224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F0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894334" y="3469523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F0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2894333" y="4172341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F0</a:t>
            </a:r>
            <a:endParaRPr lang="en-US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4920947" y="2139528"/>
            <a:ext cx="707047" cy="185159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20947" y="3324822"/>
            <a:ext cx="720175" cy="237862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735912" y="4522378"/>
            <a:ext cx="720175" cy="237862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267906" y="5275348"/>
            <a:ext cx="720175" cy="237862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2847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Libguestfs</a:t>
            </a:r>
            <a:r>
              <a:rPr lang="zh-CN" altLang="en-US" sz="2400" dirty="0" smtClean="0"/>
              <a:t>可以在不启动虚拟机的情况下，编辑</a:t>
            </a:r>
            <a:r>
              <a:rPr lang="en-US" altLang="zh-CN" sz="2400" dirty="0" smtClean="0"/>
              <a:t>Image</a:t>
            </a:r>
          </a:p>
          <a:p>
            <a:r>
              <a:rPr lang="zh-CN" altLang="en-US" sz="2400" dirty="0" smtClean="0"/>
              <a:t>安装：</a:t>
            </a:r>
            <a:r>
              <a:rPr lang="en-US" altLang="zh-CN" sz="2400" dirty="0"/>
              <a:t>apt-get install </a:t>
            </a:r>
            <a:r>
              <a:rPr lang="en-US" altLang="zh-CN" sz="2400" dirty="0" err="1" smtClean="0"/>
              <a:t>libguestfs</a:t>
            </a:r>
            <a:r>
              <a:rPr lang="en-US" altLang="zh-CN" sz="2400" dirty="0" smtClean="0"/>
              <a:t>-tools</a:t>
            </a:r>
          </a:p>
          <a:p>
            <a:r>
              <a:rPr lang="zh-CN" altLang="en-US" sz="2400" dirty="0"/>
              <a:t>编</a:t>
            </a:r>
            <a:r>
              <a:rPr lang="zh-CN" altLang="en-US" sz="2400" dirty="0" smtClean="0"/>
              <a:t>辑一个</a:t>
            </a:r>
            <a:r>
              <a:rPr lang="en-US" altLang="zh-CN" sz="2400" dirty="0" smtClean="0"/>
              <a:t>Image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000" dirty="0" err="1"/>
              <a:t>guestfish</a:t>
            </a:r>
            <a:r>
              <a:rPr lang="en-US" altLang="zh-CN" sz="2000" dirty="0"/>
              <a:t> -a </a:t>
            </a:r>
            <a:r>
              <a:rPr lang="en-US" altLang="zh-CN" sz="2000" dirty="0" smtClean="0"/>
              <a:t>trusty-server-cloudimg-amd64-disk1.img</a:t>
            </a:r>
          </a:p>
          <a:p>
            <a:pPr lvl="1"/>
            <a:r>
              <a:rPr lang="zh-CN" altLang="en-US" sz="2000" dirty="0" smtClean="0"/>
              <a:t>接着运行</a:t>
            </a:r>
            <a:r>
              <a:rPr lang="en-US" altLang="zh-CN" sz="2000" dirty="0" smtClean="0"/>
              <a:t>run</a:t>
            </a:r>
            <a:r>
              <a:rPr lang="zh-CN" altLang="en-US" sz="2000" dirty="0" smtClean="0"/>
              <a:t>，则一个虚拟机启动了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查看所有的文件系统</a:t>
            </a:r>
            <a:endParaRPr lang="en-US" altLang="zh-CN" sz="2000" dirty="0" smtClean="0"/>
          </a:p>
          <a:p>
            <a:pPr lvl="2"/>
            <a:r>
              <a:rPr lang="en-US" altLang="zh-CN" sz="1800" dirty="0" smtClean="0"/>
              <a:t>list-</a:t>
            </a:r>
            <a:r>
              <a:rPr lang="en-US" altLang="zh-CN" sz="1800" dirty="0" err="1" smtClean="0"/>
              <a:t>filesystems</a:t>
            </a:r>
            <a:endParaRPr lang="en-US" altLang="zh-CN" sz="1800" dirty="0" smtClean="0"/>
          </a:p>
          <a:p>
            <a:pPr lvl="1"/>
            <a:r>
              <a:rPr lang="en-US" altLang="zh-CN" sz="2000" dirty="0" smtClean="0"/>
              <a:t>Mount</a:t>
            </a:r>
            <a:r>
              <a:rPr lang="zh-CN" altLang="en-US" sz="2000" dirty="0" smtClean="0"/>
              <a:t>这个文件系统</a:t>
            </a:r>
            <a:endParaRPr lang="en-US" altLang="zh-CN" sz="2000" dirty="0" smtClean="0"/>
          </a:p>
          <a:p>
            <a:pPr lvl="2"/>
            <a:r>
              <a:rPr lang="en-US" altLang="zh-CN" sz="1800" dirty="0"/>
              <a:t>mount /</a:t>
            </a:r>
            <a:r>
              <a:rPr lang="en-US" altLang="zh-CN" sz="1800" dirty="0" err="1"/>
              <a:t>dev</a:t>
            </a:r>
            <a:r>
              <a:rPr lang="en-US" altLang="zh-CN" sz="1800" dirty="0"/>
              <a:t>/sda1 </a:t>
            </a:r>
            <a:r>
              <a:rPr lang="en-US" altLang="zh-CN" sz="1800" dirty="0" smtClean="0"/>
              <a:t>/</a:t>
            </a:r>
          </a:p>
          <a:p>
            <a:pPr lvl="1"/>
            <a:endParaRPr lang="en-US" altLang="zh-CN" sz="20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4" y="5499395"/>
            <a:ext cx="11775778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675" y="1516686"/>
            <a:ext cx="4828493" cy="35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841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498850"/>
            <a:ext cx="4631237" cy="2957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libguestfs</a:t>
            </a:r>
            <a:r>
              <a:rPr lang="zh-CN" altLang="en-US" sz="2000" dirty="0"/>
              <a:t>的架</a:t>
            </a:r>
            <a:r>
              <a:rPr lang="zh-CN" altLang="en-US" sz="2000" dirty="0" smtClean="0"/>
              <a:t>构</a:t>
            </a:r>
            <a:endParaRPr lang="en-US" altLang="zh-CN" sz="2000" dirty="0" smtClean="0"/>
          </a:p>
          <a:p>
            <a:pPr lvl="1"/>
            <a:r>
              <a:rPr lang="en-US" sz="1800" dirty="0" err="1"/>
              <a:t>guestfish</a:t>
            </a:r>
            <a:r>
              <a:rPr lang="en-US" sz="1800" dirty="0"/>
              <a:t> -a </a:t>
            </a:r>
            <a:r>
              <a:rPr lang="en-US" sz="1800" dirty="0" smtClean="0"/>
              <a:t>trusty-server-cloudimg-amd64-disk1.img</a:t>
            </a:r>
            <a:r>
              <a:rPr lang="zh-CN" altLang="en-US" sz="1800" dirty="0" smtClean="0"/>
              <a:t>启</a:t>
            </a:r>
            <a:r>
              <a:rPr lang="zh-CN" altLang="en-US" sz="1800" dirty="0"/>
              <a:t>动的进程，也即那个交互命令行是</a:t>
            </a:r>
            <a:r>
              <a:rPr lang="en-US" sz="1800" dirty="0"/>
              <a:t>main </a:t>
            </a:r>
            <a:r>
              <a:rPr lang="en-US" sz="1800" dirty="0" smtClean="0"/>
              <a:t>program</a:t>
            </a:r>
          </a:p>
          <a:p>
            <a:pPr lvl="1"/>
            <a:r>
              <a:rPr lang="zh-CN" altLang="en-US" sz="1800" dirty="0" smtClean="0"/>
              <a:t>运</a:t>
            </a:r>
            <a:r>
              <a:rPr lang="zh-CN" altLang="en-US" sz="1800" dirty="0"/>
              <a:t>行</a:t>
            </a:r>
            <a:r>
              <a:rPr lang="en-US" sz="1800" dirty="0"/>
              <a:t>run</a:t>
            </a:r>
            <a:r>
              <a:rPr lang="zh-CN" altLang="en-US" sz="1800" dirty="0"/>
              <a:t>的时候，会创建一个</a:t>
            </a:r>
            <a:r>
              <a:rPr lang="en-US" sz="1800" dirty="0"/>
              <a:t>child </a:t>
            </a:r>
            <a:r>
              <a:rPr lang="en-US" sz="1800" dirty="0" smtClean="0"/>
              <a:t>process</a:t>
            </a:r>
            <a:r>
              <a:rPr lang="zh-CN" altLang="en-US" sz="1800" dirty="0" smtClean="0"/>
              <a:t>，在</a:t>
            </a:r>
            <a:r>
              <a:rPr lang="en-US" sz="1800" dirty="0"/>
              <a:t>child process</a:t>
            </a:r>
            <a:r>
              <a:rPr lang="zh-CN" altLang="en-US" sz="1800" dirty="0"/>
              <a:t>中，</a:t>
            </a:r>
            <a:r>
              <a:rPr lang="en-US" sz="1800" dirty="0" err="1"/>
              <a:t>qemu</a:t>
            </a:r>
            <a:r>
              <a:rPr lang="zh-CN" altLang="en-US" sz="1800" dirty="0"/>
              <a:t>运行一个称为</a:t>
            </a:r>
            <a:r>
              <a:rPr lang="en-US" sz="1800" dirty="0"/>
              <a:t>appliance</a:t>
            </a:r>
            <a:r>
              <a:rPr lang="zh-CN" altLang="en-US" sz="1800" dirty="0"/>
              <a:t>的小的虚拟机。创建子进程是由</a:t>
            </a:r>
            <a:r>
              <a:rPr lang="en-US" sz="1800" dirty="0" err="1"/>
              <a:t>guestfs_launch</a:t>
            </a:r>
            <a:r>
              <a:rPr lang="zh-CN" altLang="en-US" sz="1800" dirty="0"/>
              <a:t>函数完成</a:t>
            </a:r>
            <a:r>
              <a:rPr lang="zh-CN" altLang="en-US" sz="1800" dirty="0" smtClean="0"/>
              <a:t>的</a:t>
            </a:r>
            <a:endParaRPr lang="zh-CN" altLang="en-US" sz="1800" dirty="0"/>
          </a:p>
          <a:p>
            <a:pPr lvl="1"/>
            <a:r>
              <a:rPr lang="zh-CN" altLang="en-US" sz="1800" dirty="0"/>
              <a:t>在</a:t>
            </a:r>
            <a:r>
              <a:rPr lang="en-US" sz="1800" dirty="0"/>
              <a:t>appliance</a:t>
            </a:r>
            <a:r>
              <a:rPr lang="zh-CN" altLang="en-US" sz="1800" dirty="0"/>
              <a:t>中，运行了</a:t>
            </a:r>
            <a:r>
              <a:rPr lang="en-US" sz="1800" dirty="0" err="1"/>
              <a:t>linux</a:t>
            </a:r>
            <a:r>
              <a:rPr lang="en-US" sz="1800" dirty="0"/>
              <a:t> kernel</a:t>
            </a:r>
            <a:r>
              <a:rPr lang="zh-CN" altLang="en-US" sz="1800" dirty="0"/>
              <a:t>和一系列用户空间的工具</a:t>
            </a:r>
            <a:r>
              <a:rPr lang="en-US" altLang="zh-CN" sz="1800" dirty="0"/>
              <a:t>(</a:t>
            </a:r>
            <a:r>
              <a:rPr lang="en-US" sz="1800" dirty="0"/>
              <a:t>LVM, ext2</a:t>
            </a:r>
            <a:r>
              <a:rPr lang="zh-CN" altLang="en-US" sz="1800" dirty="0"/>
              <a:t>等</a:t>
            </a:r>
            <a:r>
              <a:rPr lang="en-US" altLang="zh-CN" sz="1800" dirty="0"/>
              <a:t>)</a:t>
            </a:r>
            <a:r>
              <a:rPr lang="zh-CN" altLang="en-US" sz="1800" dirty="0"/>
              <a:t>，以及一个后台进程</a:t>
            </a:r>
            <a:r>
              <a:rPr lang="en-US" sz="1800" dirty="0" err="1" smtClean="0"/>
              <a:t>guestfsd</a:t>
            </a:r>
            <a:endParaRPr lang="en-US" sz="1800" dirty="0"/>
          </a:p>
          <a:p>
            <a:pPr lvl="1"/>
            <a:r>
              <a:rPr lang="en-US" sz="1800" dirty="0" smtClean="0"/>
              <a:t>main </a:t>
            </a:r>
            <a:r>
              <a:rPr lang="en-US" sz="1800" dirty="0"/>
              <a:t>process</a:t>
            </a:r>
            <a:r>
              <a:rPr lang="zh-CN" altLang="en-US" sz="1800" dirty="0"/>
              <a:t>中的</a:t>
            </a:r>
            <a:r>
              <a:rPr lang="en-US" sz="1800" dirty="0" err="1"/>
              <a:t>libguestfs</a:t>
            </a:r>
            <a:r>
              <a:rPr lang="zh-CN" altLang="en-US" sz="1800" dirty="0"/>
              <a:t>和这个</a:t>
            </a:r>
            <a:r>
              <a:rPr lang="en-US" sz="1800" dirty="0" err="1"/>
              <a:t>guestfd</a:t>
            </a:r>
            <a:r>
              <a:rPr lang="zh-CN" altLang="en-US" sz="1800" dirty="0"/>
              <a:t>通过</a:t>
            </a:r>
            <a:r>
              <a:rPr lang="en-US" sz="1800" dirty="0"/>
              <a:t>RPC</a:t>
            </a:r>
            <a:r>
              <a:rPr lang="zh-CN" altLang="en-US" sz="1800" dirty="0"/>
              <a:t>进行交互。</a:t>
            </a:r>
          </a:p>
          <a:p>
            <a:pPr lvl="1"/>
            <a:r>
              <a:rPr lang="zh-CN" altLang="en-US" sz="1800" dirty="0" smtClean="0"/>
              <a:t>由</a:t>
            </a:r>
            <a:r>
              <a:rPr lang="en-US" sz="1800" dirty="0"/>
              <a:t>child process</a:t>
            </a:r>
            <a:r>
              <a:rPr lang="zh-CN" altLang="en-US" sz="1800" dirty="0"/>
              <a:t>的</a:t>
            </a:r>
            <a:r>
              <a:rPr lang="en-US" sz="1800" dirty="0"/>
              <a:t>kernel</a:t>
            </a:r>
            <a:r>
              <a:rPr lang="zh-CN" altLang="en-US" sz="1800" dirty="0"/>
              <a:t>来操作</a:t>
            </a:r>
            <a:r>
              <a:rPr lang="en-US" sz="1800" dirty="0"/>
              <a:t>disk </a:t>
            </a:r>
            <a:r>
              <a:rPr lang="en-US" sz="1800" dirty="0" smtClean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5096165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libguestfs</a:t>
            </a:r>
            <a:r>
              <a:rPr lang="zh-CN" altLang="en-US" dirty="0"/>
              <a:t>是一个</a:t>
            </a:r>
            <a:r>
              <a:rPr lang="en-US" dirty="0"/>
              <a:t>C</a:t>
            </a:r>
            <a:r>
              <a:rPr lang="zh-CN" altLang="en-US" dirty="0"/>
              <a:t>的</a:t>
            </a:r>
            <a:r>
              <a:rPr lang="en-US" dirty="0" smtClean="0"/>
              <a:t>library</a:t>
            </a:r>
            <a:r>
              <a:rPr lang="zh-CN" altLang="en-US" dirty="0" smtClean="0"/>
              <a:t>，你</a:t>
            </a:r>
            <a:r>
              <a:rPr lang="zh-CN" altLang="en-US" dirty="0"/>
              <a:t>可以写一个</a:t>
            </a:r>
            <a:r>
              <a:rPr lang="en-US" dirty="0"/>
              <a:t>C</a:t>
            </a:r>
            <a:r>
              <a:rPr lang="zh-CN" altLang="en-US" dirty="0"/>
              <a:t>的程序，将这个类库加载进去，调用它的</a:t>
            </a:r>
            <a:r>
              <a:rPr lang="en-US" dirty="0" smtClean="0"/>
              <a:t>API</a:t>
            </a:r>
          </a:p>
          <a:p>
            <a:pPr lvl="1"/>
            <a:r>
              <a:rPr lang="zh-CN" altLang="en-US" dirty="0" smtClean="0"/>
              <a:t>文</a:t>
            </a:r>
            <a:r>
              <a:rPr lang="zh-CN" altLang="en-US" dirty="0"/>
              <a:t>档</a:t>
            </a:r>
            <a:r>
              <a:rPr lang="en-US" dirty="0"/>
              <a:t>http://libguestfs.org/guestfs.3.html</a:t>
            </a:r>
            <a:r>
              <a:rPr lang="zh-CN" altLang="en-US" dirty="0"/>
              <a:t>就描述了这些</a:t>
            </a:r>
            <a:r>
              <a:rPr lang="en-US" dirty="0"/>
              <a:t>C</a:t>
            </a:r>
            <a:r>
              <a:rPr lang="zh-CN" altLang="en-US" dirty="0"/>
              <a:t>的</a:t>
            </a:r>
            <a:r>
              <a:rPr lang="en-US" dirty="0" smtClean="0"/>
              <a:t>API</a:t>
            </a:r>
            <a:endParaRPr lang="en-US" dirty="0"/>
          </a:p>
          <a:p>
            <a:r>
              <a:rPr lang="zh-CN" altLang="en-US" dirty="0"/>
              <a:t>而</a:t>
            </a:r>
            <a:r>
              <a:rPr lang="en-US" dirty="0" err="1"/>
              <a:t>guestfish</a:t>
            </a:r>
            <a:r>
              <a:rPr lang="zh-CN" altLang="en-US" dirty="0"/>
              <a:t>是一个交互命令行，可以通过执行命令，他来调用</a:t>
            </a:r>
            <a:r>
              <a:rPr lang="en-US" dirty="0"/>
              <a:t>C</a:t>
            </a:r>
            <a:r>
              <a:rPr lang="zh-CN" altLang="en-US" dirty="0"/>
              <a:t>类库的</a:t>
            </a:r>
            <a:r>
              <a:rPr lang="en-US" dirty="0" smtClean="0"/>
              <a:t>API</a:t>
            </a:r>
            <a:r>
              <a:rPr lang="zh-CN" altLang="en-US" dirty="0" smtClean="0"/>
              <a:t>，帮</a:t>
            </a:r>
            <a:r>
              <a:rPr lang="zh-CN" altLang="en-US" dirty="0"/>
              <a:t>我们完成操</a:t>
            </a:r>
            <a:r>
              <a:rPr lang="zh-CN" altLang="en-US" dirty="0" smtClean="0"/>
              <a:t>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</a:t>
            </a:r>
            <a:r>
              <a:rPr lang="zh-CN" altLang="en-US" dirty="0"/>
              <a:t>档</a:t>
            </a:r>
            <a:r>
              <a:rPr lang="en-US" dirty="0"/>
              <a:t>http://libguestfs.org/guestfish.1.html</a:t>
            </a:r>
            <a:r>
              <a:rPr lang="zh-CN" altLang="en-US" dirty="0"/>
              <a:t>描述了这些命令，几乎所有的</a:t>
            </a:r>
            <a:r>
              <a:rPr lang="en-US" dirty="0" smtClean="0"/>
              <a:t>API</a:t>
            </a:r>
            <a:r>
              <a:rPr lang="zh-CN" altLang="en-US" dirty="0" smtClean="0"/>
              <a:t>，都</a:t>
            </a:r>
            <a:r>
              <a:rPr lang="zh-CN" altLang="en-US" dirty="0"/>
              <a:t>有对应的命</a:t>
            </a:r>
            <a:r>
              <a:rPr lang="zh-CN" altLang="en-US" dirty="0" smtClean="0"/>
              <a:t>令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367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Libguestfs</a:t>
            </a:r>
            <a:r>
              <a:rPr lang="en-US" sz="2400" dirty="0" smtClean="0"/>
              <a:t> appliance</a:t>
            </a:r>
            <a:r>
              <a:rPr lang="zh-CN" altLang="en-US" sz="2400" dirty="0" smtClean="0"/>
              <a:t>的启动过程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如</a:t>
            </a:r>
            <a:r>
              <a:rPr lang="zh-CN" altLang="en-US" sz="2000" dirty="0" smtClean="0"/>
              <a:t>果我们想看这个</a:t>
            </a:r>
            <a:r>
              <a:rPr lang="en-US" altLang="zh-CN" sz="2000" dirty="0" smtClean="0"/>
              <a:t>appliance</a:t>
            </a:r>
            <a:r>
              <a:rPr lang="zh-CN" altLang="en-US" sz="2000" dirty="0" smtClean="0"/>
              <a:t>启动的详细过程，则需要</a:t>
            </a:r>
            <a:r>
              <a:rPr lang="en-US" sz="2000" dirty="0"/>
              <a:t>export </a:t>
            </a:r>
            <a:r>
              <a:rPr lang="en-US" sz="2000" dirty="0" smtClean="0"/>
              <a:t>LIBGUESTFS_DEBUG=1</a:t>
            </a:r>
          </a:p>
          <a:p>
            <a:pPr lvl="1"/>
            <a:r>
              <a:rPr lang="zh-CN" altLang="en-US" sz="2000" dirty="0"/>
              <a:t>然</a:t>
            </a:r>
            <a:r>
              <a:rPr lang="zh-CN" altLang="en-US" sz="2000" dirty="0" smtClean="0"/>
              <a:t>后运行</a:t>
            </a:r>
            <a:r>
              <a:rPr lang="en-US" altLang="zh-CN" sz="2000" dirty="0" err="1"/>
              <a:t>guestfish</a:t>
            </a:r>
            <a:r>
              <a:rPr lang="en-US" altLang="zh-CN" sz="2000" dirty="0"/>
              <a:t> -a </a:t>
            </a:r>
            <a:r>
              <a:rPr lang="en-US" altLang="zh-CN" sz="2000" dirty="0" smtClean="0"/>
              <a:t>trusty-server-cloudimg-amd64-disk1.img</a:t>
            </a:r>
          </a:p>
          <a:p>
            <a:pPr lvl="1"/>
            <a:r>
              <a:rPr lang="zh-CN" altLang="en-US" sz="2000" dirty="0"/>
              <a:t>然</a:t>
            </a:r>
            <a:r>
              <a:rPr lang="zh-CN" altLang="en-US" sz="2000" dirty="0" smtClean="0"/>
              <a:t>后运行</a:t>
            </a:r>
            <a:r>
              <a:rPr lang="en-US" altLang="zh-CN" sz="2000" dirty="0" smtClean="0"/>
              <a:t>run</a:t>
            </a:r>
            <a:r>
              <a:rPr lang="zh-CN" altLang="en-US" sz="2000" dirty="0" smtClean="0"/>
              <a:t>，打印出很多的东西</a:t>
            </a:r>
            <a:endParaRPr lang="en-US" altLang="zh-CN" sz="2000" dirty="0" smtClean="0"/>
          </a:p>
          <a:p>
            <a:pPr lvl="1"/>
            <a:r>
              <a:rPr lang="en-US" sz="2000" dirty="0" smtClean="0"/>
              <a:t>(1) </a:t>
            </a:r>
            <a:r>
              <a:rPr lang="zh-CN" altLang="en-US" sz="2000" dirty="0" smtClean="0"/>
              <a:t>启</a:t>
            </a:r>
            <a:r>
              <a:rPr lang="zh-CN" altLang="en-US" sz="2000" dirty="0"/>
              <a:t>动</a:t>
            </a:r>
            <a:r>
              <a:rPr lang="en-US" sz="2000" dirty="0" err="1" smtClean="0"/>
              <a:t>guestfish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(2) </a:t>
            </a:r>
            <a:r>
              <a:rPr lang="zh-CN" altLang="en-US" sz="2000" dirty="0"/>
              <a:t>运行</a:t>
            </a:r>
            <a:r>
              <a:rPr lang="en-US" sz="2000" dirty="0" err="1"/>
              <a:t>supermin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406" y="2519363"/>
            <a:ext cx="4110037" cy="1615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406" y="4396763"/>
            <a:ext cx="5155118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4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</a:t>
            </a:r>
            <a:r>
              <a:rPr lang="en-US" altLang="zh-CN" dirty="0" smtClean="0"/>
              <a:t>: 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Network</a:t>
            </a:r>
          </a:p>
          <a:p>
            <a:pPr lvl="1"/>
            <a:r>
              <a:rPr lang="zh-CN" altLang="en-US" dirty="0"/>
              <a:t>默</a:t>
            </a:r>
            <a:r>
              <a:rPr lang="zh-CN" altLang="en-US" dirty="0" smtClean="0"/>
              <a:t>认配置，简单易用</a:t>
            </a:r>
            <a:endParaRPr lang="en-US" altLang="zh-CN" dirty="0" smtClean="0"/>
          </a:p>
          <a:p>
            <a:pPr lvl="1"/>
            <a:r>
              <a:rPr lang="zh-CN" altLang="en-US" dirty="0"/>
              <a:t>性</a:t>
            </a:r>
            <a:r>
              <a:rPr lang="zh-CN" altLang="en-US" dirty="0" smtClean="0"/>
              <a:t>能较差</a:t>
            </a:r>
            <a:endParaRPr lang="en-US" altLang="zh-CN" dirty="0" smtClean="0"/>
          </a:p>
          <a:p>
            <a:pPr lvl="1"/>
            <a:r>
              <a:rPr lang="zh-CN" altLang="en-US" dirty="0"/>
              <a:t>不支</a:t>
            </a:r>
            <a:r>
              <a:rPr lang="zh-CN" altLang="en-US" dirty="0" smtClean="0"/>
              <a:t>持</a:t>
            </a:r>
            <a:r>
              <a:rPr lang="en-US" altLang="zh-CN" dirty="0" smtClean="0"/>
              <a:t>ICMP</a:t>
            </a:r>
          </a:p>
          <a:p>
            <a:pPr lvl="1"/>
            <a:r>
              <a:rPr lang="zh-CN" altLang="en-US" dirty="0"/>
              <a:t>不</a:t>
            </a:r>
            <a:r>
              <a:rPr lang="zh-CN" altLang="en-US" dirty="0" smtClean="0"/>
              <a:t>能直接联网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999" y="1665936"/>
            <a:ext cx="6477801" cy="451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(3) </a:t>
            </a:r>
            <a:r>
              <a:rPr lang="zh-CN" altLang="en-US" sz="2000" dirty="0"/>
              <a:t>选择</a:t>
            </a:r>
            <a:r>
              <a:rPr lang="en-US" sz="2000" dirty="0" smtClean="0"/>
              <a:t>kernel</a:t>
            </a:r>
          </a:p>
          <a:p>
            <a:r>
              <a:rPr lang="en-US" sz="2000" dirty="0" smtClean="0"/>
              <a:t>(4) </a:t>
            </a:r>
            <a:r>
              <a:rPr lang="zh-CN" altLang="en-US" sz="2000" dirty="0"/>
              <a:t>选择</a:t>
            </a:r>
            <a:r>
              <a:rPr lang="en-US" sz="2000" dirty="0" err="1"/>
              <a:t>initrd</a:t>
            </a:r>
            <a:r>
              <a:rPr lang="en-US" sz="2000" dirty="0"/>
              <a:t>, root images, </a:t>
            </a:r>
            <a:r>
              <a:rPr lang="zh-CN" altLang="en-US" sz="2000" dirty="0"/>
              <a:t>创建</a:t>
            </a:r>
            <a:r>
              <a:rPr lang="en-US" sz="2000" dirty="0" smtClean="0"/>
              <a:t>appliance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(5) </a:t>
            </a:r>
            <a:r>
              <a:rPr lang="zh-CN" altLang="en-US" sz="2000" dirty="0"/>
              <a:t>检测</a:t>
            </a:r>
            <a:r>
              <a:rPr lang="en-US" sz="2000" dirty="0" err="1"/>
              <a:t>qemu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985158"/>
            <a:ext cx="4676775" cy="428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7434"/>
            <a:ext cx="7991475" cy="126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05551"/>
            <a:ext cx="4524375" cy="2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619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(6) </a:t>
            </a:r>
            <a:r>
              <a:rPr lang="zh-CN" altLang="en-US" sz="2000" dirty="0"/>
              <a:t>启动</a:t>
            </a:r>
            <a:r>
              <a:rPr lang="en-US" sz="2000" dirty="0" err="1"/>
              <a:t>qemu</a:t>
            </a:r>
            <a:r>
              <a:rPr lang="en-US" sz="2000" dirty="0"/>
              <a:t> appliance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7" y="1490663"/>
            <a:ext cx="11820190" cy="3433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0628" y="3056998"/>
            <a:ext cx="410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appliance</a:t>
            </a:r>
            <a:r>
              <a:rPr lang="zh-CN" altLang="en-US" dirty="0">
                <a:solidFill>
                  <a:srgbClr val="FFFF00"/>
                </a:solidFill>
              </a:rPr>
              <a:t>缓存在</a:t>
            </a:r>
            <a:r>
              <a:rPr lang="en-US" altLang="zh-CN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var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tmp</a:t>
            </a:r>
            <a:r>
              <a:rPr lang="en-US" dirty="0">
                <a:solidFill>
                  <a:srgbClr val="FFFF00"/>
                </a:solidFill>
              </a:rPr>
              <a:t>/.</a:t>
            </a:r>
            <a:r>
              <a:rPr lang="en-US" dirty="0" err="1">
                <a:solidFill>
                  <a:srgbClr val="FFFF00"/>
                </a:solidFill>
              </a:rPr>
              <a:t>guestfs</a:t>
            </a:r>
            <a:r>
              <a:rPr lang="en-US" dirty="0">
                <a:solidFill>
                  <a:srgbClr val="FFFF00"/>
                </a:solidFill>
              </a:rPr>
              <a:t>-&lt;UID&gt;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6929857" y="3426330"/>
            <a:ext cx="204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image</a:t>
            </a:r>
            <a:r>
              <a:rPr lang="zh-CN" altLang="en-US" dirty="0">
                <a:solidFill>
                  <a:srgbClr val="FFFF00"/>
                </a:solidFill>
              </a:rPr>
              <a:t>是第一个</a:t>
            </a:r>
            <a:r>
              <a:rPr lang="en-US" dirty="0">
                <a:solidFill>
                  <a:srgbClr val="FFFF00"/>
                </a:solidFill>
              </a:rPr>
              <a:t>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6929857" y="3795662"/>
            <a:ext cx="261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第二个是</a:t>
            </a:r>
            <a:r>
              <a:rPr lang="en-US" dirty="0">
                <a:solidFill>
                  <a:srgbClr val="FFFF00"/>
                </a:solidFill>
              </a:rPr>
              <a:t>appliance</a:t>
            </a:r>
            <a:r>
              <a:rPr lang="zh-CN" altLang="en-US" dirty="0">
                <a:solidFill>
                  <a:srgbClr val="FFFF00"/>
                </a:solidFill>
              </a:rPr>
              <a:t>的</a:t>
            </a:r>
            <a:r>
              <a:rPr lang="en-US" dirty="0">
                <a:solidFill>
                  <a:srgbClr val="FFFF00"/>
                </a:solidFill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280003560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(7)</a:t>
            </a:r>
            <a:r>
              <a:rPr lang="zh-CN" altLang="en-US" sz="2000" dirty="0" smtClean="0"/>
              <a:t>启</a:t>
            </a:r>
            <a:r>
              <a:rPr lang="zh-CN" altLang="en-US" sz="2000" dirty="0"/>
              <a:t>动</a:t>
            </a:r>
            <a:r>
              <a:rPr lang="en-US" sz="2000" dirty="0" err="1" smtClean="0"/>
              <a:t>initrd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(8) </a:t>
            </a:r>
            <a:r>
              <a:rPr lang="en-US" sz="2000" dirty="0"/>
              <a:t>load kernel modules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" y="1519237"/>
            <a:ext cx="11958638" cy="555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740507"/>
            <a:ext cx="5033963" cy="31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8988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(9) </a:t>
            </a:r>
            <a:r>
              <a:rPr lang="en-US" sz="2000" dirty="0"/>
              <a:t>mount </a:t>
            </a:r>
            <a:r>
              <a:rPr lang="en-US" sz="2000" dirty="0" err="1"/>
              <a:t>sda</a:t>
            </a:r>
            <a:r>
              <a:rPr lang="en-US" sz="2000" dirty="0"/>
              <a:t>, </a:t>
            </a:r>
            <a:r>
              <a:rPr lang="en-US" sz="2000" dirty="0" err="1" smtClean="0"/>
              <a:t>sdb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(10) </a:t>
            </a:r>
            <a:r>
              <a:rPr lang="zh-CN" altLang="en-US" sz="2000" dirty="0"/>
              <a:t>将</a:t>
            </a:r>
            <a:r>
              <a:rPr lang="en-US" sz="2000" dirty="0" err="1"/>
              <a:t>sdb</a:t>
            </a:r>
            <a:r>
              <a:rPr lang="zh-CN" altLang="en-US" sz="2000" dirty="0"/>
              <a:t>作为</a:t>
            </a:r>
            <a:r>
              <a:rPr lang="en-US" sz="2000" dirty="0"/>
              <a:t>root </a:t>
            </a:r>
            <a:r>
              <a:rPr lang="en-US" sz="2000" dirty="0" smtClean="0"/>
              <a:t>device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(11) </a:t>
            </a:r>
            <a:r>
              <a:rPr lang="zh-CN" altLang="en-US" sz="2000" dirty="0"/>
              <a:t>运行</a:t>
            </a:r>
            <a:r>
              <a:rPr lang="en-US" sz="2000" dirty="0" err="1"/>
              <a:t>init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33" y="1045029"/>
            <a:ext cx="8164883" cy="229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5" y="3480297"/>
            <a:ext cx="6372225" cy="77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33" y="4684668"/>
            <a:ext cx="7500938" cy="16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591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(12) </a:t>
            </a:r>
            <a:r>
              <a:rPr lang="zh-CN" altLang="en-US" sz="2000" dirty="0"/>
              <a:t>启动</a:t>
            </a:r>
            <a:r>
              <a:rPr lang="en-US" sz="2000" dirty="0" err="1" smtClean="0"/>
              <a:t>guestfsd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(13) </a:t>
            </a:r>
            <a:r>
              <a:rPr lang="zh-CN" altLang="en-US" sz="2000" dirty="0"/>
              <a:t>开通一个端口，</a:t>
            </a:r>
            <a:r>
              <a:rPr lang="en-US" altLang="zh-CN" sz="2000" dirty="0"/>
              <a:t>C</a:t>
            </a:r>
            <a:r>
              <a:rPr lang="zh-CN" altLang="en-US" sz="2000" dirty="0"/>
              <a:t>类库会通过</a:t>
            </a:r>
            <a:r>
              <a:rPr lang="en-US" altLang="zh-CN" sz="2000" dirty="0"/>
              <a:t>RPC</a:t>
            </a:r>
            <a:r>
              <a:rPr lang="zh-CN" altLang="en-US" sz="2000" dirty="0"/>
              <a:t>连接这个端口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36914"/>
            <a:ext cx="9699975" cy="3148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119688"/>
            <a:ext cx="6419850" cy="7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8533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Guestfish</a:t>
            </a:r>
            <a:r>
              <a:rPr lang="zh-CN" altLang="en-US" dirty="0" smtClean="0"/>
              <a:t>的命令</a:t>
            </a:r>
            <a:endParaRPr lang="en-US" altLang="zh-CN" dirty="0" smtClean="0"/>
          </a:p>
          <a:p>
            <a:pPr lvl="1"/>
            <a:r>
              <a:rPr lang="zh-CN" altLang="en-US" dirty="0"/>
              <a:t>添加一个</a:t>
            </a:r>
            <a:r>
              <a:rPr lang="en-US" dirty="0" smtClean="0"/>
              <a:t>drive</a:t>
            </a:r>
          </a:p>
          <a:p>
            <a:pPr lvl="2"/>
            <a:r>
              <a:rPr lang="zh-CN" altLang="en-US" dirty="0"/>
              <a:t>这</a:t>
            </a:r>
            <a:r>
              <a:rPr lang="zh-CN" altLang="en-US" dirty="0" smtClean="0"/>
              <a:t>个命令只有在</a:t>
            </a:r>
            <a:r>
              <a:rPr lang="en-US" altLang="zh-CN" dirty="0" smtClean="0"/>
              <a:t>run</a:t>
            </a:r>
            <a:r>
              <a:rPr lang="zh-CN" altLang="en-US" dirty="0" smtClean="0"/>
              <a:t>之前起作用</a:t>
            </a:r>
            <a:endParaRPr lang="en-US" altLang="zh-CN" dirty="0" smtClean="0"/>
          </a:p>
          <a:p>
            <a:pPr lvl="2"/>
            <a:r>
              <a:rPr lang="zh-CN" altLang="en-US" dirty="0"/>
              <a:t>对</a:t>
            </a:r>
            <a:r>
              <a:rPr lang="zh-CN" altLang="en-US" dirty="0" smtClean="0"/>
              <a:t>应的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guestfs_add_drive_opts</a:t>
            </a:r>
            <a:endParaRPr lang="en-US" altLang="zh-CN" dirty="0" smtClean="0"/>
          </a:p>
          <a:p>
            <a:pPr lvl="2"/>
            <a:r>
              <a:rPr lang="en-US" dirty="0"/>
              <a:t>add-drive filename [</a:t>
            </a:r>
            <a:r>
              <a:rPr lang="en-US" dirty="0" err="1"/>
              <a:t>readonly:true|false</a:t>
            </a:r>
            <a:r>
              <a:rPr lang="en-US" dirty="0"/>
              <a:t>] [format:..] [</a:t>
            </a:r>
            <a:r>
              <a:rPr lang="en-US" dirty="0" err="1"/>
              <a:t>iface</a:t>
            </a:r>
            <a:r>
              <a:rPr lang="en-US" dirty="0"/>
              <a:t>:..] [name:..] [label:..] [protocol:..] [server</a:t>
            </a:r>
            <a:r>
              <a:rPr lang="en-US" dirty="0" smtClean="0"/>
              <a:t>:..]</a:t>
            </a:r>
          </a:p>
          <a:p>
            <a:pPr lvl="2"/>
            <a:r>
              <a:rPr lang="en-US" dirty="0" err="1"/>
              <a:t>guestfish</a:t>
            </a:r>
            <a:r>
              <a:rPr lang="en-US" dirty="0"/>
              <a:t> -a </a:t>
            </a:r>
            <a:r>
              <a:rPr lang="en-US" dirty="0" smtClean="0"/>
              <a:t>trusty-server-cloudimg-amd64-disk1.img</a:t>
            </a:r>
            <a:r>
              <a:rPr lang="zh-CN" altLang="en-US" dirty="0" smtClean="0"/>
              <a:t>，这个</a:t>
            </a:r>
            <a:r>
              <a:rPr lang="en-US" altLang="zh-CN" dirty="0" smtClean="0"/>
              <a:t>Image</a:t>
            </a:r>
            <a:r>
              <a:rPr lang="zh-CN" altLang="en-US" dirty="0"/>
              <a:t>是</a:t>
            </a:r>
            <a:r>
              <a:rPr lang="zh-CN" altLang="en-US" dirty="0" smtClean="0"/>
              <a:t>第一个</a:t>
            </a:r>
            <a:r>
              <a:rPr lang="en-US" altLang="zh-CN" dirty="0" smtClean="0"/>
              <a:t>drive</a:t>
            </a:r>
          </a:p>
          <a:p>
            <a:pPr lvl="2"/>
            <a:r>
              <a:rPr lang="en-US" altLang="zh-CN" dirty="0"/>
              <a:t>add-drive /home/</a:t>
            </a:r>
            <a:r>
              <a:rPr lang="en-US" altLang="zh-CN" dirty="0" err="1"/>
              <a:t>openstack</a:t>
            </a:r>
            <a:r>
              <a:rPr lang="en-US" altLang="zh-CN" dirty="0"/>
              <a:t>/images/</a:t>
            </a:r>
            <a:r>
              <a:rPr lang="en-US" altLang="zh-CN" dirty="0" err="1"/>
              <a:t>ubuntutest.img</a:t>
            </a:r>
            <a:r>
              <a:rPr lang="en-US" altLang="zh-CN" dirty="0"/>
              <a:t> </a:t>
            </a:r>
            <a:r>
              <a:rPr lang="en-US" altLang="zh-CN" dirty="0" smtClean="0"/>
              <a:t>format:qcow2</a:t>
            </a:r>
            <a:r>
              <a:rPr lang="zh-CN" altLang="en-US" dirty="0" smtClean="0"/>
              <a:t>，添加一个</a:t>
            </a:r>
            <a:r>
              <a:rPr lang="en-US" altLang="zh-CN" dirty="0" smtClean="0"/>
              <a:t>drive</a:t>
            </a:r>
          </a:p>
          <a:p>
            <a:pPr lvl="2"/>
            <a:r>
              <a:rPr lang="zh-CN" altLang="en-US" dirty="0"/>
              <a:t>运</a:t>
            </a:r>
            <a:r>
              <a:rPr lang="zh-CN" altLang="en-US" dirty="0" smtClean="0"/>
              <a:t>行</a:t>
            </a:r>
            <a:r>
              <a:rPr lang="en-US" altLang="zh-CN" dirty="0" smtClean="0"/>
              <a:t>run</a:t>
            </a:r>
          </a:p>
          <a:p>
            <a:pPr lvl="2"/>
            <a:r>
              <a:rPr lang="zh-CN" altLang="en-US" dirty="0"/>
              <a:t>查</a:t>
            </a:r>
            <a:r>
              <a:rPr lang="zh-CN" altLang="en-US" dirty="0" smtClean="0"/>
              <a:t>看所有的</a:t>
            </a:r>
            <a:r>
              <a:rPr lang="en-US" altLang="zh-CN" dirty="0" smtClean="0"/>
              <a:t>device: </a:t>
            </a:r>
            <a:r>
              <a:rPr lang="en-US" dirty="0" smtClean="0"/>
              <a:t>list-devices</a:t>
            </a:r>
          </a:p>
          <a:p>
            <a:pPr lvl="2"/>
            <a:r>
              <a:rPr lang="zh-CN" altLang="en-US" dirty="0" smtClean="0"/>
              <a:t>查看所有的分区</a:t>
            </a:r>
            <a:r>
              <a:rPr lang="en-US" altLang="zh-CN" dirty="0"/>
              <a:t>: list-partitions</a:t>
            </a:r>
            <a:endParaRPr lang="en-US" altLang="zh-CN" dirty="0" smtClean="0"/>
          </a:p>
          <a:p>
            <a:pPr lvl="2"/>
            <a:r>
              <a:rPr lang="zh-CN" altLang="en-US" dirty="0"/>
              <a:t>查</a:t>
            </a:r>
            <a:r>
              <a:rPr lang="zh-CN" altLang="en-US" dirty="0" smtClean="0"/>
              <a:t>看所有的文件系统</a:t>
            </a:r>
            <a:r>
              <a:rPr lang="en-US" altLang="zh-CN" dirty="0"/>
              <a:t>: list-</a:t>
            </a:r>
            <a:r>
              <a:rPr lang="en-US" altLang="zh-CN" dirty="0" err="1"/>
              <a:t>filesystems</a:t>
            </a:r>
            <a:endParaRPr lang="en-US" altLang="zh-CN" dirty="0" smtClean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565" y="365125"/>
            <a:ext cx="4958391" cy="2128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" y="5322734"/>
            <a:ext cx="11491913" cy="10458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587447" y="5660484"/>
            <a:ext cx="2594278" cy="235491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38200" y="5788843"/>
            <a:ext cx="1076325" cy="235491"/>
          </a:xfrm>
          <a:prstGeom prst="roundRect">
            <a:avLst>
              <a:gd name="adj" fmla="val 766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971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Guestfish</a:t>
            </a:r>
            <a:r>
              <a:rPr lang="zh-CN" altLang="en-US" dirty="0"/>
              <a:t>的命令</a:t>
            </a:r>
            <a:endParaRPr lang="en-US" altLang="zh-CN" dirty="0"/>
          </a:p>
          <a:p>
            <a:pPr lvl="1"/>
            <a:r>
              <a:rPr lang="en-US" dirty="0" smtClean="0"/>
              <a:t>Mount</a:t>
            </a:r>
            <a:r>
              <a:rPr lang="zh-CN" altLang="en-US" dirty="0" smtClean="0"/>
              <a:t>文件系统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对应的</a:t>
            </a:r>
            <a:r>
              <a:rPr lang="en-US" altLang="zh-CN" dirty="0" smtClean="0"/>
              <a:t>API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guestfs_mount</a:t>
            </a:r>
            <a:endParaRPr lang="en-US" altLang="zh-CN" dirty="0" smtClean="0"/>
          </a:p>
          <a:p>
            <a:pPr lvl="2"/>
            <a:r>
              <a:rPr lang="en-US" dirty="0"/>
              <a:t>mount /</a:t>
            </a:r>
            <a:r>
              <a:rPr lang="en-US" dirty="0" err="1"/>
              <a:t>dev</a:t>
            </a:r>
            <a:r>
              <a:rPr lang="en-US" dirty="0"/>
              <a:t>/sda1 </a:t>
            </a:r>
            <a:r>
              <a:rPr lang="en-US" dirty="0" smtClean="0"/>
              <a:t>/</a:t>
            </a:r>
          </a:p>
          <a:p>
            <a:pPr lvl="1"/>
            <a:r>
              <a:rPr lang="zh-CN" altLang="en-US" dirty="0"/>
              <a:t>文</a:t>
            </a:r>
            <a:r>
              <a:rPr lang="zh-CN" altLang="en-US" dirty="0" smtClean="0"/>
              <a:t>件系统操作</a:t>
            </a:r>
            <a:endParaRPr lang="en-US" altLang="zh-CN" dirty="0" smtClean="0"/>
          </a:p>
          <a:p>
            <a:pPr lvl="2"/>
            <a:r>
              <a:rPr lang="en-US" dirty="0" err="1"/>
              <a:t>l</a:t>
            </a:r>
            <a:r>
              <a:rPr lang="en-US" dirty="0" err="1" smtClean="0"/>
              <a:t>s</a:t>
            </a:r>
            <a:r>
              <a:rPr lang="en-US" dirty="0" smtClean="0"/>
              <a:t> /</a:t>
            </a:r>
          </a:p>
          <a:p>
            <a:pPr lvl="2"/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 smtClean="0"/>
              <a:t>mnt</a:t>
            </a:r>
            <a:r>
              <a:rPr lang="en-US" dirty="0" smtClean="0"/>
              <a:t>/</a:t>
            </a:r>
            <a:r>
              <a:rPr lang="en-US" dirty="0" err="1" smtClean="0"/>
              <a:t>sdb</a:t>
            </a:r>
            <a:endParaRPr lang="en-US" dirty="0" smtClean="0"/>
          </a:p>
          <a:p>
            <a:pPr lvl="2"/>
            <a:r>
              <a:rPr lang="en-US" dirty="0"/>
              <a:t>mount /</a:t>
            </a:r>
            <a:r>
              <a:rPr lang="en-US" dirty="0" err="1"/>
              <a:t>dev</a:t>
            </a:r>
            <a:r>
              <a:rPr lang="en-US" dirty="0"/>
              <a:t>/sdb1 /</a:t>
            </a:r>
            <a:r>
              <a:rPr lang="en-US" dirty="0" err="1" smtClean="0"/>
              <a:t>mnt</a:t>
            </a:r>
            <a:r>
              <a:rPr lang="en-US" dirty="0" smtClean="0"/>
              <a:t>/</a:t>
            </a:r>
            <a:r>
              <a:rPr lang="en-US" dirty="0" err="1" smtClean="0"/>
              <a:t>sdb</a:t>
            </a:r>
            <a:endParaRPr lang="en-US" dirty="0" smtClean="0"/>
          </a:p>
          <a:p>
            <a:pPr lvl="2"/>
            <a:r>
              <a:rPr lang="en-US" dirty="0" err="1"/>
              <a:t>ls</a:t>
            </a:r>
            <a:r>
              <a:rPr lang="en-US" dirty="0"/>
              <a:t> /</a:t>
            </a:r>
            <a:r>
              <a:rPr lang="en-US" dirty="0" err="1" smtClean="0"/>
              <a:t>mnt</a:t>
            </a:r>
            <a:r>
              <a:rPr lang="en-US" dirty="0" smtClean="0"/>
              <a:t>/</a:t>
            </a:r>
            <a:r>
              <a:rPr lang="en-US" dirty="0" err="1" smtClean="0"/>
              <a:t>sdb</a:t>
            </a:r>
            <a:endParaRPr lang="en-US" dirty="0" smtClean="0"/>
          </a:p>
          <a:p>
            <a:pPr lvl="2"/>
            <a:r>
              <a:rPr lang="en-US" dirty="0" err="1"/>
              <a:t>ls</a:t>
            </a:r>
            <a:r>
              <a:rPr lang="en-US" dirty="0"/>
              <a:t> /</a:t>
            </a:r>
            <a:r>
              <a:rPr lang="en-US" dirty="0" err="1" smtClean="0"/>
              <a:t>mnt</a:t>
            </a:r>
            <a:r>
              <a:rPr lang="en-US" dirty="0" smtClean="0"/>
              <a:t>/</a:t>
            </a:r>
            <a:r>
              <a:rPr lang="en-US" dirty="0" err="1" smtClean="0"/>
              <a:t>sdb</a:t>
            </a:r>
            <a:r>
              <a:rPr lang="en-US" dirty="0" smtClean="0"/>
              <a:t>/home/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2"/>
            <a:r>
              <a:rPr lang="en-US" dirty="0"/>
              <a:t>cat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sdb</a:t>
            </a:r>
            <a:r>
              <a:rPr lang="en-US" dirty="0"/>
              <a:t>/home/</a:t>
            </a:r>
            <a:r>
              <a:rPr lang="en-US" dirty="0" err="1"/>
              <a:t>openstack</a:t>
            </a:r>
            <a:r>
              <a:rPr lang="en-US" dirty="0"/>
              <a:t>/.</a:t>
            </a:r>
            <a:r>
              <a:rPr lang="en-US" dirty="0" err="1" smtClean="0"/>
              <a:t>bash_history</a:t>
            </a:r>
            <a:endParaRPr lang="en-US" dirty="0" smtClean="0"/>
          </a:p>
          <a:p>
            <a:pPr lvl="2"/>
            <a:r>
              <a:rPr lang="zh-CN" altLang="en-US" dirty="0" smtClean="0"/>
              <a:t>更多文件系统命令</a:t>
            </a:r>
            <a:r>
              <a:rPr lang="en-US" altLang="zh-CN" dirty="0" err="1" smtClean="0"/>
              <a:t>chown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chmod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cp</a:t>
            </a:r>
            <a:r>
              <a:rPr lang="zh-CN" altLang="en-US" dirty="0" smtClean="0"/>
              <a:t>等都支持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212" y="237808"/>
            <a:ext cx="1807887" cy="329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887" y="237808"/>
            <a:ext cx="2138363" cy="330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13" y="3677671"/>
            <a:ext cx="4110038" cy="13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993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Guestfish</a:t>
            </a:r>
            <a:r>
              <a:rPr lang="zh-CN" altLang="en-US" dirty="0"/>
              <a:t>的命令</a:t>
            </a:r>
            <a:endParaRPr lang="en-US" altLang="zh-CN" dirty="0"/>
          </a:p>
          <a:p>
            <a:pPr lvl="1"/>
            <a:r>
              <a:rPr lang="zh-CN" altLang="en-US" dirty="0" smtClean="0"/>
              <a:t>对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的操作</a:t>
            </a:r>
            <a:endParaRPr lang="en-US" altLang="zh-CN" dirty="0" smtClean="0"/>
          </a:p>
          <a:p>
            <a:pPr lvl="2"/>
            <a:r>
              <a:rPr lang="en-US" dirty="0"/>
              <a:t>part-list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sdb</a:t>
            </a:r>
            <a:endParaRPr lang="en-US" dirty="0" smtClean="0"/>
          </a:p>
          <a:p>
            <a:pPr lvl="2"/>
            <a:r>
              <a:rPr lang="en-US" dirty="0"/>
              <a:t>part-get-bootable 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sdb</a:t>
            </a:r>
            <a:r>
              <a:rPr lang="en-US" dirty="0"/>
              <a:t> </a:t>
            </a:r>
            <a:r>
              <a:rPr lang="en-US" dirty="0" smtClean="0"/>
              <a:t>1</a:t>
            </a:r>
          </a:p>
          <a:p>
            <a:pPr lvl="2"/>
            <a:r>
              <a:rPr lang="zh-CN" altLang="en-US" dirty="0"/>
              <a:t>有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的命令包括：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part-add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part-del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part-disk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part-get-bootable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part-get-</a:t>
            </a:r>
            <a:r>
              <a:rPr lang="en-US" altLang="zh-CN" dirty="0" err="1" smtClean="0"/>
              <a:t>gpt</a:t>
            </a:r>
            <a:r>
              <a:rPr lang="en-US" altLang="zh-CN" dirty="0" smtClean="0"/>
              <a:t>-type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part-get-</a:t>
            </a:r>
            <a:r>
              <a:rPr lang="en-US" altLang="zh-CN" dirty="0" err="1" smtClean="0"/>
              <a:t>mbr</a:t>
            </a:r>
            <a:r>
              <a:rPr lang="en-US" altLang="zh-CN" dirty="0" smtClean="0"/>
              <a:t>-id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part-get-name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part-get-</a:t>
            </a:r>
            <a:r>
              <a:rPr lang="en-US" altLang="zh-CN" dirty="0" err="1" smtClean="0"/>
              <a:t>parttype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</a:t>
            </a:r>
            <a:r>
              <a:rPr lang="en-US" altLang="zh-CN" dirty="0" err="1" smtClean="0"/>
              <a:t>init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part-list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part-set-bootable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part-set-</a:t>
            </a:r>
            <a:r>
              <a:rPr lang="en-US" altLang="zh-CN" dirty="0" err="1" smtClean="0"/>
              <a:t>gpt</a:t>
            </a:r>
            <a:r>
              <a:rPr lang="en-US" altLang="zh-CN" dirty="0" smtClean="0"/>
              <a:t>-type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part-set-</a:t>
            </a:r>
            <a:r>
              <a:rPr lang="en-US" altLang="zh-CN" dirty="0" err="1" smtClean="0"/>
              <a:t>mbr</a:t>
            </a:r>
            <a:r>
              <a:rPr lang="en-US" altLang="zh-CN" dirty="0" smtClean="0"/>
              <a:t>-id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part-set-name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part-to-</a:t>
            </a:r>
            <a:r>
              <a:rPr lang="en-US" altLang="zh-CN" dirty="0" err="1" smtClean="0"/>
              <a:t>dev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part-to-</a:t>
            </a:r>
            <a:r>
              <a:rPr lang="en-US" altLang="zh-CN" dirty="0" err="1" smtClean="0"/>
              <a:t>partnum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对</a:t>
            </a:r>
            <a:r>
              <a:rPr lang="en-US" altLang="zh-CN" dirty="0" smtClean="0"/>
              <a:t>LVM</a:t>
            </a:r>
            <a:r>
              <a:rPr lang="zh-CN" altLang="en-US" dirty="0" smtClean="0"/>
              <a:t>的操作</a:t>
            </a:r>
            <a:endParaRPr lang="en-US" altLang="zh-CN" dirty="0" smtClean="0"/>
          </a:p>
          <a:p>
            <a:pPr lvl="2"/>
            <a:r>
              <a:rPr lang="en-US" dirty="0" err="1"/>
              <a:t>guestfish</a:t>
            </a:r>
            <a:r>
              <a:rPr lang="en-US" dirty="0"/>
              <a:t> -a </a:t>
            </a:r>
            <a:r>
              <a:rPr lang="en-US" dirty="0" smtClean="0"/>
              <a:t>trusty-server-cloudimg-amd64-disk1.img</a:t>
            </a:r>
          </a:p>
          <a:p>
            <a:pPr lvl="2"/>
            <a:r>
              <a:rPr lang="en-US" dirty="0"/>
              <a:t>add-drive ./centos-5.8.new.qcow2 </a:t>
            </a:r>
            <a:r>
              <a:rPr lang="en-US" dirty="0" smtClean="0"/>
              <a:t>format:qcow2</a:t>
            </a:r>
          </a:p>
          <a:p>
            <a:pPr lvl="2"/>
            <a:r>
              <a:rPr lang="en-US" altLang="zh-CN" dirty="0" smtClean="0"/>
              <a:t>run</a:t>
            </a:r>
          </a:p>
          <a:p>
            <a:pPr lvl="2"/>
            <a:r>
              <a:rPr lang="zh-CN" altLang="en-US" dirty="0"/>
              <a:t>查</a:t>
            </a:r>
            <a:r>
              <a:rPr lang="zh-CN" altLang="en-US" dirty="0" smtClean="0"/>
              <a:t>看所有的</a:t>
            </a:r>
            <a:r>
              <a:rPr lang="en-US" altLang="zh-CN" dirty="0" smtClean="0"/>
              <a:t>PV</a:t>
            </a:r>
            <a:r>
              <a:rPr lang="en-US" altLang="zh-CN" dirty="0"/>
              <a:t>: </a:t>
            </a:r>
            <a:r>
              <a:rPr lang="en-US" altLang="zh-CN" dirty="0" err="1"/>
              <a:t>pvs</a:t>
            </a:r>
            <a:r>
              <a:rPr lang="en-US" altLang="zh-CN" dirty="0"/>
              <a:t>-full</a:t>
            </a:r>
            <a:endParaRPr lang="en-US" altLang="zh-CN" dirty="0" smtClean="0"/>
          </a:p>
          <a:p>
            <a:pPr lvl="2"/>
            <a:r>
              <a:rPr lang="zh-CN" altLang="en-US" dirty="0"/>
              <a:t>查</a:t>
            </a:r>
            <a:r>
              <a:rPr lang="zh-CN" altLang="en-US" dirty="0" smtClean="0"/>
              <a:t>看所有的</a:t>
            </a:r>
            <a:r>
              <a:rPr lang="en-US" altLang="zh-CN" dirty="0" smtClean="0"/>
              <a:t>VG: </a:t>
            </a:r>
            <a:r>
              <a:rPr lang="en-US" dirty="0" err="1" smtClean="0"/>
              <a:t>vgs</a:t>
            </a:r>
            <a:r>
              <a:rPr lang="en-US" dirty="0" smtClean="0"/>
              <a:t>-full</a:t>
            </a:r>
          </a:p>
          <a:p>
            <a:pPr lvl="2"/>
            <a:r>
              <a:rPr lang="zh-CN" altLang="en-US" dirty="0" smtClean="0"/>
              <a:t>命令包含：</a:t>
            </a:r>
            <a:r>
              <a:rPr lang="en-US" altLang="zh-CN" dirty="0" err="1"/>
              <a:t>lvcreate</a:t>
            </a:r>
            <a:r>
              <a:rPr lang="en-US" altLang="zh-CN" dirty="0"/>
              <a:t>, </a:t>
            </a:r>
            <a:r>
              <a:rPr lang="en-US" altLang="zh-CN" dirty="0" err="1"/>
              <a:t>lvcreate</a:t>
            </a:r>
            <a:r>
              <a:rPr lang="en-US" altLang="zh-CN" dirty="0"/>
              <a:t>-free, </a:t>
            </a:r>
            <a:r>
              <a:rPr lang="en-US" altLang="zh-CN" dirty="0" err="1"/>
              <a:t>lvm</a:t>
            </a:r>
            <a:r>
              <a:rPr lang="en-US" altLang="zh-CN" dirty="0"/>
              <a:t>-canonical-lv-name, </a:t>
            </a:r>
            <a:r>
              <a:rPr lang="en-US" altLang="zh-CN" dirty="0" err="1"/>
              <a:t>lvm</a:t>
            </a:r>
            <a:r>
              <a:rPr lang="en-US" altLang="zh-CN" dirty="0"/>
              <a:t>-clear-filter, </a:t>
            </a:r>
            <a:r>
              <a:rPr lang="en-US" altLang="zh-CN" dirty="0" err="1"/>
              <a:t>lvm</a:t>
            </a:r>
            <a:r>
              <a:rPr lang="en-US" altLang="zh-CN" dirty="0"/>
              <a:t>-remove-all, </a:t>
            </a:r>
            <a:r>
              <a:rPr lang="en-US" altLang="zh-CN" dirty="0" err="1"/>
              <a:t>lvm</a:t>
            </a:r>
            <a:r>
              <a:rPr lang="en-US" altLang="zh-CN" dirty="0"/>
              <a:t>-set-filter, </a:t>
            </a:r>
            <a:r>
              <a:rPr lang="en-US" altLang="zh-CN" dirty="0" err="1"/>
              <a:t>lvremove</a:t>
            </a:r>
            <a:r>
              <a:rPr lang="en-US" altLang="zh-CN" dirty="0"/>
              <a:t>, </a:t>
            </a:r>
            <a:r>
              <a:rPr lang="en-US" altLang="zh-CN" dirty="0" err="1"/>
              <a:t>lvrename</a:t>
            </a:r>
            <a:r>
              <a:rPr lang="en-US" altLang="zh-CN" dirty="0"/>
              <a:t>, </a:t>
            </a:r>
            <a:r>
              <a:rPr lang="en-US" altLang="zh-CN" dirty="0" err="1"/>
              <a:t>lvresize</a:t>
            </a:r>
            <a:r>
              <a:rPr lang="en-US" altLang="zh-CN" dirty="0"/>
              <a:t>, </a:t>
            </a:r>
            <a:r>
              <a:rPr lang="en-US" altLang="zh-CN" dirty="0" err="1"/>
              <a:t>lvresize</a:t>
            </a:r>
            <a:r>
              <a:rPr lang="en-US" altLang="zh-CN" dirty="0"/>
              <a:t>-free, </a:t>
            </a:r>
            <a:r>
              <a:rPr lang="en-US" altLang="zh-CN" dirty="0" err="1"/>
              <a:t>lvs</a:t>
            </a:r>
            <a:r>
              <a:rPr lang="en-US" altLang="zh-CN" dirty="0"/>
              <a:t>, </a:t>
            </a:r>
            <a:r>
              <a:rPr lang="en-US" altLang="zh-CN" dirty="0" err="1"/>
              <a:t>lvs</a:t>
            </a:r>
            <a:r>
              <a:rPr lang="en-US" altLang="zh-CN" dirty="0"/>
              <a:t>-full, </a:t>
            </a:r>
            <a:r>
              <a:rPr lang="en-US" altLang="zh-CN" dirty="0" err="1"/>
              <a:t>lvuuid</a:t>
            </a:r>
            <a:r>
              <a:rPr lang="en-US" altLang="zh-CN" dirty="0" smtClean="0"/>
              <a:t>, </a:t>
            </a:r>
            <a:r>
              <a:rPr lang="en-US" altLang="zh-CN" dirty="0" err="1"/>
              <a:t>pvcreate</a:t>
            </a:r>
            <a:r>
              <a:rPr lang="en-US" altLang="zh-CN" dirty="0"/>
              <a:t>, </a:t>
            </a:r>
            <a:r>
              <a:rPr lang="en-US" altLang="zh-CN" dirty="0" err="1"/>
              <a:t>pvremove</a:t>
            </a:r>
            <a:r>
              <a:rPr lang="en-US" altLang="zh-CN" dirty="0"/>
              <a:t>, </a:t>
            </a:r>
            <a:r>
              <a:rPr lang="en-US" altLang="zh-CN" dirty="0" err="1"/>
              <a:t>pvresize</a:t>
            </a:r>
            <a:r>
              <a:rPr lang="en-US" altLang="zh-CN" dirty="0"/>
              <a:t>, </a:t>
            </a:r>
            <a:r>
              <a:rPr lang="en-US" altLang="zh-CN" dirty="0" err="1"/>
              <a:t>pvresize</a:t>
            </a:r>
            <a:r>
              <a:rPr lang="en-US" altLang="zh-CN" dirty="0"/>
              <a:t>-size, </a:t>
            </a:r>
            <a:r>
              <a:rPr lang="en-US" altLang="zh-CN" dirty="0" err="1"/>
              <a:t>pvs</a:t>
            </a:r>
            <a:r>
              <a:rPr lang="en-US" altLang="zh-CN" dirty="0"/>
              <a:t>, </a:t>
            </a:r>
            <a:r>
              <a:rPr lang="en-US" altLang="zh-CN" dirty="0" err="1"/>
              <a:t>pvs</a:t>
            </a:r>
            <a:r>
              <a:rPr lang="en-US" altLang="zh-CN" dirty="0"/>
              <a:t>-full, </a:t>
            </a:r>
            <a:r>
              <a:rPr lang="en-US" altLang="zh-CN" dirty="0" err="1"/>
              <a:t>pvuuid</a:t>
            </a:r>
            <a:r>
              <a:rPr lang="en-US" altLang="zh-CN" dirty="0"/>
              <a:t>, </a:t>
            </a:r>
            <a:r>
              <a:rPr lang="en-US" altLang="zh-CN" dirty="0" smtClean="0"/>
              <a:t>vg-activate</a:t>
            </a:r>
            <a:r>
              <a:rPr lang="en-US" altLang="zh-CN" dirty="0"/>
              <a:t>, vg-activate-all, </a:t>
            </a:r>
            <a:r>
              <a:rPr lang="en-US" altLang="zh-CN" dirty="0" err="1"/>
              <a:t>vgchange-uuid</a:t>
            </a:r>
            <a:r>
              <a:rPr lang="en-US" altLang="zh-CN" dirty="0"/>
              <a:t>, </a:t>
            </a:r>
            <a:r>
              <a:rPr lang="en-US" altLang="zh-CN" dirty="0" err="1"/>
              <a:t>vgchange</a:t>
            </a:r>
            <a:r>
              <a:rPr lang="en-US" altLang="zh-CN" dirty="0"/>
              <a:t>-</a:t>
            </a:r>
            <a:r>
              <a:rPr lang="en-US" altLang="zh-CN" dirty="0" err="1"/>
              <a:t>uuid</a:t>
            </a:r>
            <a:r>
              <a:rPr lang="en-US" altLang="zh-CN" dirty="0"/>
              <a:t>-all, </a:t>
            </a:r>
            <a:r>
              <a:rPr lang="en-US" altLang="zh-CN" dirty="0" err="1"/>
              <a:t>vgcreate</a:t>
            </a:r>
            <a:r>
              <a:rPr lang="en-US" altLang="zh-CN" dirty="0"/>
              <a:t>, </a:t>
            </a:r>
            <a:r>
              <a:rPr lang="en-US" altLang="zh-CN" dirty="0" err="1"/>
              <a:t>vglvuuids</a:t>
            </a:r>
            <a:r>
              <a:rPr lang="en-US" altLang="zh-CN" dirty="0"/>
              <a:t>, </a:t>
            </a:r>
            <a:r>
              <a:rPr lang="en-US" altLang="zh-CN" dirty="0" err="1"/>
              <a:t>vgmeta</a:t>
            </a:r>
            <a:r>
              <a:rPr lang="en-US" altLang="zh-CN" dirty="0"/>
              <a:t>, </a:t>
            </a:r>
            <a:r>
              <a:rPr lang="en-US" altLang="zh-CN" dirty="0" err="1"/>
              <a:t>vgpvuuids</a:t>
            </a:r>
            <a:r>
              <a:rPr lang="en-US" altLang="zh-CN" dirty="0"/>
              <a:t>, </a:t>
            </a:r>
            <a:r>
              <a:rPr lang="en-US" altLang="zh-CN" dirty="0" err="1"/>
              <a:t>vgremove</a:t>
            </a:r>
            <a:r>
              <a:rPr lang="en-US" altLang="zh-CN" dirty="0"/>
              <a:t>, </a:t>
            </a:r>
            <a:r>
              <a:rPr lang="en-US" altLang="zh-CN" dirty="0" err="1"/>
              <a:t>vgrename</a:t>
            </a:r>
            <a:r>
              <a:rPr lang="en-US" altLang="zh-CN" dirty="0"/>
              <a:t>, </a:t>
            </a:r>
            <a:r>
              <a:rPr lang="en-US" altLang="zh-CN" dirty="0" err="1"/>
              <a:t>vgs</a:t>
            </a:r>
            <a:r>
              <a:rPr lang="en-US" altLang="zh-CN" dirty="0"/>
              <a:t>, </a:t>
            </a:r>
            <a:r>
              <a:rPr lang="en-US" altLang="zh-CN" dirty="0" err="1"/>
              <a:t>vgs</a:t>
            </a:r>
            <a:r>
              <a:rPr lang="en-US" altLang="zh-CN" dirty="0"/>
              <a:t>-full, </a:t>
            </a:r>
            <a:r>
              <a:rPr lang="en-US" altLang="zh-CN" dirty="0" err="1"/>
              <a:t>vgscan</a:t>
            </a:r>
            <a:r>
              <a:rPr lang="en-US" altLang="zh-CN" dirty="0"/>
              <a:t>, </a:t>
            </a:r>
            <a:r>
              <a:rPr lang="en-US" altLang="zh-CN" dirty="0" err="1"/>
              <a:t>vguuid</a:t>
            </a:r>
            <a:endParaRPr lang="en-US" altLang="zh-CN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29" y="180584"/>
            <a:ext cx="1480996" cy="204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1628312"/>
            <a:ext cx="2676525" cy="595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720" y="3013256"/>
            <a:ext cx="2302680" cy="16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2095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6819900" cy="5131934"/>
          </a:xfrm>
        </p:spPr>
        <p:txBody>
          <a:bodyPr/>
          <a:lstStyle/>
          <a:p>
            <a:r>
              <a:rPr lang="en-US" dirty="0" err="1"/>
              <a:t>Guestfish</a:t>
            </a:r>
            <a:r>
              <a:rPr lang="zh-CN" altLang="en-US" dirty="0"/>
              <a:t>的命令</a:t>
            </a:r>
            <a:endParaRPr lang="en-US" altLang="zh-CN" dirty="0"/>
          </a:p>
          <a:p>
            <a:pPr lvl="1"/>
            <a:r>
              <a:rPr lang="zh-CN" altLang="en-US" dirty="0" smtClean="0"/>
              <a:t>下载和上传文件</a:t>
            </a:r>
            <a:endParaRPr lang="en-US" altLang="zh-CN" dirty="0" smtClean="0"/>
          </a:p>
          <a:p>
            <a:pPr lvl="2"/>
            <a:r>
              <a:rPr lang="en-US" dirty="0" err="1"/>
              <a:t>guestfish</a:t>
            </a:r>
            <a:r>
              <a:rPr lang="en-US" dirty="0"/>
              <a:t> -a </a:t>
            </a:r>
            <a:r>
              <a:rPr lang="en-US" dirty="0" err="1" smtClean="0"/>
              <a:t>ubuntutest.img</a:t>
            </a:r>
            <a:endParaRPr lang="en-US" dirty="0" smtClean="0"/>
          </a:p>
          <a:p>
            <a:pPr lvl="2"/>
            <a:r>
              <a:rPr lang="en-US" dirty="0" smtClean="0"/>
              <a:t>run</a:t>
            </a:r>
          </a:p>
          <a:p>
            <a:pPr lvl="2"/>
            <a:r>
              <a:rPr lang="en-US" dirty="0" smtClean="0"/>
              <a:t>list-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lvl="2"/>
            <a:r>
              <a:rPr lang="en-US" dirty="0"/>
              <a:t>mount /</a:t>
            </a:r>
            <a:r>
              <a:rPr lang="en-US" dirty="0" err="1"/>
              <a:t>dev</a:t>
            </a:r>
            <a:r>
              <a:rPr lang="en-US" dirty="0"/>
              <a:t>/sda1 </a:t>
            </a:r>
            <a:r>
              <a:rPr lang="en-US" dirty="0" smtClean="0"/>
              <a:t>/</a:t>
            </a:r>
          </a:p>
          <a:p>
            <a:pPr lvl="2"/>
            <a:r>
              <a:rPr lang="en-US" dirty="0"/>
              <a:t>download /home/</a:t>
            </a:r>
            <a:r>
              <a:rPr lang="en-US" dirty="0" err="1"/>
              <a:t>openstack</a:t>
            </a:r>
            <a:r>
              <a:rPr lang="en-US" dirty="0"/>
              <a:t>/.</a:t>
            </a:r>
            <a:r>
              <a:rPr lang="en-US" dirty="0" err="1"/>
              <a:t>bash_history</a:t>
            </a:r>
            <a:r>
              <a:rPr lang="en-US" dirty="0"/>
              <a:t> </a:t>
            </a:r>
            <a:r>
              <a:rPr lang="en-US" dirty="0" err="1" smtClean="0"/>
              <a:t>testdownload</a:t>
            </a:r>
            <a:endParaRPr lang="en-US" dirty="0" smtClean="0"/>
          </a:p>
          <a:p>
            <a:pPr lvl="2"/>
            <a:r>
              <a:rPr lang="en-US" dirty="0"/>
              <a:t>upload instance01.xml /home/</a:t>
            </a:r>
            <a:r>
              <a:rPr lang="en-US" dirty="0" err="1"/>
              <a:t>openstack</a:t>
            </a:r>
            <a:r>
              <a:rPr lang="en-US" dirty="0"/>
              <a:t>/</a:t>
            </a:r>
            <a:r>
              <a:rPr lang="en-US" dirty="0" err="1"/>
              <a:t>testupload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87" y="472440"/>
            <a:ext cx="4475162" cy="44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675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所有的命令</a:t>
            </a:r>
            <a:endParaRPr lang="en-US" altLang="zh-CN" sz="2000" dirty="0" smtClean="0"/>
          </a:p>
          <a:p>
            <a:pPr lvl="1"/>
            <a:r>
              <a:rPr lang="en-US" sz="1800" dirty="0">
                <a:hlinkClick r:id="rId3"/>
              </a:rPr>
              <a:t>https://rwmj.wordpress.com/2013/03/13/guestfish-now-supports-502-commands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lvl="1"/>
            <a:endParaRPr lang="en-US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652423"/>
              </p:ext>
            </p:extLst>
          </p:nvPr>
        </p:nvGraphicFramePr>
        <p:xfrm>
          <a:off x="1895475" y="1781175"/>
          <a:ext cx="703897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7" name="Worksheet" r:id="rId4" imgW="7962979" imgH="11820600" progId="Excel.Sheet.12">
                  <p:embed/>
                </p:oleObj>
              </mc:Choice>
              <mc:Fallback>
                <p:oleObj name="Worksheet" r:id="rId4" imgW="7962979" imgH="1182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5475" y="1781175"/>
                        <a:ext cx="703897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34450" y="5600688"/>
            <a:ext cx="230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 am an excel,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Double click me!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0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虚拟化的基本类型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844327" cy="5131934"/>
          </a:xfrm>
        </p:spPr>
        <p:txBody>
          <a:bodyPr/>
          <a:lstStyle/>
          <a:p>
            <a:r>
              <a:rPr lang="zh-CN" altLang="en-US" dirty="0" smtClean="0"/>
              <a:t>无虚拟化</a:t>
            </a:r>
            <a:endParaRPr lang="en-US" altLang="zh-CN" dirty="0" smtClean="0"/>
          </a:p>
          <a:p>
            <a:pPr lvl="1"/>
            <a:r>
              <a:rPr lang="en-US" dirty="0" smtClean="0"/>
              <a:t>CPU</a:t>
            </a:r>
            <a:r>
              <a:rPr lang="zh-CN" altLang="en-US" dirty="0" smtClean="0"/>
              <a:t>一般设为四个</a:t>
            </a:r>
            <a:r>
              <a:rPr lang="en-US" altLang="zh-CN" dirty="0" smtClean="0"/>
              <a:t>Ring</a:t>
            </a:r>
          </a:p>
          <a:p>
            <a:pPr lvl="1"/>
            <a:r>
              <a:rPr lang="en-US" dirty="0" smtClean="0"/>
              <a:t>Kernel Mode</a:t>
            </a:r>
            <a:r>
              <a:rPr lang="zh-CN" altLang="en-US" dirty="0" smtClean="0"/>
              <a:t>一般跑在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 lvl="1"/>
            <a:r>
              <a:rPr lang="en-US" dirty="0" smtClean="0"/>
              <a:t>User </a:t>
            </a:r>
            <a:r>
              <a:rPr lang="en-US" altLang="zh-CN" dirty="0" smtClean="0"/>
              <a:t>Mode</a:t>
            </a:r>
            <a:r>
              <a:rPr lang="zh-CN" altLang="en-US" dirty="0" smtClean="0"/>
              <a:t>一般跑在</a:t>
            </a:r>
            <a:r>
              <a:rPr lang="en-US" altLang="zh-CN" dirty="0" smtClean="0"/>
              <a:t>Ring 3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 lvl="1"/>
            <a:r>
              <a:rPr lang="zh-CN" altLang="en-US" dirty="0"/>
              <a:t>对</a:t>
            </a:r>
            <a:r>
              <a:rPr lang="zh-CN" altLang="en-US" dirty="0" smtClean="0"/>
              <a:t>于一个普通的传统的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系统没有问题</a:t>
            </a:r>
            <a:endParaRPr lang="en-US" altLang="zh-CN" dirty="0" smtClean="0"/>
          </a:p>
          <a:p>
            <a:r>
              <a:rPr lang="zh-CN" altLang="en-US" dirty="0"/>
              <a:t>虚拟</a:t>
            </a:r>
            <a:r>
              <a:rPr lang="zh-CN" altLang="en-US" dirty="0" smtClean="0"/>
              <a:t>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机器和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机器中间加一层</a:t>
            </a:r>
            <a:r>
              <a:rPr lang="en-US" altLang="zh-CN" dirty="0" smtClean="0"/>
              <a:t>Hypervisor</a:t>
            </a:r>
          </a:p>
          <a:p>
            <a:pPr lvl="1"/>
            <a:r>
              <a:rPr lang="en-US" altLang="zh-CN" dirty="0" smtClean="0"/>
              <a:t>Host</a:t>
            </a:r>
            <a:r>
              <a:rPr lang="zh-CN" altLang="en-US" dirty="0" smtClean="0"/>
              <a:t>机器看它像跑在自己上面的程序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Guest</a:t>
            </a:r>
            <a:r>
              <a:rPr lang="zh-CN" altLang="en-US" dirty="0" smtClean="0"/>
              <a:t>机器看它像自己所运行的硬件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果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机器和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机器都跑相同的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，它们的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都想运行在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，可怎么办？</a:t>
            </a:r>
            <a:endParaRPr lang="en-US" altLang="zh-CN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60" y="853440"/>
            <a:ext cx="302895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82" y="853440"/>
            <a:ext cx="2391577" cy="173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250" y="4000976"/>
            <a:ext cx="26193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QEMU-KVM: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配置</a:t>
            </a:r>
            <a:r>
              <a:rPr lang="en-US" dirty="0"/>
              <a:t>Bridge </a:t>
            </a:r>
            <a:r>
              <a:rPr lang="en-US" dirty="0" smtClean="0"/>
              <a:t>Networking</a:t>
            </a:r>
          </a:p>
          <a:p>
            <a:pPr lvl="1"/>
            <a:r>
              <a:rPr lang="zh-CN" altLang="en-US" dirty="0"/>
              <a:t>这个课程和</a:t>
            </a:r>
            <a:r>
              <a:rPr lang="en-US" altLang="zh-CN" dirty="0" err="1"/>
              <a:t>openvswitch</a:t>
            </a:r>
            <a:r>
              <a:rPr lang="zh-CN" altLang="en-US" dirty="0"/>
              <a:t>无关，所以不用</a:t>
            </a:r>
            <a:r>
              <a:rPr lang="zh-CN" altLang="en-US" dirty="0" smtClean="0"/>
              <a:t>它</a:t>
            </a:r>
            <a:endParaRPr lang="en-US" altLang="zh-CN" dirty="0" smtClean="0"/>
          </a:p>
          <a:p>
            <a:pPr lvl="1"/>
            <a:r>
              <a:rPr lang="zh-CN" altLang="en-US" dirty="0"/>
              <a:t>这</a:t>
            </a:r>
            <a:r>
              <a:rPr lang="zh-CN" altLang="en-US" dirty="0" smtClean="0"/>
              <a:t>里仅仅是简单的介绍，详细的后面会讲</a:t>
            </a:r>
            <a:endParaRPr lang="en-US" dirty="0" smtClean="0"/>
          </a:p>
          <a:p>
            <a:pPr lvl="1"/>
            <a:r>
              <a:rPr lang="en-US" altLang="zh-CN" dirty="0"/>
              <a:t>(1) </a:t>
            </a:r>
            <a:r>
              <a:rPr lang="zh-CN" altLang="en-US" dirty="0"/>
              <a:t>在</a:t>
            </a:r>
            <a:r>
              <a:rPr lang="en-US" dirty="0"/>
              <a:t>Host</a:t>
            </a:r>
            <a:r>
              <a:rPr lang="zh-CN" altLang="en-US" dirty="0"/>
              <a:t>机器上创建</a:t>
            </a:r>
            <a:r>
              <a:rPr lang="en-US" dirty="0"/>
              <a:t>bridge </a:t>
            </a:r>
            <a:r>
              <a:rPr lang="en-US" dirty="0" smtClean="0"/>
              <a:t>br0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(2) </a:t>
            </a:r>
            <a:r>
              <a:rPr lang="zh-CN" altLang="en-US" dirty="0"/>
              <a:t>将</a:t>
            </a:r>
            <a:r>
              <a:rPr lang="en-US" altLang="zh-CN" dirty="0"/>
              <a:t>br0</a:t>
            </a:r>
            <a:r>
              <a:rPr lang="zh-CN" altLang="en-US" dirty="0"/>
              <a:t>设为</a:t>
            </a:r>
            <a:r>
              <a:rPr lang="en-US" altLang="zh-CN" dirty="0" smtClean="0"/>
              <a:t>up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(3) </a:t>
            </a:r>
            <a:r>
              <a:rPr lang="zh-CN" altLang="en-US" dirty="0"/>
              <a:t>创建</a:t>
            </a:r>
            <a:r>
              <a:rPr lang="en-US" dirty="0"/>
              <a:t>tap </a:t>
            </a:r>
            <a:r>
              <a:rPr lang="en-US" dirty="0" smtClean="0"/>
              <a:t>device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(4) </a:t>
            </a:r>
            <a:r>
              <a:rPr lang="zh-CN" altLang="en-US" dirty="0"/>
              <a:t>将</a:t>
            </a:r>
            <a:r>
              <a:rPr lang="en-US" altLang="zh-CN" dirty="0"/>
              <a:t>tap0</a:t>
            </a:r>
            <a:r>
              <a:rPr lang="zh-CN" altLang="en-US" dirty="0"/>
              <a:t>设为</a:t>
            </a:r>
            <a:r>
              <a:rPr lang="en-US" altLang="zh-CN" dirty="0" smtClean="0"/>
              <a:t>up</a:t>
            </a:r>
          </a:p>
          <a:p>
            <a:pPr lvl="1"/>
            <a:endParaRPr lang="en-US" dirty="0"/>
          </a:p>
          <a:p>
            <a:pPr lvl="1"/>
            <a:r>
              <a:rPr lang="en-US" altLang="zh-CN" dirty="0"/>
              <a:t>(5) </a:t>
            </a:r>
            <a:r>
              <a:rPr lang="zh-CN" altLang="en-US" dirty="0"/>
              <a:t>将</a:t>
            </a:r>
            <a:r>
              <a:rPr lang="en-US" dirty="0"/>
              <a:t>tap0</a:t>
            </a:r>
            <a:r>
              <a:rPr lang="zh-CN" altLang="en-US" dirty="0"/>
              <a:t>加入到</a:t>
            </a:r>
            <a:r>
              <a:rPr lang="en-US" dirty="0"/>
              <a:t>br0</a:t>
            </a:r>
            <a:r>
              <a:rPr lang="zh-CN" altLang="en-US" dirty="0"/>
              <a:t>上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2803" y="2631571"/>
            <a:ext cx="159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brctl</a:t>
            </a:r>
            <a:r>
              <a:rPr lang="en-US" dirty="0"/>
              <a:t> </a:t>
            </a:r>
            <a:r>
              <a:rPr lang="en-US" dirty="0" err="1"/>
              <a:t>addbr</a:t>
            </a:r>
            <a:r>
              <a:rPr lang="en-US" dirty="0"/>
              <a:t> br0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2803" y="3426330"/>
            <a:ext cx="1746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ip</a:t>
            </a:r>
            <a:r>
              <a:rPr lang="en-US" dirty="0"/>
              <a:t> link set br0 up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2803" y="4218113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tunctl</a:t>
            </a:r>
            <a:r>
              <a:rPr lang="en-US" dirty="0"/>
              <a:t> -b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2803" y="5012872"/>
            <a:ext cx="18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ip</a:t>
            </a:r>
            <a:r>
              <a:rPr lang="en-US" dirty="0"/>
              <a:t> link set tap0 up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2803" y="5807631"/>
            <a:ext cx="198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brctl</a:t>
            </a:r>
            <a:r>
              <a:rPr lang="en-US" dirty="0"/>
              <a:t> </a:t>
            </a:r>
            <a:r>
              <a:rPr lang="en-US" dirty="0" err="1"/>
              <a:t>addif</a:t>
            </a:r>
            <a:r>
              <a:rPr lang="en-US" dirty="0"/>
              <a:t> br0 tap0</a:t>
            </a:r>
          </a:p>
        </p:txBody>
      </p:sp>
    </p:spTree>
    <p:extLst>
      <p:ext uri="{BB962C8B-B14F-4D97-AF65-F5344CB8AC3E}">
        <p14:creationId xmlns:p14="http://schemas.microsoft.com/office/powerpoint/2010/main" val="1320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Virt</a:t>
            </a:r>
            <a:r>
              <a:rPr lang="zh-CN" altLang="en-US" dirty="0" smtClean="0"/>
              <a:t>命令系列</a:t>
            </a:r>
            <a:endParaRPr lang="en-US" altLang="zh-CN" dirty="0" smtClean="0"/>
          </a:p>
          <a:p>
            <a:pPr lvl="1"/>
            <a:r>
              <a:rPr lang="zh-CN" altLang="en-US" dirty="0"/>
              <a:t>一</a:t>
            </a:r>
            <a:r>
              <a:rPr lang="zh-CN" altLang="en-US" dirty="0" smtClean="0"/>
              <a:t>个命令完成操作，无需启动交互命令行</a:t>
            </a:r>
            <a:endParaRPr lang="en-US" altLang="zh-CN" dirty="0" smtClean="0"/>
          </a:p>
          <a:p>
            <a:pPr lvl="1"/>
            <a:r>
              <a:rPr lang="en-US" dirty="0" err="1" smtClean="0"/>
              <a:t>Guestmount</a:t>
            </a:r>
            <a:endParaRPr lang="en-US" dirty="0" smtClean="0"/>
          </a:p>
          <a:p>
            <a:pPr lvl="2"/>
            <a:r>
              <a:rPr lang="zh-CN" altLang="en-US" dirty="0" smtClean="0"/>
              <a:t>创建一个本地文件夹</a:t>
            </a:r>
            <a:endParaRPr lang="en-US" altLang="zh-CN" dirty="0" smtClean="0"/>
          </a:p>
          <a:p>
            <a:pPr lvl="3"/>
            <a:r>
              <a:rPr lang="en-US" altLang="zh-CN" dirty="0" err="1" smtClean="0"/>
              <a:t>mkdir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testguestmount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将</a:t>
            </a:r>
            <a:r>
              <a:rPr lang="en-US" altLang="zh-CN" dirty="0" smtClean="0"/>
              <a:t>image</a:t>
            </a:r>
            <a:r>
              <a:rPr lang="zh-CN" altLang="en-US" dirty="0"/>
              <a:t>里</a:t>
            </a:r>
            <a:r>
              <a:rPr lang="zh-CN" altLang="en-US" dirty="0" smtClean="0"/>
              <a:t>面的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/sda1 mount</a:t>
            </a:r>
            <a:r>
              <a:rPr lang="zh-CN" altLang="en-US" dirty="0" smtClean="0"/>
              <a:t>到这个文件夹里面</a:t>
            </a:r>
            <a:endParaRPr lang="en-US" altLang="zh-CN" dirty="0" smtClean="0"/>
          </a:p>
          <a:p>
            <a:pPr lvl="3"/>
            <a:r>
              <a:rPr lang="en-US" altLang="zh-CN" dirty="0" err="1" smtClean="0"/>
              <a:t>guestmount</a:t>
            </a:r>
            <a:r>
              <a:rPr lang="en-US" altLang="zh-CN" dirty="0" smtClean="0"/>
              <a:t> </a:t>
            </a:r>
            <a:r>
              <a:rPr lang="en-US" altLang="zh-CN" dirty="0"/>
              <a:t>-a </a:t>
            </a:r>
            <a:r>
              <a:rPr lang="en-US" altLang="zh-CN" dirty="0" err="1"/>
              <a:t>ubuntutest.img</a:t>
            </a:r>
            <a:r>
              <a:rPr lang="en-US" altLang="zh-CN" dirty="0"/>
              <a:t> -m /</a:t>
            </a:r>
            <a:r>
              <a:rPr lang="en-US" altLang="zh-CN" dirty="0" err="1"/>
              <a:t>dev</a:t>
            </a:r>
            <a:r>
              <a:rPr lang="en-US" altLang="zh-CN" dirty="0"/>
              <a:t>/sda1 </a:t>
            </a:r>
            <a:r>
              <a:rPr lang="en-US" altLang="zh-CN" dirty="0" err="1" smtClean="0"/>
              <a:t>testguestmount</a:t>
            </a:r>
            <a:endParaRPr lang="en-US" altLang="zh-CN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2"/>
            <a:r>
              <a:rPr lang="zh-CN" altLang="en-US" dirty="0" smtClean="0"/>
              <a:t>结束编辑后</a:t>
            </a:r>
            <a:endParaRPr lang="en-US" altLang="zh-CN" dirty="0" smtClean="0"/>
          </a:p>
          <a:p>
            <a:pPr lvl="3"/>
            <a:r>
              <a:rPr lang="en-US" dirty="0" err="1"/>
              <a:t>guestunmount</a:t>
            </a:r>
            <a:r>
              <a:rPr lang="en-US" dirty="0"/>
              <a:t> </a:t>
            </a:r>
            <a:r>
              <a:rPr lang="en-US" dirty="0" err="1"/>
              <a:t>testguestmount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3633787"/>
            <a:ext cx="11472863" cy="8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0067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5876925" cy="513193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virt</a:t>
            </a:r>
            <a:r>
              <a:rPr lang="en-US" sz="2400" dirty="0" smtClean="0"/>
              <a:t>-builder</a:t>
            </a:r>
          </a:p>
          <a:p>
            <a:pPr lvl="1"/>
            <a:r>
              <a:rPr lang="zh-CN" altLang="en-US" sz="2000" dirty="0" smtClean="0"/>
              <a:t>可以快速的</a:t>
            </a:r>
            <a:r>
              <a:rPr lang="zh-CN" altLang="en-US" sz="2000" dirty="0"/>
              <a:t>创</a:t>
            </a:r>
            <a:r>
              <a:rPr lang="zh-CN" altLang="en-US" sz="2000" dirty="0" smtClean="0"/>
              <a:t>建虚拟机镜像</a:t>
            </a:r>
            <a:endParaRPr lang="en-US" altLang="zh-CN" sz="2000" dirty="0" smtClean="0"/>
          </a:p>
          <a:p>
            <a:pPr lvl="1"/>
            <a:r>
              <a:rPr lang="en-US" sz="2000" dirty="0" smtClean="0"/>
              <a:t>update-</a:t>
            </a:r>
            <a:r>
              <a:rPr lang="en-US" sz="2000" dirty="0" err="1" smtClean="0"/>
              <a:t>guestfs</a:t>
            </a:r>
            <a:r>
              <a:rPr lang="en-US" sz="2000" dirty="0" smtClean="0"/>
              <a:t>-appliance</a:t>
            </a:r>
          </a:p>
          <a:p>
            <a:pPr lvl="1"/>
            <a:r>
              <a:rPr lang="zh-CN" altLang="en-US" sz="2000" dirty="0"/>
              <a:t>查</a:t>
            </a:r>
            <a:r>
              <a:rPr lang="zh-CN" altLang="en-US" sz="2000" dirty="0" smtClean="0"/>
              <a:t>看所有的镜像类型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</a:t>
            </a:r>
            <a:r>
              <a:rPr lang="en-US" sz="1800" dirty="0" smtClean="0"/>
              <a:t>–list</a:t>
            </a:r>
          </a:p>
          <a:p>
            <a:pPr lvl="1"/>
            <a:r>
              <a:rPr lang="zh-CN" altLang="en-US" sz="2000" dirty="0"/>
              <a:t>创</a:t>
            </a:r>
            <a:r>
              <a:rPr lang="zh-CN" altLang="en-US" sz="2000" dirty="0" smtClean="0"/>
              <a:t>建一个</a:t>
            </a:r>
            <a:r>
              <a:rPr lang="en-US" altLang="zh-CN" sz="2000" dirty="0" smtClean="0"/>
              <a:t>Image</a:t>
            </a:r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fedora-20 -o </a:t>
            </a:r>
            <a:r>
              <a:rPr lang="en-US" sz="1800" dirty="0" err="1"/>
              <a:t>myfedora.img</a:t>
            </a:r>
            <a:r>
              <a:rPr lang="en-US" sz="1800" dirty="0"/>
              <a:t> --format qcow2 --size 20G </a:t>
            </a:r>
            <a:endParaRPr lang="en-US" sz="1800" dirty="0" smtClean="0"/>
          </a:p>
          <a:p>
            <a:pPr lvl="1"/>
            <a:r>
              <a:rPr lang="zh-CN" altLang="en-US" sz="2000" dirty="0"/>
              <a:t>设</a:t>
            </a:r>
            <a:r>
              <a:rPr lang="zh-CN" altLang="en-US" sz="2000" dirty="0" smtClean="0"/>
              <a:t>置</a:t>
            </a:r>
            <a:r>
              <a:rPr lang="en-US" altLang="zh-CN" sz="2000" dirty="0" smtClean="0"/>
              <a:t>root password, </a:t>
            </a:r>
            <a:r>
              <a:rPr lang="zh-CN" altLang="en-US" sz="2000" dirty="0" smtClean="0"/>
              <a:t>放在文件里面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fedora-20 --root-password file:/tmp/rootpw</a:t>
            </a:r>
            <a:endParaRPr lang="en-US" sz="1800" dirty="0" smtClean="0"/>
          </a:p>
          <a:p>
            <a:pPr lvl="1"/>
            <a:r>
              <a:rPr lang="zh-CN" altLang="en-US" sz="2000" dirty="0" smtClean="0"/>
              <a:t>设置</a:t>
            </a:r>
            <a:r>
              <a:rPr lang="en-US" altLang="zh-CN" sz="2000" dirty="0" smtClean="0"/>
              <a:t>hostname</a:t>
            </a:r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fedora-20 --hostname </a:t>
            </a:r>
            <a:r>
              <a:rPr lang="en-US" sz="1800" dirty="0" smtClean="0"/>
              <a:t>virt.example.com</a:t>
            </a:r>
          </a:p>
          <a:p>
            <a:pPr lvl="1"/>
            <a:r>
              <a:rPr lang="zh-CN" altLang="en-US" sz="2000" dirty="0" smtClean="0"/>
              <a:t>安装软件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fedora-20 </a:t>
            </a:r>
            <a:r>
              <a:rPr lang="en-US" sz="1800" dirty="0" smtClean="0"/>
              <a:t>–install “apache2“</a:t>
            </a:r>
          </a:p>
          <a:p>
            <a:pPr lvl="1"/>
            <a:r>
              <a:rPr lang="zh-CN" altLang="en-US" sz="2000" dirty="0"/>
              <a:t>第一</a:t>
            </a:r>
            <a:r>
              <a:rPr lang="zh-CN" altLang="en-US" sz="2000" dirty="0" smtClean="0"/>
              <a:t>次启动运行脚本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virt</a:t>
            </a:r>
            <a:r>
              <a:rPr lang="en-US" sz="1800" dirty="0"/>
              <a:t>-builder fedora-20 --</a:t>
            </a:r>
            <a:r>
              <a:rPr lang="en-US" sz="1800" dirty="0" err="1"/>
              <a:t>firstboot</a:t>
            </a:r>
            <a:r>
              <a:rPr lang="en-US" sz="1800" dirty="0"/>
              <a:t> /tmp/yum-update.sh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978354"/>
            <a:ext cx="5308906" cy="2024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31" y="3127331"/>
            <a:ext cx="5550694" cy="21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97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5248275" cy="513193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virt-ls</a:t>
            </a:r>
            <a:r>
              <a:rPr lang="en-US" sz="1800" dirty="0" smtClean="0"/>
              <a:t> </a:t>
            </a:r>
            <a:r>
              <a:rPr lang="en-US" sz="1800" dirty="0"/>
              <a:t>-a </a:t>
            </a:r>
            <a:r>
              <a:rPr lang="en-US" sz="1800" dirty="0" err="1"/>
              <a:t>myfedora.img</a:t>
            </a:r>
            <a:r>
              <a:rPr lang="en-US" sz="1800" dirty="0"/>
              <a:t> /root</a:t>
            </a:r>
            <a:r>
              <a:rPr lang="en-US" sz="1800" dirty="0" smtClean="0"/>
              <a:t>/</a:t>
            </a:r>
          </a:p>
          <a:p>
            <a:r>
              <a:rPr lang="en-US" sz="1800" dirty="0" err="1" smtClean="0"/>
              <a:t>virt</a:t>
            </a:r>
            <a:r>
              <a:rPr lang="en-US" sz="1800" dirty="0" smtClean="0"/>
              <a:t>-cat </a:t>
            </a:r>
            <a:r>
              <a:rPr lang="en-US" sz="1800" dirty="0"/>
              <a:t>-a </a:t>
            </a:r>
            <a:r>
              <a:rPr lang="en-US" sz="1800" dirty="0" err="1"/>
              <a:t>myfedora.img</a:t>
            </a:r>
            <a:r>
              <a:rPr lang="en-US" sz="1800" dirty="0"/>
              <a:t> /root/.</a:t>
            </a:r>
            <a:r>
              <a:rPr lang="en-US" sz="1800" dirty="0" err="1" smtClean="0"/>
              <a:t>bash_profile</a:t>
            </a:r>
            <a:endParaRPr lang="en-US" sz="1800" dirty="0" smtClean="0"/>
          </a:p>
          <a:p>
            <a:r>
              <a:rPr lang="en-US" sz="1800" dirty="0" err="1"/>
              <a:t>virt</a:t>
            </a:r>
            <a:r>
              <a:rPr lang="en-US" sz="1800" dirty="0"/>
              <a:t>-copy-in -a </a:t>
            </a:r>
            <a:r>
              <a:rPr lang="en-US" sz="1800" dirty="0" err="1"/>
              <a:t>myfedora.img</a:t>
            </a:r>
            <a:r>
              <a:rPr lang="en-US" sz="1800" dirty="0"/>
              <a:t> desktop.xml /root</a:t>
            </a:r>
            <a:r>
              <a:rPr lang="en-US" sz="1800" dirty="0" smtClean="0"/>
              <a:t>/</a:t>
            </a:r>
          </a:p>
          <a:p>
            <a:r>
              <a:rPr lang="en-US" sz="1800" dirty="0" err="1"/>
              <a:t>virt</a:t>
            </a:r>
            <a:r>
              <a:rPr lang="en-US" sz="1800" dirty="0"/>
              <a:t>-copy-out -a </a:t>
            </a:r>
            <a:r>
              <a:rPr lang="en-US" sz="1800" dirty="0" err="1"/>
              <a:t>myfedora.img</a:t>
            </a:r>
            <a:r>
              <a:rPr lang="en-US" sz="1800" dirty="0"/>
              <a:t> /root/.</a:t>
            </a:r>
            <a:r>
              <a:rPr lang="en-US" sz="1800" dirty="0" err="1"/>
              <a:t>bash_profile</a:t>
            </a:r>
            <a:r>
              <a:rPr lang="en-US" sz="1800" dirty="0"/>
              <a:t> </a:t>
            </a:r>
            <a:r>
              <a:rPr lang="en-US" sz="1800" dirty="0" smtClean="0"/>
              <a:t>./</a:t>
            </a:r>
          </a:p>
          <a:p>
            <a:r>
              <a:rPr lang="en-US" sz="1800" dirty="0" err="1"/>
              <a:t>virt-df</a:t>
            </a:r>
            <a:r>
              <a:rPr lang="en-US" sz="1800" dirty="0"/>
              <a:t> -a </a:t>
            </a:r>
            <a:r>
              <a:rPr lang="en-US" sz="1800" dirty="0" err="1" smtClean="0"/>
              <a:t>myfedora.img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err="1" smtClean="0"/>
              <a:t>virt</a:t>
            </a:r>
            <a:r>
              <a:rPr lang="en-US" sz="1800" dirty="0" smtClean="0"/>
              <a:t>-list-</a:t>
            </a:r>
            <a:r>
              <a:rPr lang="en-US" sz="1800" dirty="0" err="1" smtClean="0"/>
              <a:t>filesystems</a:t>
            </a:r>
            <a:r>
              <a:rPr lang="en-US" sz="1800" dirty="0" smtClean="0"/>
              <a:t> </a:t>
            </a:r>
            <a:r>
              <a:rPr lang="en-US" sz="1800" dirty="0"/>
              <a:t>-a </a:t>
            </a:r>
            <a:r>
              <a:rPr lang="en-US" sz="1800" dirty="0" err="1" smtClean="0"/>
              <a:t>myfedora.img</a:t>
            </a:r>
            <a:endParaRPr lang="en-US" sz="1800" dirty="0" smtClean="0"/>
          </a:p>
          <a:p>
            <a:r>
              <a:rPr lang="en-US" sz="1800" dirty="0" err="1"/>
              <a:t>virt</a:t>
            </a:r>
            <a:r>
              <a:rPr lang="en-US" sz="1800" dirty="0"/>
              <a:t>-list-partitions </a:t>
            </a:r>
            <a:r>
              <a:rPr lang="en-US" sz="1800" dirty="0" err="1"/>
              <a:t>myfedora.img</a:t>
            </a:r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87" y="1045029"/>
            <a:ext cx="4938713" cy="797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7" y="2033982"/>
            <a:ext cx="4938713" cy="1425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87" y="3650698"/>
            <a:ext cx="5472113" cy="929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087" y="4771721"/>
            <a:ext cx="5289376" cy="1497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88" y="2955879"/>
            <a:ext cx="5482712" cy="585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589" y="4433808"/>
            <a:ext cx="5482712" cy="5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886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3.7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err="1" smtClean="0"/>
              <a:t>libguestfs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virt</a:t>
            </a:r>
            <a:r>
              <a:rPr lang="en-US" dirty="0" smtClean="0"/>
              <a:t>-customize </a:t>
            </a:r>
            <a:r>
              <a:rPr lang="en-US" dirty="0"/>
              <a:t>— customize virtual machines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-diff </a:t>
            </a:r>
            <a:r>
              <a:rPr lang="en-US" dirty="0"/>
              <a:t>— differences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-edit </a:t>
            </a:r>
            <a:r>
              <a:rPr lang="en-US" dirty="0"/>
              <a:t>— edit a file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-format </a:t>
            </a:r>
            <a:r>
              <a:rPr lang="en-US" dirty="0"/>
              <a:t>— erase and make blank disks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-inspector </a:t>
            </a:r>
            <a:r>
              <a:rPr lang="en-US" dirty="0"/>
              <a:t>— inspect VM images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-log </a:t>
            </a:r>
            <a:r>
              <a:rPr lang="en-US" dirty="0"/>
              <a:t>— display log files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-make-</a:t>
            </a:r>
            <a:r>
              <a:rPr lang="en-US" dirty="0" err="1" smtClean="0"/>
              <a:t>fs</a:t>
            </a:r>
            <a:r>
              <a:rPr lang="en-US" dirty="0" smtClean="0"/>
              <a:t> </a:t>
            </a:r>
            <a:r>
              <a:rPr lang="en-US" dirty="0"/>
              <a:t>— make a </a:t>
            </a:r>
            <a:r>
              <a:rPr lang="en-US" dirty="0" err="1"/>
              <a:t>filesystem</a:t>
            </a:r>
            <a:r>
              <a:rPr lang="en-US" dirty="0"/>
              <a:t>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-rescue </a:t>
            </a:r>
            <a:r>
              <a:rPr lang="en-US" dirty="0"/>
              <a:t>— rescue shell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-resize </a:t>
            </a:r>
            <a:r>
              <a:rPr lang="en-US" dirty="0"/>
              <a:t>— resize virtual machines </a:t>
            </a:r>
          </a:p>
          <a:p>
            <a:r>
              <a:rPr lang="en-US" dirty="0" err="1" smtClean="0"/>
              <a:t>virt-sparsify</a:t>
            </a:r>
            <a:r>
              <a:rPr lang="en-US" dirty="0" smtClean="0"/>
              <a:t> </a:t>
            </a:r>
            <a:r>
              <a:rPr lang="en-US" dirty="0"/>
              <a:t>— make virtual machines sparse (thin-provisioned) </a:t>
            </a:r>
          </a:p>
          <a:p>
            <a:r>
              <a:rPr lang="en-US" dirty="0" err="1" smtClean="0"/>
              <a:t>virt-sysprep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en-US" dirty="0" err="1"/>
              <a:t>unconfigure</a:t>
            </a:r>
            <a:r>
              <a:rPr lang="en-US" dirty="0"/>
              <a:t> a virtual machine before cloning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-tar </a:t>
            </a:r>
            <a:r>
              <a:rPr lang="en-US" dirty="0"/>
              <a:t>— archive and upload files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-tar-in </a:t>
            </a:r>
            <a:r>
              <a:rPr lang="en-US" dirty="0"/>
              <a:t>— archive and upload files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-tar-out </a:t>
            </a:r>
            <a:r>
              <a:rPr lang="en-US" dirty="0"/>
              <a:t>— archive and download files </a:t>
            </a:r>
          </a:p>
          <a:p>
            <a:r>
              <a:rPr lang="en-US" dirty="0" err="1" smtClean="0"/>
              <a:t>virt</a:t>
            </a:r>
            <a:r>
              <a:rPr lang="en-US" dirty="0" smtClean="0"/>
              <a:t>-win-</a:t>
            </a:r>
            <a:r>
              <a:rPr lang="en-US" dirty="0" err="1" smtClean="0"/>
              <a:t>reg</a:t>
            </a:r>
            <a:r>
              <a:rPr lang="en-US" dirty="0" smtClean="0"/>
              <a:t> </a:t>
            </a:r>
            <a:r>
              <a:rPr lang="en-US" dirty="0"/>
              <a:t>— export and merge Windows Registry keys</a:t>
            </a:r>
          </a:p>
        </p:txBody>
      </p:sp>
    </p:spTree>
    <p:extLst>
      <p:ext uri="{BB962C8B-B14F-4D97-AF65-F5344CB8AC3E}">
        <p14:creationId xmlns:p14="http://schemas.microsoft.com/office/powerpoint/2010/main" val="2116793638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virtual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Libvirt</a:t>
            </a:r>
            <a:r>
              <a:rPr lang="zh-CN" altLang="en-US" dirty="0" smtClean="0"/>
              <a:t>帮助管理虚拟网络</a:t>
            </a:r>
            <a:endParaRPr lang="en-US" altLang="zh-CN" dirty="0" smtClean="0"/>
          </a:p>
          <a:p>
            <a:pPr lvl="1"/>
            <a:r>
              <a:rPr lang="zh-CN" altLang="en-US" dirty="0"/>
              <a:t>默</a:t>
            </a:r>
            <a:r>
              <a:rPr lang="zh-CN" altLang="en-US" dirty="0" smtClean="0"/>
              <a:t>认网络</a:t>
            </a:r>
            <a:r>
              <a:rPr lang="en-US" altLang="zh-CN" dirty="0" smtClean="0"/>
              <a:t>default</a:t>
            </a:r>
          </a:p>
          <a:p>
            <a:pPr lvl="1"/>
            <a:r>
              <a:rPr lang="zh-CN" altLang="en-US" dirty="0"/>
              <a:t>默</a:t>
            </a:r>
            <a:r>
              <a:rPr lang="zh-CN" altLang="en-US" dirty="0" smtClean="0"/>
              <a:t>认网桥</a:t>
            </a:r>
            <a:r>
              <a:rPr lang="en-US" altLang="zh-CN" dirty="0" smtClean="0"/>
              <a:t>virbr0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smtClean="0"/>
              <a:t>net-list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net-info </a:t>
            </a:r>
            <a:r>
              <a:rPr lang="en-US" dirty="0" smtClean="0"/>
              <a:t>default</a:t>
            </a:r>
          </a:p>
          <a:p>
            <a:pPr lvl="1"/>
            <a:r>
              <a:rPr lang="en-US" dirty="0" err="1"/>
              <a:t>virsh</a:t>
            </a:r>
            <a:r>
              <a:rPr lang="en-US" dirty="0"/>
              <a:t> net-</a:t>
            </a:r>
            <a:r>
              <a:rPr lang="en-US" dirty="0" err="1"/>
              <a:t>dumpxml</a:t>
            </a:r>
            <a:r>
              <a:rPr lang="en-US" dirty="0"/>
              <a:t> </a:t>
            </a:r>
            <a:r>
              <a:rPr lang="en-US" dirty="0" smtClean="0"/>
              <a:t>default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中使用</a:t>
            </a:r>
            <a:r>
              <a:rPr lang="en-US" altLang="zh-CN" dirty="0" smtClean="0"/>
              <a:t>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636" y="292554"/>
            <a:ext cx="4457445" cy="3671887"/>
          </a:xfrm>
          <a:prstGeom prst="rect">
            <a:avLst/>
          </a:prstGeom>
        </p:spPr>
      </p:pic>
      <p:pic>
        <p:nvPicPr>
          <p:cNvPr id="6146" name="Picture 2" descr="Image:Host_with_a_virtual_network_switch_and_two_gue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4091442"/>
            <a:ext cx="41243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4950" y="3968569"/>
            <a:ext cx="3629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&lt;interface type='network'&gt;</a:t>
            </a:r>
          </a:p>
          <a:p>
            <a:r>
              <a:rPr lang="en-US" dirty="0"/>
              <a:t>      &lt;source network='default'/&gt;</a:t>
            </a:r>
          </a:p>
          <a:p>
            <a:r>
              <a:rPr lang="en-US" dirty="0"/>
              <a:t> </a:t>
            </a:r>
            <a:r>
              <a:rPr lang="en-US" dirty="0" smtClean="0"/>
              <a:t>&lt;/</a:t>
            </a:r>
            <a:r>
              <a:rPr lang="en-US" dirty="0"/>
              <a:t>interface&gt;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43" y="5465347"/>
            <a:ext cx="6548176" cy="7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614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&amp; </a:t>
            </a:r>
            <a:r>
              <a:rPr lang="en-US" dirty="0" smtClean="0"/>
              <a:t>DHCP</a:t>
            </a:r>
          </a:p>
          <a:p>
            <a:pPr lvl="1"/>
            <a:r>
              <a:rPr lang="en-US" dirty="0" err="1" smtClean="0"/>
              <a:t>Libvirt</a:t>
            </a:r>
            <a:r>
              <a:rPr lang="zh-CN" altLang="en-US" dirty="0" smtClean="0"/>
              <a:t>使用</a:t>
            </a:r>
            <a:r>
              <a:rPr lang="en-US" altLang="zh-CN" dirty="0" err="1" smtClean="0"/>
              <a:t>dnsmasq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DNS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DHCP Server</a:t>
            </a:r>
            <a:endParaRPr lang="en-US" dirty="0"/>
          </a:p>
        </p:txBody>
      </p:sp>
      <p:pic>
        <p:nvPicPr>
          <p:cNvPr id="7170" name="Picture 2" descr="Image:Virtual_network_switch_with_dnsma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812"/>
            <a:ext cx="4556124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4620714"/>
            <a:ext cx="11587163" cy="371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056833"/>
            <a:ext cx="5553075" cy="2379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8" y="5183535"/>
            <a:ext cx="3816740" cy="569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512" y="5163070"/>
            <a:ext cx="5529263" cy="15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3657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默</a:t>
            </a:r>
            <a:r>
              <a:rPr lang="zh-CN" altLang="en-US" dirty="0" smtClean="0"/>
              <a:t>认的</a:t>
            </a:r>
            <a:r>
              <a:rPr lang="en-US" altLang="zh-CN" dirty="0" smtClean="0"/>
              <a:t>NAT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</a:t>
            </a:r>
            <a:r>
              <a:rPr lang="en-US" altLang="zh-CN" dirty="0" err="1" smtClean="0"/>
              <a:t>iptables</a:t>
            </a:r>
            <a:r>
              <a:rPr lang="zh-CN" altLang="en-US" dirty="0" smtClean="0"/>
              <a:t>实现</a:t>
            </a:r>
            <a:endParaRPr lang="en-US" altLang="zh-CN" dirty="0" smtClean="0"/>
          </a:p>
          <a:p>
            <a:pPr lvl="2"/>
            <a:r>
              <a:rPr lang="en-US" dirty="0" err="1"/>
              <a:t>iptables</a:t>
            </a:r>
            <a:r>
              <a:rPr lang="en-US" dirty="0"/>
              <a:t> -t </a:t>
            </a:r>
            <a:r>
              <a:rPr lang="en-US" dirty="0" err="1"/>
              <a:t>nat</a:t>
            </a:r>
            <a:r>
              <a:rPr lang="en-US" dirty="0"/>
              <a:t> -</a:t>
            </a:r>
            <a:r>
              <a:rPr lang="en-US" dirty="0" err="1"/>
              <a:t>nvL</a:t>
            </a:r>
            <a:endParaRPr lang="en-US" dirty="0"/>
          </a:p>
        </p:txBody>
      </p:sp>
      <p:pic>
        <p:nvPicPr>
          <p:cNvPr id="8194" name="Picture 2" descr="Image:Host_with_a_virtual_network_switch_in_nat_mode_and_two_gue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8765"/>
            <a:ext cx="5162550" cy="29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0150"/>
            <a:ext cx="8615363" cy="1026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1250" y="3478836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MASQUERADE，</a:t>
            </a:r>
            <a:r>
              <a:rPr lang="zh-CN" altLang="en-US" dirty="0"/>
              <a:t>地址伪装，在</a:t>
            </a:r>
            <a:r>
              <a:rPr lang="en-US" dirty="0" err="1"/>
              <a:t>iptables</a:t>
            </a:r>
            <a:r>
              <a:rPr lang="zh-CN" altLang="en-US" dirty="0"/>
              <a:t>中有着和</a:t>
            </a:r>
            <a:r>
              <a:rPr lang="en-US" dirty="0" err="1"/>
              <a:t>snat</a:t>
            </a:r>
            <a:r>
              <a:rPr lang="zh-CN" altLang="en-US" dirty="0"/>
              <a:t>相近的效果，但也有一些区</a:t>
            </a:r>
            <a:r>
              <a:rPr lang="zh-CN" altLang="en-US" dirty="0" smtClean="0"/>
              <a:t>别。</a:t>
            </a:r>
            <a:endParaRPr lang="en-US" altLang="zh-CN" dirty="0" smtClean="0"/>
          </a:p>
          <a:p>
            <a:r>
              <a:rPr lang="en-US" altLang="zh-CN" dirty="0" smtClean="0"/>
              <a:t>SNAT</a:t>
            </a:r>
            <a:r>
              <a:rPr lang="zh-CN" altLang="en-US" dirty="0" smtClean="0"/>
              <a:t>：出口</a:t>
            </a:r>
            <a:r>
              <a:rPr lang="en-US" dirty="0" err="1"/>
              <a:t>ip</a:t>
            </a:r>
            <a:r>
              <a:rPr lang="zh-CN" altLang="en-US" dirty="0"/>
              <a:t>的地址范围可以是一个，也可以是多</a:t>
            </a:r>
            <a:r>
              <a:rPr lang="zh-CN" altLang="en-US" dirty="0" smtClean="0"/>
              <a:t>个，但要求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地址范围是确定的</a:t>
            </a:r>
            <a:endParaRPr lang="en-US" altLang="zh-CN" dirty="0" smtClean="0"/>
          </a:p>
          <a:p>
            <a:r>
              <a:rPr lang="en-US" altLang="zh-CN" dirty="0" smtClean="0"/>
              <a:t>MASQUERADE</a:t>
            </a:r>
            <a:r>
              <a:rPr lang="zh-CN" altLang="en-US" dirty="0" smtClean="0"/>
              <a:t>：</a:t>
            </a:r>
            <a:r>
              <a:rPr lang="zh-CN" altLang="en-US" dirty="0"/>
              <a:t>如</a:t>
            </a:r>
            <a:r>
              <a:rPr lang="zh-CN" altLang="en-US" dirty="0" smtClean="0"/>
              <a:t>果出口</a:t>
            </a:r>
            <a:r>
              <a:rPr lang="en-US" altLang="zh-CN" dirty="0" err="1" smtClean="0"/>
              <a:t>ip</a:t>
            </a:r>
            <a:r>
              <a:rPr lang="zh-CN" altLang="en-US" dirty="0" smtClean="0"/>
              <a:t>地址不可以确定，不</a:t>
            </a:r>
            <a:r>
              <a:rPr lang="zh-CN" altLang="en-US" dirty="0"/>
              <a:t>管现在</a:t>
            </a:r>
            <a:r>
              <a:rPr lang="en-US" altLang="zh-CN" dirty="0"/>
              <a:t>eth0</a:t>
            </a:r>
            <a:r>
              <a:rPr lang="zh-CN" altLang="en-US" dirty="0"/>
              <a:t>的出口获得了怎样的动态</a:t>
            </a:r>
            <a:r>
              <a:rPr lang="en-US" altLang="zh-CN" dirty="0" err="1"/>
              <a:t>ip</a:t>
            </a:r>
            <a:r>
              <a:rPr lang="zh-CN" altLang="en-US" dirty="0"/>
              <a:t>，</a:t>
            </a:r>
            <a:r>
              <a:rPr lang="en-US" altLang="zh-CN" dirty="0"/>
              <a:t>MASQUERADE</a:t>
            </a:r>
            <a:r>
              <a:rPr lang="zh-CN" altLang="en-US" dirty="0"/>
              <a:t>会自动读取</a:t>
            </a:r>
            <a:r>
              <a:rPr lang="en-US" altLang="zh-CN" dirty="0"/>
              <a:t>eth0</a:t>
            </a:r>
            <a:r>
              <a:rPr lang="zh-CN" altLang="en-US" dirty="0"/>
              <a:t>现在的</a:t>
            </a:r>
            <a:r>
              <a:rPr lang="en-US" altLang="zh-CN" dirty="0" err="1"/>
              <a:t>ip</a:t>
            </a:r>
            <a:r>
              <a:rPr lang="zh-CN" altLang="en-US" dirty="0"/>
              <a:t>地址然后</a:t>
            </a:r>
            <a:r>
              <a:rPr lang="zh-CN" altLang="en-US" dirty="0" smtClean="0"/>
              <a:t>做</a:t>
            </a:r>
            <a:r>
              <a:rPr lang="en-US" altLang="zh-CN" dirty="0"/>
              <a:t>SNAT</a:t>
            </a:r>
            <a:r>
              <a:rPr lang="zh-CN" altLang="en-US" dirty="0" smtClean="0"/>
              <a:t>出</a:t>
            </a:r>
            <a:r>
              <a:rPr lang="zh-CN" altLang="en-US" dirty="0"/>
              <a:t>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8022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默认的配置</a:t>
            </a:r>
            <a:endParaRPr lang="en-US" dirty="0"/>
          </a:p>
        </p:txBody>
      </p:sp>
      <p:pic>
        <p:nvPicPr>
          <p:cNvPr id="9218" name="Picture 2" descr="Image:Virtual_network_default_network_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7476"/>
            <a:ext cx="668655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454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Bridged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2680" y="1625600"/>
            <a:ext cx="1481328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9400" y="2814320"/>
            <a:ext cx="624840" cy="329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vnet0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2680" y="3675307"/>
            <a:ext cx="3815080" cy="439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280" y="1045029"/>
            <a:ext cx="6096000" cy="4333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0154" y="4114799"/>
            <a:ext cx="624840" cy="329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eth0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</p:cNvCxnSpPr>
          <p:nvPr/>
        </p:nvCxnSpPr>
        <p:spPr>
          <a:xfrm flipH="1">
            <a:off x="1861820" y="3143504"/>
            <a:ext cx="1524" cy="5318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5360" y="1503680"/>
            <a:ext cx="4282440" cy="29403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Host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2838" y="4160110"/>
            <a:ext cx="24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auto </a:t>
            </a:r>
            <a:r>
              <a:rPr lang="en-US" sz="1400" b="1" dirty="0">
                <a:solidFill>
                  <a:srgbClr val="FF0000"/>
                </a:solidFill>
              </a:rPr>
              <a:t>br0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iface</a:t>
            </a:r>
            <a:r>
              <a:rPr lang="en-US" sz="1400" dirty="0"/>
              <a:t> br0 </a:t>
            </a:r>
            <a:r>
              <a:rPr lang="en-US" sz="1400" dirty="0" err="1"/>
              <a:t>inet</a:t>
            </a:r>
            <a:r>
              <a:rPr lang="en-US" sz="1400" dirty="0"/>
              <a:t> static</a:t>
            </a:r>
          </a:p>
          <a:p>
            <a:r>
              <a:rPr lang="en-US" sz="1400" dirty="0"/>
              <a:t>         address 192.168.2.4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netmask</a:t>
            </a:r>
            <a:r>
              <a:rPr lang="en-US" sz="1400" dirty="0"/>
              <a:t> 255.255.255.0</a:t>
            </a:r>
          </a:p>
          <a:p>
            <a:r>
              <a:rPr lang="en-US" sz="1400" dirty="0"/>
              <a:t>         network 192.168.2.0</a:t>
            </a:r>
          </a:p>
          <a:p>
            <a:r>
              <a:rPr lang="en-US" sz="1400" dirty="0"/>
              <a:t>         broadcast 192.168.2.255</a:t>
            </a:r>
          </a:p>
          <a:p>
            <a:r>
              <a:rPr lang="en-US" sz="1400" dirty="0"/>
              <a:t>         gateway 192.168.2.2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bridge_ports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eth0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bridge_stp</a:t>
            </a:r>
            <a:r>
              <a:rPr lang="en-US" sz="1400" dirty="0"/>
              <a:t> on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bridge_maxwait</a:t>
            </a:r>
            <a:r>
              <a:rPr lang="en-US" sz="1400" dirty="0"/>
              <a:t> 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4240" y="1855516"/>
            <a:ext cx="30302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&lt;interface type='bridge'&gt;</a:t>
            </a:r>
          </a:p>
          <a:p>
            <a:r>
              <a:rPr lang="en-US" sz="1400" dirty="0"/>
              <a:t>    &lt;source bridge='</a:t>
            </a:r>
            <a:r>
              <a:rPr lang="en-US" sz="1400" b="1" dirty="0">
                <a:solidFill>
                  <a:srgbClr val="FF0000"/>
                </a:solidFill>
              </a:rPr>
              <a:t>br0</a:t>
            </a:r>
            <a:r>
              <a:rPr lang="en-US" sz="1400" dirty="0"/>
              <a:t>'/&gt;</a:t>
            </a:r>
          </a:p>
          <a:p>
            <a:r>
              <a:rPr lang="en-US" sz="1400" dirty="0"/>
              <a:t>    &lt;mac address='00:16:3e:1a:b3:4a'/&gt;</a:t>
            </a:r>
          </a:p>
          <a:p>
            <a:r>
              <a:rPr lang="en-US" sz="1400" dirty="0"/>
              <a:t>    &lt;model type='</a:t>
            </a:r>
            <a:r>
              <a:rPr lang="en-US" sz="1400" dirty="0" err="1"/>
              <a:t>virtio</a:t>
            </a:r>
            <a:r>
              <a:rPr lang="en-US" sz="1400" dirty="0"/>
              <a:t>'/&gt; </a:t>
            </a:r>
          </a:p>
          <a:p>
            <a:r>
              <a:rPr lang="en-US" sz="1400" dirty="0"/>
              <a:t> &lt;/interface&gt;</a:t>
            </a:r>
          </a:p>
        </p:txBody>
      </p:sp>
    </p:spTree>
    <p:extLst>
      <p:ext uri="{BB962C8B-B14F-4D97-AF65-F5344CB8AC3E}">
        <p14:creationId xmlns:p14="http://schemas.microsoft.com/office/powerpoint/2010/main" val="14860489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Libvirt</a:t>
            </a:r>
            <a:r>
              <a:rPr lang="zh-CN" altLang="en-US" sz="2400" dirty="0" smtClean="0"/>
              <a:t>提供自己的</a:t>
            </a:r>
            <a:r>
              <a:rPr lang="en-US" altLang="zh-CN" sz="2400" dirty="0" smtClean="0"/>
              <a:t>network filter</a:t>
            </a:r>
            <a:r>
              <a:rPr lang="zh-CN" altLang="en-US" sz="2400" dirty="0" smtClean="0"/>
              <a:t>，基于</a:t>
            </a:r>
            <a:r>
              <a:rPr lang="en-US" altLang="zh-CN" sz="2400" dirty="0" err="1" smtClean="0"/>
              <a:t>ebtables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/>
              <a:t>iptables</a:t>
            </a:r>
            <a:r>
              <a:rPr lang="en-US" altLang="zh-CN" sz="2400" dirty="0" smtClean="0"/>
              <a:t>, ip6tables</a:t>
            </a:r>
          </a:p>
          <a:p>
            <a:r>
              <a:rPr lang="zh-CN" altLang="en-US" sz="2400" dirty="0" smtClean="0"/>
              <a:t>由下面的命令进行操作</a:t>
            </a:r>
            <a:r>
              <a:rPr lang="en-US" altLang="zh-CN" sz="2400" dirty="0" err="1" smtClean="0"/>
              <a:t>virsh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sz="2000" dirty="0" err="1" smtClean="0"/>
              <a:t>nwfilter</a:t>
            </a:r>
            <a:r>
              <a:rPr lang="en-US" sz="2000" dirty="0" smtClean="0"/>
              <a:t>-define</a:t>
            </a:r>
          </a:p>
          <a:p>
            <a:pPr lvl="1"/>
            <a:r>
              <a:rPr lang="en-US" sz="2000" dirty="0" err="1" smtClean="0"/>
              <a:t>nwfilter-dumpxml</a:t>
            </a:r>
            <a:endParaRPr lang="en-US" sz="2000" dirty="0" smtClean="0"/>
          </a:p>
          <a:p>
            <a:pPr lvl="1"/>
            <a:r>
              <a:rPr lang="en-US" sz="2000" dirty="0" err="1" smtClean="0"/>
              <a:t>nwfilter</a:t>
            </a:r>
            <a:r>
              <a:rPr lang="en-US" sz="2000" dirty="0" smtClean="0"/>
              <a:t>-edit</a:t>
            </a:r>
          </a:p>
          <a:p>
            <a:pPr lvl="1"/>
            <a:r>
              <a:rPr lang="en-US" sz="2000" dirty="0" err="1" smtClean="0"/>
              <a:t>nwfilter</a:t>
            </a:r>
            <a:r>
              <a:rPr lang="en-US" sz="2000" dirty="0" smtClean="0"/>
              <a:t>-list</a:t>
            </a:r>
          </a:p>
          <a:p>
            <a:pPr lvl="1"/>
            <a:r>
              <a:rPr lang="en-US" sz="2000" dirty="0" err="1" smtClean="0"/>
              <a:t>nwfilter</a:t>
            </a:r>
            <a:r>
              <a:rPr lang="en-US" sz="2000" dirty="0" smtClean="0"/>
              <a:t>-undefined</a:t>
            </a:r>
          </a:p>
          <a:p>
            <a:r>
              <a:rPr lang="zh-CN" altLang="en-US" sz="2400" dirty="0"/>
              <a:t>查</a:t>
            </a:r>
            <a:r>
              <a:rPr lang="zh-CN" altLang="en-US" sz="2400" dirty="0" smtClean="0"/>
              <a:t>看当前已经有的</a:t>
            </a:r>
            <a:r>
              <a:rPr lang="en-US" altLang="zh-CN" sz="2400" dirty="0" smtClean="0"/>
              <a:t>filter</a:t>
            </a:r>
          </a:p>
          <a:p>
            <a:pPr lvl="1"/>
            <a:r>
              <a:rPr lang="en-US" sz="2000" dirty="0" err="1"/>
              <a:t>virsh</a:t>
            </a:r>
            <a:r>
              <a:rPr lang="en-US" sz="2000" dirty="0"/>
              <a:t> </a:t>
            </a:r>
            <a:r>
              <a:rPr lang="en-US" sz="2000" dirty="0" err="1" smtClean="0"/>
              <a:t>nwfilter</a:t>
            </a:r>
            <a:r>
              <a:rPr lang="en-US" sz="2000" dirty="0" smtClean="0"/>
              <a:t>-list</a:t>
            </a:r>
          </a:p>
          <a:p>
            <a:r>
              <a:rPr lang="zh-CN" altLang="en-US" sz="2400" dirty="0"/>
              <a:t>这</a:t>
            </a:r>
            <a:r>
              <a:rPr lang="zh-CN" altLang="en-US" sz="2400" dirty="0" smtClean="0"/>
              <a:t>些</a:t>
            </a:r>
            <a:r>
              <a:rPr lang="en-US" altLang="zh-CN" sz="2400" dirty="0" smtClean="0"/>
              <a:t>filter</a:t>
            </a:r>
            <a:r>
              <a:rPr lang="zh-CN" altLang="en-US" sz="2400" dirty="0" smtClean="0"/>
              <a:t>也是通过</a:t>
            </a:r>
            <a:r>
              <a:rPr lang="en-US" altLang="zh-CN" sz="2400" dirty="0" smtClean="0"/>
              <a:t>xml</a:t>
            </a:r>
            <a:r>
              <a:rPr lang="zh-CN" altLang="en-US" sz="2400" dirty="0" smtClean="0"/>
              <a:t>进行定义的，我们可以查看详情</a:t>
            </a:r>
            <a:endParaRPr lang="en-US" altLang="zh-CN" sz="2400" dirty="0" smtClean="0"/>
          </a:p>
          <a:p>
            <a:pPr lvl="1"/>
            <a:r>
              <a:rPr lang="en-US" sz="2000" dirty="0" err="1"/>
              <a:t>virsh</a:t>
            </a:r>
            <a:r>
              <a:rPr lang="en-US" sz="2000" dirty="0"/>
              <a:t> </a:t>
            </a:r>
            <a:r>
              <a:rPr lang="en-US" sz="2000" dirty="0" err="1"/>
              <a:t>nwfilter-dumpxml</a:t>
            </a:r>
            <a:r>
              <a:rPr lang="en-US" sz="2000" dirty="0"/>
              <a:t> no-</a:t>
            </a:r>
            <a:r>
              <a:rPr lang="en-US" sz="2000" dirty="0" err="1"/>
              <a:t>ip</a:t>
            </a:r>
            <a:r>
              <a:rPr lang="en-US" sz="2000" dirty="0"/>
              <a:t>-multicast</a:t>
            </a: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10" y="1493203"/>
            <a:ext cx="4805530" cy="287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10" y="5247822"/>
            <a:ext cx="5613250" cy="104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08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QEMU-KVM: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(6) </a:t>
            </a:r>
            <a:r>
              <a:rPr lang="zh-CN" altLang="en-US" sz="2400" dirty="0"/>
              <a:t>启动虚拟</a:t>
            </a:r>
            <a:r>
              <a:rPr lang="zh-CN" altLang="en-US" sz="2400" dirty="0" smtClean="0"/>
              <a:t>机</a:t>
            </a:r>
            <a:r>
              <a:rPr lang="en-US" altLang="zh-CN" sz="2400" dirty="0" smtClean="0"/>
              <a:t>, </a:t>
            </a:r>
            <a:r>
              <a:rPr lang="zh-CN" altLang="en-US" sz="2400" dirty="0"/>
              <a:t>虚拟机连接</a:t>
            </a:r>
            <a:r>
              <a:rPr lang="en-US" altLang="zh-CN" sz="2400" dirty="0" smtClean="0"/>
              <a:t>tap0, tap0</a:t>
            </a:r>
            <a:r>
              <a:rPr lang="zh-CN" altLang="en-US" sz="2400" dirty="0"/>
              <a:t>连接</a:t>
            </a:r>
            <a:r>
              <a:rPr lang="en-US" altLang="zh-CN" sz="2400" dirty="0" smtClean="0"/>
              <a:t>br0</a:t>
            </a:r>
          </a:p>
          <a:p>
            <a:endParaRPr lang="en-US" sz="2400" dirty="0"/>
          </a:p>
          <a:p>
            <a:r>
              <a:rPr lang="en-US" altLang="zh-CN" sz="2400" dirty="0"/>
              <a:t>(7) </a:t>
            </a:r>
            <a:r>
              <a:rPr lang="zh-CN" altLang="en-US" sz="2400" dirty="0" smtClean="0"/>
              <a:t>虚</a:t>
            </a:r>
            <a:r>
              <a:rPr lang="zh-CN" altLang="en-US" sz="2400" dirty="0"/>
              <a:t>拟</a:t>
            </a:r>
            <a:r>
              <a:rPr lang="zh-CN" altLang="en-US" sz="2400" dirty="0" smtClean="0"/>
              <a:t>机启动后，</a:t>
            </a:r>
            <a:r>
              <a:rPr lang="zh-CN" altLang="en-US" sz="2400" dirty="0"/>
              <a:t>网卡没有配置，所以无法连接外网，先给</a:t>
            </a:r>
            <a:r>
              <a:rPr lang="en-US" altLang="zh-CN" sz="2400" dirty="0"/>
              <a:t>br0</a:t>
            </a:r>
            <a:r>
              <a:rPr lang="zh-CN" altLang="en-US" sz="2400" dirty="0"/>
              <a:t>设置一个</a:t>
            </a:r>
            <a:r>
              <a:rPr lang="en-US" altLang="zh-CN" sz="2400" dirty="0" err="1" smtClean="0"/>
              <a:t>ip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(</a:t>
            </a:r>
            <a:r>
              <a:rPr lang="en-US" altLang="zh-CN" sz="2400" dirty="0"/>
              <a:t>8) </a:t>
            </a:r>
            <a:r>
              <a:rPr lang="en-US" altLang="zh-CN" sz="2400" dirty="0" smtClean="0"/>
              <a:t>VNC</a:t>
            </a:r>
            <a:r>
              <a:rPr lang="zh-CN" altLang="en-US" sz="2400" dirty="0" smtClean="0"/>
              <a:t>连上虚</a:t>
            </a:r>
            <a:r>
              <a:rPr lang="zh-CN" altLang="en-US" sz="2400" dirty="0"/>
              <a:t>拟</a:t>
            </a:r>
            <a:r>
              <a:rPr lang="zh-CN" altLang="en-US" sz="2400" dirty="0" smtClean="0"/>
              <a:t>机，</a:t>
            </a:r>
            <a:r>
              <a:rPr lang="zh-CN" altLang="en-US" sz="2400" dirty="0"/>
              <a:t>给网卡设置地</a:t>
            </a:r>
            <a:r>
              <a:rPr lang="zh-CN" altLang="en-US" sz="2400" dirty="0" smtClean="0"/>
              <a:t>址，重启虚拟机，可</a:t>
            </a:r>
            <a:r>
              <a:rPr lang="en-US" altLang="zh-CN" sz="2400" dirty="0" smtClean="0"/>
              <a:t>ping</a:t>
            </a:r>
            <a:r>
              <a:rPr lang="zh-CN" altLang="en-US" sz="2400" dirty="0" smtClean="0"/>
              <a:t>通</a:t>
            </a:r>
            <a:r>
              <a:rPr lang="en-US" altLang="zh-CN" sz="2400" dirty="0" smtClean="0"/>
              <a:t>br0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199" y="1357872"/>
            <a:ext cx="10741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</a:t>
            </a:r>
            <a:r>
              <a:rPr lang="en-US" dirty="0" smtClean="0"/>
              <a:t>ubuntutest.qcow2 -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2385822"/>
            <a:ext cx="284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ifconfig</a:t>
            </a:r>
            <a:r>
              <a:rPr lang="en-US" dirty="0"/>
              <a:t> br0 192.168.57.1/24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64194"/>
            <a:ext cx="5286375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497" y="3364194"/>
            <a:ext cx="4909380" cy="28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Network Filter XML</a:t>
            </a:r>
          </a:p>
          <a:p>
            <a:pPr lvl="1"/>
            <a:r>
              <a:rPr lang="en-US" altLang="zh-CN" dirty="0" smtClean="0"/>
              <a:t>UUID</a:t>
            </a:r>
          </a:p>
          <a:p>
            <a:pPr lvl="1"/>
            <a:r>
              <a:rPr lang="en-US" altLang="zh-CN" dirty="0" smtClean="0"/>
              <a:t>Name</a:t>
            </a:r>
          </a:p>
          <a:p>
            <a:pPr lvl="1"/>
            <a:r>
              <a:rPr lang="en-US" altLang="zh-CN" dirty="0" smtClean="0"/>
              <a:t>Chain</a:t>
            </a:r>
          </a:p>
          <a:p>
            <a:pPr lvl="2"/>
            <a:r>
              <a:rPr lang="zh-CN" altLang="en-US" dirty="0" smtClean="0"/>
              <a:t>根为</a:t>
            </a:r>
            <a:r>
              <a:rPr lang="en-US" altLang="zh-CN" dirty="0" smtClean="0"/>
              <a:t>root chain</a:t>
            </a:r>
            <a:r>
              <a:rPr lang="zh-CN" altLang="en-US" dirty="0" smtClean="0"/>
              <a:t>，其他的</a:t>
            </a:r>
            <a:r>
              <a:rPr lang="en-US" altLang="zh-CN" dirty="0" smtClean="0"/>
              <a:t>chain</a:t>
            </a:r>
            <a:r>
              <a:rPr lang="zh-CN" altLang="en-US" dirty="0" smtClean="0"/>
              <a:t>都连接到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上，按照优先级依次访问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Rule</a:t>
            </a:r>
            <a:r>
              <a:rPr lang="zh-CN" altLang="en-US" dirty="0" smtClean="0"/>
              <a:t>表示规则，有下面的属性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Action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accept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drop</a:t>
            </a:r>
          </a:p>
          <a:p>
            <a:pPr lvl="2"/>
            <a:r>
              <a:rPr lang="en-US" altLang="zh-CN" dirty="0" smtClean="0"/>
              <a:t>Direction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in, out, </a:t>
            </a:r>
            <a:r>
              <a:rPr lang="en-US" altLang="zh-CN" dirty="0" err="1" smtClean="0"/>
              <a:t>inout</a:t>
            </a:r>
            <a:endParaRPr lang="en-US" altLang="zh-CN" dirty="0" smtClean="0"/>
          </a:p>
          <a:p>
            <a:pPr lvl="2"/>
            <a:r>
              <a:rPr lang="en-US" altLang="zh-CN" dirty="0"/>
              <a:t>priority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Rule</a:t>
            </a:r>
            <a:r>
              <a:rPr lang="zh-CN" altLang="en-US" dirty="0" smtClean="0"/>
              <a:t>支持多种</a:t>
            </a:r>
            <a:r>
              <a:rPr lang="en-US" altLang="zh-CN" dirty="0" smtClean="0"/>
              <a:t>protocol</a:t>
            </a:r>
            <a:r>
              <a:rPr lang="zh-CN" altLang="en-US" dirty="0" smtClean="0"/>
              <a:t>，可以设置参数</a:t>
            </a:r>
            <a:endParaRPr lang="en-US" altLang="zh-CN" dirty="0" smtClean="0"/>
          </a:p>
          <a:p>
            <a:pPr lvl="2"/>
            <a:r>
              <a:rPr lang="en-US" altLang="zh-CN" dirty="0"/>
              <a:t>MAC (Ethernet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root chain</a:t>
            </a:r>
          </a:p>
          <a:p>
            <a:pPr lvl="2"/>
            <a:r>
              <a:rPr lang="en-US" altLang="zh-CN" dirty="0"/>
              <a:t>VLAN (802.1Q</a:t>
            </a:r>
            <a:r>
              <a:rPr lang="en-US" altLang="zh-CN" dirty="0" smtClean="0"/>
              <a:t>): root/</a:t>
            </a:r>
            <a:r>
              <a:rPr lang="en-US" altLang="zh-CN" dirty="0" err="1" smtClean="0"/>
              <a:t>vlan</a:t>
            </a:r>
            <a:endParaRPr lang="en-US" altLang="zh-CN" dirty="0" smtClean="0"/>
          </a:p>
          <a:p>
            <a:pPr lvl="2"/>
            <a:r>
              <a:rPr lang="en-US" altLang="zh-CN" dirty="0"/>
              <a:t>STP (Spanning Tree Protocol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ARP/RARP</a:t>
            </a:r>
            <a:r>
              <a:rPr lang="en-US" altLang="zh-CN" dirty="0"/>
              <a:t>: root or </a:t>
            </a:r>
            <a:r>
              <a:rPr lang="en-US" altLang="zh-CN" dirty="0" err="1"/>
              <a:t>arp</a:t>
            </a:r>
            <a:r>
              <a:rPr lang="en-US" altLang="zh-CN" dirty="0"/>
              <a:t>/</a:t>
            </a:r>
            <a:r>
              <a:rPr lang="en-US" altLang="zh-CN" dirty="0" err="1"/>
              <a:t>rarp</a:t>
            </a:r>
            <a:r>
              <a:rPr lang="en-US" altLang="zh-CN" dirty="0"/>
              <a:t> </a:t>
            </a:r>
            <a:r>
              <a:rPr lang="en-US" altLang="zh-CN" dirty="0" smtClean="0"/>
              <a:t>chain</a:t>
            </a:r>
          </a:p>
          <a:p>
            <a:pPr lvl="2"/>
            <a:r>
              <a:rPr lang="en-US" altLang="zh-CN" dirty="0"/>
              <a:t>IPv4:  root or ipv4 </a:t>
            </a:r>
            <a:r>
              <a:rPr lang="en-US" altLang="zh-CN" dirty="0" smtClean="0"/>
              <a:t>chain</a:t>
            </a:r>
          </a:p>
          <a:p>
            <a:pPr lvl="2"/>
            <a:r>
              <a:rPr lang="en-US" altLang="zh-CN" dirty="0" smtClean="0"/>
              <a:t>IPv6</a:t>
            </a:r>
          </a:p>
          <a:p>
            <a:pPr lvl="2"/>
            <a:r>
              <a:rPr lang="en-US" altLang="zh-CN" dirty="0" smtClean="0"/>
              <a:t>TCP/UDP/SCTP: root</a:t>
            </a:r>
          </a:p>
          <a:p>
            <a:pPr lvl="2"/>
            <a:r>
              <a:rPr lang="en-US" altLang="zh-CN" dirty="0" smtClean="0"/>
              <a:t>ICMP: root</a:t>
            </a:r>
          </a:p>
          <a:p>
            <a:pPr lvl="2"/>
            <a:r>
              <a:rPr lang="en-US" altLang="zh-CN" dirty="0"/>
              <a:t>IGMP, ESP, AH, UDPLITE, </a:t>
            </a:r>
            <a:r>
              <a:rPr lang="en-US" altLang="zh-CN" dirty="0" smtClean="0"/>
              <a:t>'ALL': root</a:t>
            </a:r>
          </a:p>
          <a:p>
            <a:pPr lvl="1"/>
            <a:r>
              <a:rPr lang="en-US" altLang="zh-CN" dirty="0" err="1" smtClean="0"/>
              <a:t>Filterref</a:t>
            </a:r>
            <a:r>
              <a:rPr lang="zh-CN" altLang="en-US" dirty="0" smtClean="0"/>
              <a:t>引用其他的</a:t>
            </a:r>
            <a:r>
              <a:rPr lang="en-US" altLang="zh-CN" dirty="0" smtClean="0"/>
              <a:t>filter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698" y="853440"/>
            <a:ext cx="20955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178" y="2607129"/>
            <a:ext cx="4591896" cy="842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79" y="3585828"/>
            <a:ext cx="4591896" cy="1095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179" y="4818869"/>
            <a:ext cx="4591896" cy="18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4789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3.8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virtual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实例：禁用</a:t>
            </a:r>
            <a:r>
              <a:rPr lang="en-US" altLang="zh-CN" sz="2000" dirty="0" smtClean="0"/>
              <a:t>ICMP</a:t>
            </a:r>
          </a:p>
          <a:p>
            <a:pPr lvl="1"/>
            <a:r>
              <a:rPr lang="zh-CN" altLang="en-US" sz="1800" dirty="0" smtClean="0"/>
              <a:t>启动一个虚拟机，网卡配置如下</a:t>
            </a:r>
            <a:endParaRPr lang="en-US" altLang="zh-CN" sz="1800" dirty="0" smtClean="0"/>
          </a:p>
          <a:p>
            <a:pPr lvl="1"/>
            <a:endParaRPr lang="en-US" sz="1800" dirty="0"/>
          </a:p>
          <a:p>
            <a:pPr lvl="1"/>
            <a:r>
              <a:rPr lang="zh-CN" altLang="en-US" sz="1800" dirty="0" smtClean="0"/>
              <a:t>在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上可以</a:t>
            </a:r>
            <a:r>
              <a:rPr lang="en-US" altLang="zh-CN" sz="1800" dirty="0" smtClean="0"/>
              <a:t>ping</a:t>
            </a:r>
            <a:r>
              <a:rPr lang="zh-CN" altLang="en-US" sz="1800" dirty="0" smtClean="0"/>
              <a:t>通虚拟机</a:t>
            </a:r>
            <a:endParaRPr lang="en-US" altLang="zh-CN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zh-CN" altLang="en-US" sz="1800" dirty="0"/>
              <a:t>定</a:t>
            </a:r>
            <a:r>
              <a:rPr lang="zh-CN" altLang="en-US" sz="1800" dirty="0" smtClean="0"/>
              <a:t>义一个</a:t>
            </a:r>
            <a:r>
              <a:rPr lang="en-US" altLang="zh-CN" sz="1800" dirty="0" smtClean="0"/>
              <a:t>filter</a:t>
            </a:r>
          </a:p>
          <a:p>
            <a:pPr lvl="2"/>
            <a:r>
              <a:rPr lang="en-US" sz="1400" dirty="0" err="1" smtClean="0"/>
              <a:t>virsh</a:t>
            </a:r>
            <a:r>
              <a:rPr lang="en-US" sz="1400" dirty="0" smtClean="0"/>
              <a:t> </a:t>
            </a:r>
            <a:r>
              <a:rPr lang="en-US" sz="1400" dirty="0" err="1"/>
              <a:t>nwfilter</a:t>
            </a:r>
            <a:r>
              <a:rPr lang="en-US" sz="1400" dirty="0"/>
              <a:t>-define </a:t>
            </a:r>
            <a:r>
              <a:rPr lang="en-US" sz="1400" dirty="0" smtClean="0"/>
              <a:t>no-icmp.xml</a:t>
            </a:r>
          </a:p>
          <a:p>
            <a:pPr lvl="2"/>
            <a:r>
              <a:rPr lang="en-US" sz="1400" dirty="0" err="1"/>
              <a:t>virsh</a:t>
            </a:r>
            <a:r>
              <a:rPr lang="en-US" sz="1400" dirty="0"/>
              <a:t> </a:t>
            </a:r>
            <a:r>
              <a:rPr lang="en-US" sz="1400" dirty="0" err="1" smtClean="0"/>
              <a:t>nwfilter</a:t>
            </a:r>
            <a:r>
              <a:rPr lang="en-US" sz="1400" dirty="0" smtClean="0"/>
              <a:t>-list</a:t>
            </a:r>
          </a:p>
          <a:p>
            <a:pPr lvl="1"/>
            <a:endParaRPr lang="en-US" altLang="zh-CN" sz="1800" dirty="0" smtClean="0"/>
          </a:p>
          <a:p>
            <a:pPr lvl="1"/>
            <a:r>
              <a:rPr lang="zh-CN" altLang="en-US" sz="1800" dirty="0" smtClean="0"/>
              <a:t>将</a:t>
            </a:r>
            <a:r>
              <a:rPr lang="en-US" altLang="zh-CN" sz="1800" dirty="0" smtClean="0"/>
              <a:t>filter</a:t>
            </a:r>
            <a:r>
              <a:rPr lang="zh-CN" altLang="en-US" sz="1800" dirty="0" smtClean="0"/>
              <a:t>应用于虚拟机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重</a:t>
            </a:r>
            <a:r>
              <a:rPr lang="zh-CN" altLang="en-US" sz="1800" dirty="0" smtClean="0"/>
              <a:t>启虚拟机</a:t>
            </a:r>
            <a:endParaRPr lang="en-US" altLang="zh-CN" sz="1800" dirty="0" smtClean="0"/>
          </a:p>
          <a:p>
            <a:pPr lvl="2"/>
            <a:r>
              <a:rPr lang="en-US" sz="1400" dirty="0" err="1"/>
              <a:t>virsh</a:t>
            </a:r>
            <a:r>
              <a:rPr lang="en-US" sz="1400" dirty="0"/>
              <a:t> destroy </a:t>
            </a:r>
            <a:r>
              <a:rPr lang="en-US" sz="1400" dirty="0" smtClean="0"/>
              <a:t>ubuntutest4</a:t>
            </a:r>
          </a:p>
          <a:p>
            <a:pPr lvl="2"/>
            <a:r>
              <a:rPr lang="en-US" sz="1400" dirty="0" err="1"/>
              <a:t>virsh</a:t>
            </a:r>
            <a:r>
              <a:rPr lang="en-US" sz="1400" dirty="0"/>
              <a:t> start </a:t>
            </a:r>
            <a:r>
              <a:rPr lang="en-US" sz="1400" dirty="0" smtClean="0"/>
              <a:t>ubuntutest4</a:t>
            </a:r>
          </a:p>
          <a:p>
            <a:pPr lvl="1"/>
            <a:r>
              <a:rPr lang="en-US" sz="1800" dirty="0" smtClean="0"/>
              <a:t>Ping</a:t>
            </a:r>
            <a:r>
              <a:rPr lang="zh-CN" altLang="en-US" sz="1800" dirty="0" smtClean="0"/>
              <a:t>不通了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196" y="884230"/>
            <a:ext cx="6008564" cy="888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68" y="1933373"/>
            <a:ext cx="7093267" cy="122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868" y="3265700"/>
            <a:ext cx="4030027" cy="8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868" y="4267392"/>
            <a:ext cx="6123623" cy="10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8776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smtClean="0"/>
              <a:t>Pool</a:t>
            </a:r>
          </a:p>
          <a:p>
            <a:pPr lvl="1"/>
            <a:r>
              <a:rPr lang="zh-CN" altLang="en-US" dirty="0" smtClean="0"/>
              <a:t>将存储设备作为一个池进行管理</a:t>
            </a:r>
            <a:endParaRPr lang="en-US" altLang="zh-CN" dirty="0" smtClean="0"/>
          </a:p>
          <a:p>
            <a:pPr lvl="1"/>
            <a:r>
              <a:rPr lang="zh-CN" altLang="en-US" dirty="0"/>
              <a:t>目录</a:t>
            </a:r>
            <a:r>
              <a:rPr lang="zh-CN" altLang="en-US" dirty="0" smtClean="0"/>
              <a:t>池</a:t>
            </a:r>
            <a:r>
              <a:rPr lang="en-US" altLang="zh-CN" dirty="0" err="1"/>
              <a:t>dir</a:t>
            </a:r>
            <a:r>
              <a:rPr lang="zh-CN" altLang="en-US" dirty="0" smtClean="0"/>
              <a:t>：</a:t>
            </a:r>
            <a:r>
              <a:rPr lang="zh-CN" altLang="en-US" dirty="0"/>
              <a:t>以主机的一个目录作为存储池，这个目录中包含文件的类型可以为各种虚拟机磁盘文件、镜像文件等。</a:t>
            </a:r>
          </a:p>
          <a:p>
            <a:pPr lvl="1"/>
            <a:r>
              <a:rPr lang="zh-CN" altLang="en-US" dirty="0"/>
              <a:t>本地文件系统</a:t>
            </a:r>
            <a:r>
              <a:rPr lang="zh-CN" altLang="en-US" dirty="0" smtClean="0"/>
              <a:t>池</a:t>
            </a:r>
            <a:r>
              <a:rPr lang="en-US" altLang="zh-CN" dirty="0" err="1"/>
              <a:t>fs</a:t>
            </a:r>
            <a:r>
              <a:rPr lang="zh-CN" altLang="en-US" dirty="0" smtClean="0"/>
              <a:t>：</a:t>
            </a:r>
            <a:r>
              <a:rPr lang="zh-CN" altLang="en-US" dirty="0"/>
              <a:t>使用主机已经格式化好的块设备作为存储池，支持的文件系统类型包括 </a:t>
            </a:r>
            <a:r>
              <a:rPr lang="en-US" altLang="zh-CN" dirty="0"/>
              <a:t>ext2,ext3,vfat </a:t>
            </a:r>
            <a:r>
              <a:rPr lang="zh-CN" altLang="en-US" dirty="0"/>
              <a:t>等。</a:t>
            </a:r>
          </a:p>
          <a:p>
            <a:pPr lvl="1"/>
            <a:r>
              <a:rPr lang="zh-CN" altLang="en-US" dirty="0"/>
              <a:t>网络文件系统</a:t>
            </a:r>
            <a:r>
              <a:rPr lang="zh-CN" altLang="en-US" dirty="0" smtClean="0"/>
              <a:t>池</a:t>
            </a:r>
            <a:r>
              <a:rPr lang="en-US" altLang="zh-CN" dirty="0" err="1"/>
              <a:t>netfs</a:t>
            </a:r>
            <a:r>
              <a:rPr lang="zh-CN" altLang="en-US" dirty="0" smtClean="0"/>
              <a:t>：</a:t>
            </a:r>
            <a:r>
              <a:rPr lang="zh-CN" altLang="en-US" dirty="0"/>
              <a:t>使用远端网络文件系统服务器的导出目录作为存储池。默认为 </a:t>
            </a:r>
            <a:r>
              <a:rPr lang="en-US" altLang="zh-CN" dirty="0"/>
              <a:t>NFS </a:t>
            </a:r>
            <a:r>
              <a:rPr lang="zh-CN" altLang="en-US" dirty="0"/>
              <a:t>网络文件系统。</a:t>
            </a:r>
          </a:p>
          <a:p>
            <a:pPr lvl="1"/>
            <a:r>
              <a:rPr lang="zh-CN" altLang="en-US" dirty="0"/>
              <a:t>逻辑卷</a:t>
            </a:r>
            <a:r>
              <a:rPr lang="zh-CN" altLang="en-US" dirty="0" smtClean="0"/>
              <a:t>池</a:t>
            </a:r>
            <a:r>
              <a:rPr lang="en-US" altLang="zh-CN" dirty="0"/>
              <a:t>logical</a:t>
            </a:r>
            <a:r>
              <a:rPr lang="zh-CN" altLang="en-US" dirty="0" smtClean="0"/>
              <a:t>：</a:t>
            </a:r>
            <a:r>
              <a:rPr lang="zh-CN" altLang="en-US" dirty="0"/>
              <a:t>使用已经创建好的 </a:t>
            </a:r>
            <a:r>
              <a:rPr lang="en-US" altLang="zh-CN" dirty="0"/>
              <a:t>LVM </a:t>
            </a:r>
            <a:r>
              <a:rPr lang="zh-CN" altLang="en-US" dirty="0"/>
              <a:t>卷组，或者提供一系列生成卷组的源设备，</a:t>
            </a:r>
            <a:r>
              <a:rPr lang="en-US" altLang="zh-CN" dirty="0" err="1"/>
              <a:t>libvirt</a:t>
            </a:r>
            <a:r>
              <a:rPr lang="en-US" altLang="zh-CN" dirty="0"/>
              <a:t> </a:t>
            </a:r>
            <a:r>
              <a:rPr lang="zh-CN" altLang="en-US" dirty="0"/>
              <a:t>会在其上创建卷组，生成存储池。</a:t>
            </a:r>
          </a:p>
          <a:p>
            <a:pPr lvl="1"/>
            <a:r>
              <a:rPr lang="zh-CN" altLang="en-US" dirty="0"/>
              <a:t>磁盘卷</a:t>
            </a:r>
            <a:r>
              <a:rPr lang="zh-CN" altLang="en-US" dirty="0" smtClean="0"/>
              <a:t>池</a:t>
            </a:r>
            <a:r>
              <a:rPr lang="en-US" altLang="zh-CN" dirty="0"/>
              <a:t>disk</a:t>
            </a:r>
            <a:r>
              <a:rPr lang="zh-CN" altLang="en-US" dirty="0" smtClean="0"/>
              <a:t>：</a:t>
            </a:r>
            <a:r>
              <a:rPr lang="zh-CN" altLang="en-US" dirty="0"/>
              <a:t>使用磁盘作为存储池。</a:t>
            </a:r>
          </a:p>
          <a:p>
            <a:pPr lvl="1"/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r>
              <a:rPr lang="zh-CN" altLang="en-US" dirty="0"/>
              <a:t>卷池：使用 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r>
              <a:rPr lang="zh-CN" altLang="en-US" dirty="0"/>
              <a:t>设备作为存储池。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99769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网络文件系统池</a:t>
            </a:r>
            <a:r>
              <a:rPr lang="en-US" altLang="zh-CN" dirty="0" err="1" smtClean="0"/>
              <a:t>netfs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/>
              <a:t>目录池</a:t>
            </a:r>
            <a:r>
              <a:rPr lang="en-US" altLang="zh-CN" dirty="0" err="1" smtClean="0"/>
              <a:t>dir</a:t>
            </a:r>
            <a:r>
              <a:rPr lang="zh-CN" altLang="en-US" dirty="0" smtClean="0"/>
              <a:t>，</a:t>
            </a:r>
            <a:r>
              <a:rPr lang="zh-CN" altLang="en-US" dirty="0"/>
              <a:t>本地文件系统池</a:t>
            </a:r>
            <a:r>
              <a:rPr lang="en-US" altLang="zh-CN" dirty="0" err="1" smtClean="0"/>
              <a:t>fs</a:t>
            </a:r>
            <a:r>
              <a:rPr lang="zh-CN" altLang="en-US" dirty="0" smtClean="0"/>
              <a:t>，</a:t>
            </a:r>
            <a:r>
              <a:rPr lang="zh-CN" altLang="en-US" dirty="0"/>
              <a:t>网络文件系统池</a:t>
            </a:r>
            <a:r>
              <a:rPr lang="en-US" altLang="zh-CN" dirty="0" err="1" smtClean="0"/>
              <a:t>netfs</a:t>
            </a:r>
            <a:r>
              <a:rPr lang="zh-CN" altLang="en-US" dirty="0" smtClean="0"/>
              <a:t>三者很像，都是最终生成一个目录，这个目录里面的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文件，可以作为虚拟机的硬盘，</a:t>
            </a:r>
            <a:endParaRPr lang="en-US" altLang="zh-CN" dirty="0"/>
          </a:p>
          <a:p>
            <a:pPr lvl="2"/>
            <a:r>
              <a:rPr lang="zh-CN" altLang="en-US" dirty="0" smtClean="0"/>
              <a:t>目录池：目录是管理员事先创建好的本地目录，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就在这个目录下</a:t>
            </a:r>
            <a:endParaRPr lang="en-US" altLang="zh-CN" dirty="0" smtClean="0"/>
          </a:p>
          <a:p>
            <a:pPr lvl="2"/>
            <a:r>
              <a:rPr lang="zh-CN" altLang="en-US" dirty="0"/>
              <a:t>本地文件系统</a:t>
            </a:r>
            <a:r>
              <a:rPr lang="zh-CN" altLang="en-US" dirty="0" smtClean="0"/>
              <a:t>池：指定一个本地的文件系统，还没有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libvirt</a:t>
            </a:r>
            <a:r>
              <a:rPr lang="zh-CN" altLang="en-US" dirty="0"/>
              <a:t>负</a:t>
            </a:r>
            <a:r>
              <a:rPr lang="zh-CN" altLang="en-US" dirty="0" smtClean="0"/>
              <a:t>责把这个文件系统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到一个本地目录下，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就在这个目录下</a:t>
            </a:r>
            <a:endParaRPr lang="en-US" altLang="zh-CN" dirty="0" smtClean="0"/>
          </a:p>
          <a:p>
            <a:pPr lvl="2"/>
            <a:r>
              <a:rPr lang="zh-CN" altLang="en-US" dirty="0"/>
              <a:t>网络文件系统</a:t>
            </a:r>
            <a:r>
              <a:rPr lang="zh-CN" altLang="en-US" dirty="0" smtClean="0"/>
              <a:t>池：指定一个网络文件系统，还没有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负责把这个网络文件系统</a:t>
            </a:r>
            <a:r>
              <a:rPr lang="en-US" altLang="zh-CN" dirty="0" smtClean="0"/>
              <a:t>mount</a:t>
            </a:r>
            <a:r>
              <a:rPr lang="zh-CN" altLang="en-US" dirty="0" smtClean="0"/>
              <a:t>到本地目录下，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就在这个目录下</a:t>
            </a:r>
            <a:endParaRPr lang="en-US" altLang="zh-CN" dirty="0" smtClean="0"/>
          </a:p>
          <a:p>
            <a:pPr lvl="1"/>
            <a:r>
              <a:rPr lang="zh-CN" altLang="en-US" dirty="0"/>
              <a:t>服务</a:t>
            </a:r>
            <a:r>
              <a:rPr lang="zh-CN" altLang="en-US" dirty="0" smtClean="0"/>
              <a:t>器端安装</a:t>
            </a:r>
            <a:r>
              <a:rPr lang="en-US" altLang="zh-CN" dirty="0" err="1" smtClean="0"/>
              <a:t>nfs</a:t>
            </a:r>
            <a:r>
              <a:rPr lang="zh-CN" altLang="en-US" dirty="0" smtClean="0"/>
              <a:t>服务</a:t>
            </a:r>
            <a:endParaRPr lang="en-US" altLang="zh-CN" dirty="0" smtClean="0"/>
          </a:p>
          <a:p>
            <a:pPr lvl="2"/>
            <a:r>
              <a:rPr lang="en-US" dirty="0"/>
              <a:t>apt-get install </a:t>
            </a:r>
            <a:r>
              <a:rPr lang="en-US" dirty="0" err="1" smtClean="0"/>
              <a:t>nfs</a:t>
            </a:r>
            <a:r>
              <a:rPr lang="en-US" dirty="0" smtClean="0"/>
              <a:t>-kernel-server</a:t>
            </a:r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/>
              <a:t>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/exports</a:t>
            </a:r>
            <a:r>
              <a:rPr lang="zh-CN" altLang="en-US" dirty="0" smtClean="0"/>
              <a:t>中添加</a:t>
            </a:r>
            <a:r>
              <a:rPr lang="en-US" altLang="zh-CN" dirty="0"/>
              <a:t>/</a:t>
            </a:r>
            <a:r>
              <a:rPr lang="en-US" altLang="zh-CN" dirty="0" err="1"/>
              <a:t>mnt</a:t>
            </a:r>
            <a:r>
              <a:rPr lang="en-US" altLang="zh-CN" dirty="0"/>
              <a:t>/</a:t>
            </a:r>
            <a:r>
              <a:rPr lang="en-US" altLang="zh-CN" dirty="0" err="1"/>
              <a:t>nfs</a:t>
            </a:r>
            <a:r>
              <a:rPr lang="en-US" altLang="zh-CN" dirty="0"/>
              <a:t>    *(</a:t>
            </a:r>
            <a:r>
              <a:rPr lang="en-US" altLang="zh-CN" dirty="0" err="1"/>
              <a:t>rw,sync,no_root_squash</a:t>
            </a:r>
            <a:r>
              <a:rPr lang="en-US" altLang="zh-CN" dirty="0" smtClean="0"/>
              <a:t>)</a:t>
            </a:r>
          </a:p>
          <a:p>
            <a:pPr lvl="2"/>
            <a:r>
              <a:rPr lang="zh-CN" altLang="en-US" dirty="0"/>
              <a:t>重</a:t>
            </a:r>
            <a:r>
              <a:rPr lang="zh-CN" altLang="en-US" dirty="0" smtClean="0"/>
              <a:t>启服务</a:t>
            </a:r>
            <a:r>
              <a:rPr lang="en-US" altLang="zh-CN" dirty="0"/>
              <a:t>service </a:t>
            </a:r>
            <a:r>
              <a:rPr lang="en-US" altLang="zh-CN" dirty="0" err="1"/>
              <a:t>nfs</a:t>
            </a:r>
            <a:r>
              <a:rPr lang="en-US" altLang="zh-CN" dirty="0"/>
              <a:t>-kernel-server </a:t>
            </a:r>
            <a:r>
              <a:rPr lang="en-US" altLang="zh-CN" dirty="0" smtClean="0"/>
              <a:t>restart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634" y="5210047"/>
            <a:ext cx="3460814" cy="15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777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网络文件系统池</a:t>
            </a:r>
            <a:r>
              <a:rPr lang="en-US" altLang="zh-CN" dirty="0" err="1"/>
              <a:t>netfs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客户端</a:t>
            </a:r>
          </a:p>
          <a:p>
            <a:pPr lvl="2"/>
            <a:r>
              <a:rPr lang="en-US" dirty="0"/>
              <a:t>apt-get install </a:t>
            </a:r>
            <a:r>
              <a:rPr lang="en-US" dirty="0" err="1"/>
              <a:t>nfs</a:t>
            </a:r>
            <a:r>
              <a:rPr lang="en-US" dirty="0"/>
              <a:t>-common</a:t>
            </a:r>
          </a:p>
          <a:p>
            <a:pPr lvl="2"/>
            <a:r>
              <a:rPr lang="zh-CN" altLang="en-US" dirty="0"/>
              <a:t>定义一个</a:t>
            </a:r>
            <a:r>
              <a:rPr lang="en-US" dirty="0"/>
              <a:t>nfs-pool.xml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pool-define nfs-pool.xml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pool-start </a:t>
            </a:r>
            <a:r>
              <a:rPr lang="en-US" dirty="0" err="1" smtClean="0"/>
              <a:t>nfspool</a:t>
            </a:r>
            <a:endParaRPr lang="en-US" dirty="0" smtClean="0"/>
          </a:p>
          <a:p>
            <a:pPr lvl="2"/>
            <a:r>
              <a:rPr lang="zh-CN" altLang="en-US" dirty="0"/>
              <a:t>如</a:t>
            </a:r>
            <a:r>
              <a:rPr lang="zh-CN" altLang="en-US" dirty="0" smtClean="0"/>
              <a:t>果在</a:t>
            </a:r>
            <a:r>
              <a:rPr lang="en-US" altLang="zh-CN" dirty="0" smtClean="0"/>
              <a:t>pool-start</a:t>
            </a:r>
            <a:r>
              <a:rPr lang="zh-CN" altLang="en-US" dirty="0" smtClean="0"/>
              <a:t>之前，</a:t>
            </a:r>
            <a:r>
              <a:rPr lang="en-US" altLang="zh-CN" dirty="0" err="1" smtClean="0"/>
              <a:t>nfs</a:t>
            </a:r>
            <a:r>
              <a:rPr lang="zh-CN" altLang="en-US" dirty="0" smtClean="0"/>
              <a:t>目录里面已经有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文件，则自动添加为</a:t>
            </a:r>
            <a:r>
              <a:rPr lang="en-US" altLang="zh-CN" dirty="0" smtClean="0"/>
              <a:t>volume</a:t>
            </a:r>
            <a:r>
              <a:rPr lang="zh-CN" altLang="en-US" dirty="0" smtClean="0"/>
              <a:t>，之后添加的不会添加</a:t>
            </a:r>
            <a:endParaRPr lang="en-US" altLang="zh-CN" dirty="0" smtClean="0"/>
          </a:p>
          <a:p>
            <a:pPr lvl="2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-list </a:t>
            </a:r>
            <a:r>
              <a:rPr lang="en-US" dirty="0" err="1" smtClean="0"/>
              <a:t>nfspool</a:t>
            </a:r>
            <a:endParaRPr lang="en-US" dirty="0" smtClean="0"/>
          </a:p>
          <a:p>
            <a:pPr lvl="2"/>
            <a:r>
              <a:rPr lang="zh-CN" altLang="en-US" dirty="0"/>
              <a:t>可</a:t>
            </a:r>
            <a:r>
              <a:rPr lang="zh-CN" altLang="en-US" dirty="0" smtClean="0"/>
              <a:t>以创建</a:t>
            </a:r>
            <a:r>
              <a:rPr lang="en-US" altLang="zh-CN" dirty="0" smtClean="0"/>
              <a:t>volume</a:t>
            </a:r>
          </a:p>
          <a:p>
            <a:pPr lvl="3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-create-as --pool </a:t>
            </a:r>
            <a:r>
              <a:rPr lang="en-US" dirty="0" err="1"/>
              <a:t>nfspool</a:t>
            </a:r>
            <a:r>
              <a:rPr lang="en-US" dirty="0"/>
              <a:t> --name </a:t>
            </a:r>
            <a:r>
              <a:rPr lang="en-US" dirty="0" err="1"/>
              <a:t>nfsvol</a:t>
            </a:r>
            <a:r>
              <a:rPr lang="en-US" dirty="0"/>
              <a:t> --capacity </a:t>
            </a:r>
            <a:r>
              <a:rPr lang="en-US" dirty="0" smtClean="0"/>
              <a:t>2G</a:t>
            </a:r>
          </a:p>
          <a:p>
            <a:pPr lvl="2"/>
            <a:r>
              <a:rPr lang="zh-CN" altLang="en-US" dirty="0"/>
              <a:t>可</a:t>
            </a:r>
            <a:r>
              <a:rPr lang="zh-CN" altLang="en-US" dirty="0" smtClean="0"/>
              <a:t>以删除</a:t>
            </a:r>
            <a:r>
              <a:rPr lang="en-US" altLang="zh-CN" dirty="0" smtClean="0"/>
              <a:t>volume</a:t>
            </a:r>
          </a:p>
          <a:p>
            <a:pPr lvl="3"/>
            <a:r>
              <a:rPr lang="nl-NL" dirty="0"/>
              <a:t>virsh vol-delete nfsvol --pool </a:t>
            </a:r>
            <a:r>
              <a:rPr lang="nl-NL" dirty="0" smtClean="0"/>
              <a:t>nfspool</a:t>
            </a:r>
          </a:p>
          <a:p>
            <a:pPr lvl="2"/>
            <a:r>
              <a:rPr lang="zh-CN" altLang="en-US" dirty="0"/>
              <a:t>删</a:t>
            </a:r>
            <a:r>
              <a:rPr lang="zh-CN" altLang="en-US" dirty="0" smtClean="0"/>
              <a:t>除</a:t>
            </a:r>
            <a:r>
              <a:rPr lang="en-US" altLang="zh-CN" dirty="0" smtClean="0"/>
              <a:t>pool</a:t>
            </a:r>
          </a:p>
          <a:p>
            <a:pPr lvl="3"/>
            <a:r>
              <a:rPr lang="en-US" dirty="0" err="1"/>
              <a:t>virsh</a:t>
            </a:r>
            <a:r>
              <a:rPr lang="en-US" dirty="0"/>
              <a:t> pool-destroy </a:t>
            </a:r>
            <a:r>
              <a:rPr lang="en-US" dirty="0" err="1" smtClean="0"/>
              <a:t>nfspool</a:t>
            </a:r>
            <a:endParaRPr lang="en-US" dirty="0" smtClean="0"/>
          </a:p>
          <a:p>
            <a:pPr lvl="3"/>
            <a:r>
              <a:rPr lang="en-US" dirty="0" err="1"/>
              <a:t>virsh</a:t>
            </a:r>
            <a:r>
              <a:rPr lang="en-US" dirty="0"/>
              <a:t> pool-</a:t>
            </a:r>
            <a:r>
              <a:rPr lang="en-US" dirty="0" err="1"/>
              <a:t>undefine</a:t>
            </a:r>
            <a:r>
              <a:rPr lang="en-US" dirty="0"/>
              <a:t> </a:t>
            </a:r>
            <a:r>
              <a:rPr lang="en-US" dirty="0" err="1"/>
              <a:t>nfspool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28716" y="365125"/>
            <a:ext cx="2785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&lt;pool type="</a:t>
            </a:r>
            <a:r>
              <a:rPr lang="en-US" sz="1200" dirty="0" err="1"/>
              <a:t>netfs</a:t>
            </a:r>
            <a:r>
              <a:rPr lang="en-US" sz="1200" dirty="0"/>
              <a:t>"&gt;</a:t>
            </a:r>
          </a:p>
          <a:p>
            <a:r>
              <a:rPr lang="en-US" sz="1200" dirty="0"/>
              <a:t>  &lt;name&gt;</a:t>
            </a:r>
            <a:r>
              <a:rPr lang="en-US" sz="1200" dirty="0" err="1"/>
              <a:t>nfspool</a:t>
            </a:r>
            <a:r>
              <a:rPr lang="en-US" sz="1200" dirty="0"/>
              <a:t>&lt;/name&gt;</a:t>
            </a:r>
          </a:p>
          <a:p>
            <a:r>
              <a:rPr lang="en-US" sz="1200" dirty="0"/>
              <a:t>    &lt;source&gt;</a:t>
            </a:r>
          </a:p>
          <a:p>
            <a:r>
              <a:rPr lang="en-US" sz="1200" dirty="0"/>
              <a:t>      &lt;host name="16.158.166.197"/&gt;</a:t>
            </a:r>
          </a:p>
          <a:p>
            <a:r>
              <a:rPr lang="en-US" sz="1200" dirty="0"/>
              <a:t>      &lt;</a:t>
            </a:r>
            <a:r>
              <a:rPr lang="en-US" sz="1200" dirty="0" err="1"/>
              <a:t>dir</a:t>
            </a:r>
            <a:r>
              <a:rPr lang="en-US" sz="1200" dirty="0"/>
              <a:t> path="/</a:t>
            </a:r>
            <a:r>
              <a:rPr lang="en-US" sz="1200" dirty="0" err="1"/>
              <a:t>mnt</a:t>
            </a:r>
            <a:r>
              <a:rPr lang="en-US" sz="1200" dirty="0"/>
              <a:t>/</a:t>
            </a:r>
            <a:r>
              <a:rPr lang="en-US" sz="1200" dirty="0" err="1"/>
              <a:t>nfs</a:t>
            </a:r>
            <a:r>
              <a:rPr lang="en-US" sz="1200" dirty="0"/>
              <a:t>"/&gt;</a:t>
            </a:r>
          </a:p>
          <a:p>
            <a:r>
              <a:rPr lang="en-US" sz="1200" dirty="0"/>
              <a:t>      &lt;format type='</a:t>
            </a:r>
            <a:r>
              <a:rPr lang="en-US" sz="1200" dirty="0" err="1"/>
              <a:t>nfs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&lt;/source&gt;</a:t>
            </a:r>
          </a:p>
          <a:p>
            <a:r>
              <a:rPr lang="en-US" sz="1200" dirty="0"/>
              <a:t>    &lt;target&gt;</a:t>
            </a:r>
          </a:p>
          <a:p>
            <a:r>
              <a:rPr lang="en-US" sz="1200" dirty="0"/>
              <a:t>      &lt;path&gt;/home/</a:t>
            </a:r>
            <a:r>
              <a:rPr lang="en-US" sz="1200" dirty="0" err="1"/>
              <a:t>openstack</a:t>
            </a:r>
            <a:r>
              <a:rPr lang="en-US" sz="1200" dirty="0"/>
              <a:t>/</a:t>
            </a:r>
            <a:r>
              <a:rPr lang="en-US" sz="1200" dirty="0" err="1"/>
              <a:t>nfs</a:t>
            </a:r>
            <a:r>
              <a:rPr lang="en-US" sz="1200" dirty="0"/>
              <a:t>&lt;/path&gt;</a:t>
            </a:r>
          </a:p>
          <a:p>
            <a:r>
              <a:rPr lang="en-US" sz="1200" dirty="0"/>
              <a:t>    &lt;/target&gt;</a:t>
            </a:r>
          </a:p>
          <a:p>
            <a:r>
              <a:rPr lang="en-US" sz="1200" dirty="0"/>
              <a:t>&lt;/pool&gt;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423148" y="664799"/>
            <a:ext cx="1197864" cy="338328"/>
          </a:xfrm>
          <a:prstGeom prst="wedgeRectCallout">
            <a:avLst>
              <a:gd name="adj1" fmla="val -75031"/>
              <a:gd name="adj2" fmla="val 61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服务器地址</a:t>
            </a:r>
            <a:endParaRPr lang="en-US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8423148" y="1133911"/>
            <a:ext cx="1197864" cy="338328"/>
          </a:xfrm>
          <a:prstGeom prst="wedgeRectCallout">
            <a:avLst>
              <a:gd name="adj1" fmla="val -126939"/>
              <a:gd name="adj2" fmla="val -17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/>
              <a:t>服务器目录</a:t>
            </a:r>
            <a:endParaRPr lang="en-US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8555736" y="1833198"/>
            <a:ext cx="1197864" cy="338328"/>
          </a:xfrm>
          <a:prstGeom prst="wedgeRectCallout">
            <a:avLst>
              <a:gd name="adj1" fmla="val -85718"/>
              <a:gd name="adj2" fmla="val -3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客户端</a:t>
            </a:r>
            <a:r>
              <a:rPr lang="zh-CN" altLang="en-US" sz="1400" dirty="0" smtClean="0"/>
              <a:t>目录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716" y="3439564"/>
            <a:ext cx="5046345" cy="69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90876"/>
            <a:ext cx="4536186" cy="1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87924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网络文件系统池</a:t>
            </a:r>
            <a:r>
              <a:rPr lang="en-US" altLang="zh-CN" dirty="0" err="1"/>
              <a:t>netfs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 smtClean="0"/>
              <a:t>虚拟机使用</a:t>
            </a:r>
            <a:r>
              <a:rPr lang="en-US" altLang="zh-CN" dirty="0" smtClean="0"/>
              <a:t>volume</a:t>
            </a:r>
          </a:p>
          <a:p>
            <a:pPr lvl="2"/>
            <a:r>
              <a:rPr lang="en-US" altLang="zh-CN" dirty="0" err="1"/>
              <a:t>virsh</a:t>
            </a:r>
            <a:r>
              <a:rPr lang="en-US" altLang="zh-CN" dirty="0"/>
              <a:t> attach-disk ubuntutest4 --source /home/</a:t>
            </a:r>
            <a:r>
              <a:rPr lang="en-US" altLang="zh-CN" dirty="0" err="1"/>
              <a:t>openstack</a:t>
            </a:r>
            <a:r>
              <a:rPr lang="en-US" altLang="zh-CN" dirty="0"/>
              <a:t>/</a:t>
            </a:r>
            <a:r>
              <a:rPr lang="en-US" altLang="zh-CN" dirty="0" err="1"/>
              <a:t>nfs</a:t>
            </a:r>
            <a:r>
              <a:rPr lang="en-US" altLang="zh-CN" dirty="0"/>
              <a:t>/</a:t>
            </a:r>
            <a:r>
              <a:rPr lang="en-US" altLang="zh-CN" dirty="0" err="1"/>
              <a:t>nfsvol</a:t>
            </a:r>
            <a:r>
              <a:rPr lang="en-US" altLang="zh-CN" dirty="0"/>
              <a:t>  --target </a:t>
            </a:r>
            <a:r>
              <a:rPr lang="en-US" altLang="zh-CN" dirty="0" err="1" smtClean="0"/>
              <a:t>vdb</a:t>
            </a:r>
            <a:endParaRPr lang="en-US" altLang="zh-CN" dirty="0" smtClean="0"/>
          </a:p>
          <a:p>
            <a:pPr lvl="2"/>
            <a:r>
              <a:rPr lang="en-US" altLang="zh-CN" dirty="0" err="1"/>
              <a:t>virsh</a:t>
            </a:r>
            <a:r>
              <a:rPr lang="en-US" altLang="zh-CN" dirty="0"/>
              <a:t> detach-disk ubuntutest4 --target </a:t>
            </a:r>
            <a:r>
              <a:rPr lang="en-US" altLang="zh-CN" dirty="0" err="1"/>
              <a:t>vdb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9" y="2689098"/>
            <a:ext cx="4727995" cy="12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29" y="4148680"/>
            <a:ext cx="7056501" cy="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1838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逻辑卷池</a:t>
            </a:r>
            <a:r>
              <a:rPr lang="en-US" altLang="zh-CN" dirty="0" smtClean="0"/>
              <a:t>logical</a:t>
            </a:r>
          </a:p>
          <a:p>
            <a:pPr lvl="1"/>
            <a:r>
              <a:rPr lang="zh-CN" altLang="en-US" dirty="0"/>
              <a:t>基</a:t>
            </a:r>
            <a:r>
              <a:rPr lang="zh-CN" altLang="en-US" dirty="0" smtClean="0"/>
              <a:t>于</a:t>
            </a:r>
            <a:r>
              <a:rPr lang="en-US" altLang="zh-CN" dirty="0" smtClean="0"/>
              <a:t>LVM</a:t>
            </a:r>
            <a:r>
              <a:rPr lang="zh-CN" altLang="en-US" dirty="0" smtClean="0"/>
              <a:t>的存储池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安</a:t>
            </a:r>
            <a:r>
              <a:rPr lang="zh-CN" altLang="en-US" dirty="0"/>
              <a:t>装</a:t>
            </a:r>
            <a:r>
              <a:rPr lang="en-US" altLang="zh-CN" dirty="0"/>
              <a:t>LVM </a:t>
            </a:r>
            <a:r>
              <a:rPr lang="en-US" altLang="zh-CN" dirty="0" smtClean="0"/>
              <a:t>apt-get </a:t>
            </a:r>
            <a:r>
              <a:rPr lang="en-US" altLang="zh-CN" dirty="0"/>
              <a:t>install </a:t>
            </a:r>
            <a:r>
              <a:rPr lang="en-US" altLang="zh-CN" dirty="0" smtClean="0"/>
              <a:t>lvm2</a:t>
            </a:r>
          </a:p>
          <a:p>
            <a:pPr lvl="2"/>
            <a:r>
              <a:rPr lang="zh-CN" altLang="en-US" dirty="0"/>
              <a:t>创</a:t>
            </a:r>
            <a:r>
              <a:rPr lang="zh-CN" altLang="en-US" dirty="0" smtClean="0"/>
              <a:t>建</a:t>
            </a:r>
            <a:r>
              <a:rPr lang="en-US" altLang="zh-CN" dirty="0" smtClean="0"/>
              <a:t>PV</a:t>
            </a:r>
          </a:p>
          <a:p>
            <a:pPr lvl="3"/>
            <a:r>
              <a:rPr lang="en-US" altLang="zh-CN" dirty="0" err="1"/>
              <a:t>fdisk</a:t>
            </a:r>
            <a:r>
              <a:rPr lang="en-US" altLang="zh-CN" dirty="0"/>
              <a:t> 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vdb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215" y="287402"/>
            <a:ext cx="5059680" cy="407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215" y="4549278"/>
            <a:ext cx="5407263" cy="1382580"/>
          </a:xfrm>
          <a:prstGeom prst="rect">
            <a:avLst/>
          </a:prstGeom>
        </p:spPr>
      </p:pic>
      <p:sp>
        <p:nvSpPr>
          <p:cNvPr id="7" name="Can 6"/>
          <p:cNvSpPr/>
          <p:nvPr/>
        </p:nvSpPr>
        <p:spPr>
          <a:xfrm>
            <a:off x="517752" y="5864496"/>
            <a:ext cx="2448272" cy="504056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The physical media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517752" y="5288432"/>
            <a:ext cx="2448272" cy="504056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physical 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517752" y="4712368"/>
            <a:ext cx="2448272" cy="504056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Volume Group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517752" y="3272208"/>
            <a:ext cx="2448272" cy="1368152"/>
          </a:xfrm>
          <a:prstGeom prst="can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logical volume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661768" y="3632248"/>
            <a:ext cx="648072" cy="432048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2245944" y="3632248"/>
            <a:ext cx="648072" cy="432048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453856" y="3632248"/>
            <a:ext cx="648072" cy="432048"/>
          </a:xfrm>
          <a:prstGeom prst="ca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79327" y="5931858"/>
            <a:ext cx="1167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/vdb1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79327" y="5355794"/>
            <a:ext cx="203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pvcreate</a:t>
            </a:r>
            <a:r>
              <a:rPr lang="en-US" dirty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/vdb1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42456" y="477973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vgcreate</a:t>
            </a:r>
            <a:r>
              <a:rPr lang="en-US" dirty="0"/>
              <a:t> </a:t>
            </a:r>
            <a:r>
              <a:rPr lang="en-US" dirty="0" smtClean="0"/>
              <a:t>vg </a:t>
            </a:r>
            <a:r>
              <a:rPr lang="en-US" dirty="0"/>
              <a:t>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sdb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79327" y="3848272"/>
            <a:ext cx="209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lvcreate</a:t>
            </a:r>
            <a:r>
              <a:rPr lang="en-US" dirty="0"/>
              <a:t> -L 200M vg</a:t>
            </a:r>
          </a:p>
        </p:txBody>
      </p:sp>
    </p:spTree>
    <p:extLst>
      <p:ext uri="{BB962C8B-B14F-4D97-AF65-F5344CB8AC3E}">
        <p14:creationId xmlns:p14="http://schemas.microsoft.com/office/powerpoint/2010/main" val="166681692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153656" cy="513193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逻辑卷池</a:t>
            </a:r>
            <a:r>
              <a:rPr lang="en-US" altLang="zh-CN" sz="2000" dirty="0"/>
              <a:t>logical</a:t>
            </a:r>
          </a:p>
          <a:p>
            <a:pPr lvl="1"/>
            <a:r>
              <a:rPr lang="zh-CN" altLang="en-US" sz="1800" dirty="0"/>
              <a:t>定义一个</a:t>
            </a:r>
            <a:r>
              <a:rPr lang="en-US" altLang="zh-CN" sz="1800" dirty="0" smtClean="0"/>
              <a:t>lvmpool.xml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pool-define </a:t>
            </a:r>
            <a:r>
              <a:rPr lang="en-US" altLang="zh-CN" sz="1600" dirty="0" smtClean="0"/>
              <a:t>lvmpool.xml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pool-start </a:t>
            </a:r>
            <a:r>
              <a:rPr lang="en-US" altLang="zh-CN" sz="1600" dirty="0" err="1" smtClean="0"/>
              <a:t>lvm_pool</a:t>
            </a:r>
            <a:endParaRPr lang="en-US" altLang="zh-CN" sz="1600" dirty="0" smtClean="0"/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pool-list</a:t>
            </a:r>
          </a:p>
          <a:p>
            <a:pPr lvl="2"/>
            <a:r>
              <a:rPr lang="zh-CN" altLang="en-US" sz="1600" dirty="0"/>
              <a:t>这</a:t>
            </a:r>
            <a:r>
              <a:rPr lang="zh-CN" altLang="en-US" sz="1600" dirty="0" smtClean="0"/>
              <a:t>个时候，我们能看到</a:t>
            </a:r>
            <a:r>
              <a:rPr lang="en-US" altLang="zh-CN" sz="1600" dirty="0" smtClean="0"/>
              <a:t>VG</a:t>
            </a:r>
          </a:p>
          <a:p>
            <a:pPr lvl="1"/>
            <a:r>
              <a:rPr lang="zh-CN" altLang="en-US" sz="1800" dirty="0" smtClean="0"/>
              <a:t>创建一个</a:t>
            </a:r>
            <a:r>
              <a:rPr lang="en-US" altLang="zh-CN" sz="1800" dirty="0" smtClean="0"/>
              <a:t>volume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vol</a:t>
            </a:r>
            <a:r>
              <a:rPr lang="en-US" altLang="zh-CN" sz="1600" dirty="0"/>
              <a:t>-create-as --pool </a:t>
            </a:r>
            <a:r>
              <a:rPr lang="en-US" altLang="zh-CN" sz="1600" dirty="0" err="1"/>
              <a:t>lvm_pool</a:t>
            </a:r>
            <a:r>
              <a:rPr lang="en-US" altLang="zh-CN" sz="1600" dirty="0"/>
              <a:t> --name vol3 --capacity </a:t>
            </a:r>
            <a:r>
              <a:rPr lang="en-US" altLang="zh-CN" sz="1600" dirty="0" smtClean="0"/>
              <a:t>30M</a:t>
            </a:r>
          </a:p>
          <a:p>
            <a:pPr lvl="2"/>
            <a:r>
              <a:rPr lang="en-US" altLang="zh-CN" sz="1600" dirty="0" err="1"/>
              <a:t>virsh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vol</a:t>
            </a:r>
            <a:r>
              <a:rPr lang="en-US" altLang="zh-CN" sz="1600" dirty="0"/>
              <a:t>-list --pool </a:t>
            </a:r>
            <a:r>
              <a:rPr lang="en-US" altLang="zh-CN" sz="1600" dirty="0" err="1"/>
              <a:t>lvm_pool</a:t>
            </a:r>
            <a:endParaRPr lang="en-US" altLang="zh-CN" sz="1600" dirty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77" y="1045029"/>
            <a:ext cx="2608274" cy="1478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096" y="966863"/>
            <a:ext cx="4314063" cy="3431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096" y="251702"/>
            <a:ext cx="4314063" cy="544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13" y="3766401"/>
            <a:ext cx="4480968" cy="28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1890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r>
              <a:rPr lang="zh-CN" altLang="en-US" dirty="0"/>
              <a:t>卷</a:t>
            </a:r>
            <a:r>
              <a:rPr lang="zh-CN" altLang="en-US" dirty="0" smtClean="0"/>
              <a:t>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在服务器端</a:t>
            </a:r>
            <a:endParaRPr lang="en-US" altLang="zh-CN" dirty="0" smtClean="0"/>
          </a:p>
          <a:p>
            <a:pPr lvl="2"/>
            <a:r>
              <a:rPr lang="en-US" altLang="zh-CN" dirty="0"/>
              <a:t>apt-get install </a:t>
            </a:r>
            <a:r>
              <a:rPr lang="en-US" altLang="zh-CN" dirty="0" err="1" smtClean="0"/>
              <a:t>iscsitarget</a:t>
            </a:r>
            <a:endParaRPr lang="en-US" altLang="zh-CN" dirty="0" smtClean="0"/>
          </a:p>
          <a:p>
            <a:pPr lvl="2"/>
            <a:r>
              <a:rPr lang="en-US" altLang="zh-CN" dirty="0"/>
              <a:t>apt-get install </a:t>
            </a:r>
            <a:r>
              <a:rPr lang="en-US" altLang="zh-CN" dirty="0" err="1"/>
              <a:t>tgt</a:t>
            </a:r>
            <a:endParaRPr lang="en-US" altLang="zh-CN" dirty="0" smtClean="0"/>
          </a:p>
          <a:p>
            <a:pPr lvl="2"/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/default/</a:t>
            </a:r>
            <a:r>
              <a:rPr lang="en-US" dirty="0" err="1" smtClean="0"/>
              <a:t>iscsitarget</a:t>
            </a:r>
            <a:r>
              <a:rPr lang="zh-CN" altLang="en-US" dirty="0" smtClean="0"/>
              <a:t>中修改</a:t>
            </a:r>
            <a:r>
              <a:rPr lang="en-US" altLang="zh-CN" dirty="0" smtClean="0"/>
              <a:t>ISCSITARGET_ENABLE=true</a:t>
            </a:r>
          </a:p>
          <a:p>
            <a:pPr lvl="2"/>
            <a:r>
              <a:rPr lang="en-US" altLang="zh-CN" dirty="0"/>
              <a:t>service </a:t>
            </a:r>
            <a:r>
              <a:rPr lang="en-US" altLang="zh-CN" dirty="0" err="1"/>
              <a:t>iscsitarget</a:t>
            </a:r>
            <a:r>
              <a:rPr lang="en-US" altLang="zh-CN" dirty="0"/>
              <a:t> </a:t>
            </a:r>
            <a:r>
              <a:rPr lang="en-US" altLang="zh-CN" dirty="0" smtClean="0"/>
              <a:t>restart</a:t>
            </a:r>
          </a:p>
          <a:p>
            <a:pPr lvl="2"/>
            <a:r>
              <a:rPr lang="zh-CN" altLang="en-US" dirty="0"/>
              <a:t>创</a:t>
            </a:r>
            <a:r>
              <a:rPr lang="zh-CN" altLang="en-US" dirty="0" smtClean="0"/>
              <a:t>建两个</a:t>
            </a:r>
            <a:r>
              <a:rPr lang="en-US" altLang="zh-CN" dirty="0" smtClean="0"/>
              <a:t>LVM</a:t>
            </a:r>
            <a:r>
              <a:rPr lang="zh-CN" altLang="en-US" dirty="0" smtClean="0"/>
              <a:t>所谓</a:t>
            </a:r>
            <a:r>
              <a:rPr lang="en-US" altLang="zh-CN" dirty="0" err="1" smtClean="0"/>
              <a:t>iscsi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backing storage</a:t>
            </a:r>
          </a:p>
          <a:p>
            <a:pPr lvl="3"/>
            <a:r>
              <a:rPr lang="en-US" altLang="zh-CN" dirty="0" err="1"/>
              <a:t>lvcreate</a:t>
            </a:r>
            <a:r>
              <a:rPr lang="en-US" altLang="zh-CN" dirty="0"/>
              <a:t> -L 2G -n lvm_lun1 </a:t>
            </a:r>
            <a:r>
              <a:rPr lang="en-US" altLang="zh-CN" dirty="0" err="1" smtClean="0"/>
              <a:t>lvm_pool</a:t>
            </a:r>
            <a:endParaRPr lang="en-US" altLang="zh-CN" dirty="0" smtClean="0"/>
          </a:p>
          <a:p>
            <a:pPr lvl="3"/>
            <a:r>
              <a:rPr lang="en-US" altLang="zh-CN" dirty="0" err="1"/>
              <a:t>lvcreate</a:t>
            </a:r>
            <a:r>
              <a:rPr lang="en-US" altLang="zh-CN" dirty="0"/>
              <a:t> -L 3G -n lvm_lun2 </a:t>
            </a:r>
            <a:r>
              <a:rPr lang="en-US" altLang="zh-CN" dirty="0" err="1" smtClean="0"/>
              <a:t>lvm_pool</a:t>
            </a:r>
            <a:endParaRPr lang="en-US" altLang="zh-CN" dirty="0" smtClean="0"/>
          </a:p>
          <a:p>
            <a:pPr lvl="2"/>
            <a:r>
              <a:rPr lang="zh-CN" altLang="en-US" dirty="0"/>
              <a:t>创</a:t>
            </a:r>
            <a:r>
              <a:rPr lang="zh-CN" altLang="en-US" dirty="0" smtClean="0"/>
              <a:t>建一个</a:t>
            </a:r>
            <a:r>
              <a:rPr lang="en-US" altLang="zh-CN" dirty="0" err="1" smtClean="0"/>
              <a:t>iscsitarget</a:t>
            </a:r>
            <a:endParaRPr lang="en-US" altLang="zh-CN" dirty="0" smtClean="0"/>
          </a:p>
          <a:p>
            <a:pPr lvl="3"/>
            <a:r>
              <a:rPr lang="en-US" altLang="zh-CN" dirty="0" err="1"/>
              <a:t>tgtadm</a:t>
            </a:r>
            <a:r>
              <a:rPr lang="en-US" altLang="zh-CN" dirty="0"/>
              <a:t> --</a:t>
            </a:r>
            <a:r>
              <a:rPr lang="en-US" altLang="zh-CN" dirty="0" err="1"/>
              <a:t>lld</a:t>
            </a:r>
            <a:r>
              <a:rPr lang="en-US" altLang="zh-CN" dirty="0"/>
              <a:t> </a:t>
            </a:r>
            <a:r>
              <a:rPr lang="en-US" altLang="zh-CN" dirty="0" err="1"/>
              <a:t>iscsi</a:t>
            </a:r>
            <a:r>
              <a:rPr lang="en-US" altLang="zh-CN" dirty="0"/>
              <a:t> --op new --mode target --</a:t>
            </a:r>
            <a:r>
              <a:rPr lang="en-US" altLang="zh-CN" dirty="0" err="1"/>
              <a:t>tid</a:t>
            </a:r>
            <a:r>
              <a:rPr lang="en-US" altLang="zh-CN" dirty="0"/>
              <a:t> 2 -T </a:t>
            </a:r>
            <a:r>
              <a:rPr lang="en-US" altLang="zh-CN" dirty="0" smtClean="0"/>
              <a:t>iqn.2014-10.org.openstack:lvm_pool</a:t>
            </a:r>
          </a:p>
          <a:p>
            <a:pPr lvl="2"/>
            <a:r>
              <a:rPr lang="zh-CN" altLang="en-US" dirty="0"/>
              <a:t>将</a:t>
            </a:r>
            <a:r>
              <a:rPr lang="en-US" dirty="0"/>
              <a:t>Logic Volume</a:t>
            </a:r>
            <a:r>
              <a:rPr lang="zh-CN" altLang="en-US" dirty="0"/>
              <a:t>加入刚才创建的</a:t>
            </a:r>
            <a:r>
              <a:rPr lang="en-US" dirty="0" err="1"/>
              <a:t>iscsi</a:t>
            </a:r>
            <a:r>
              <a:rPr lang="en-US" dirty="0"/>
              <a:t> </a:t>
            </a:r>
            <a:r>
              <a:rPr lang="en-US" dirty="0" smtClean="0"/>
              <a:t>target</a:t>
            </a:r>
          </a:p>
          <a:p>
            <a:pPr lvl="3"/>
            <a:r>
              <a:rPr lang="en-US" altLang="zh-CN" dirty="0" err="1"/>
              <a:t>tgtadm</a:t>
            </a:r>
            <a:r>
              <a:rPr lang="en-US" altLang="zh-CN" dirty="0"/>
              <a:t> --</a:t>
            </a:r>
            <a:r>
              <a:rPr lang="en-US" altLang="zh-CN" dirty="0" err="1"/>
              <a:t>lld</a:t>
            </a:r>
            <a:r>
              <a:rPr lang="en-US" altLang="zh-CN" dirty="0"/>
              <a:t> </a:t>
            </a:r>
            <a:r>
              <a:rPr lang="en-US" altLang="zh-CN" dirty="0" err="1"/>
              <a:t>iscsi</a:t>
            </a:r>
            <a:r>
              <a:rPr lang="en-US" altLang="zh-CN" dirty="0"/>
              <a:t> --op new --mode </a:t>
            </a:r>
            <a:r>
              <a:rPr lang="en-US" altLang="zh-CN" dirty="0" err="1"/>
              <a:t>logicalunit</a:t>
            </a:r>
            <a:r>
              <a:rPr lang="en-US" altLang="zh-CN" dirty="0"/>
              <a:t> --</a:t>
            </a:r>
            <a:r>
              <a:rPr lang="en-US" altLang="zh-CN" dirty="0" err="1"/>
              <a:t>tid</a:t>
            </a:r>
            <a:r>
              <a:rPr lang="en-US" altLang="zh-CN" dirty="0"/>
              <a:t> 2 --</a:t>
            </a:r>
            <a:r>
              <a:rPr lang="en-US" altLang="zh-CN" dirty="0" err="1"/>
              <a:t>lun</a:t>
            </a:r>
            <a:r>
              <a:rPr lang="en-US" altLang="zh-CN" dirty="0"/>
              <a:t> 1 -b 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lvm_pool</a:t>
            </a:r>
            <a:r>
              <a:rPr lang="en-US" altLang="zh-CN" dirty="0" smtClean="0"/>
              <a:t>/lvm_lun1</a:t>
            </a:r>
          </a:p>
          <a:p>
            <a:pPr lvl="3"/>
            <a:r>
              <a:rPr lang="en-US" altLang="zh-CN" dirty="0" err="1"/>
              <a:t>tgtadm</a:t>
            </a:r>
            <a:r>
              <a:rPr lang="en-US" altLang="zh-CN" dirty="0"/>
              <a:t> --</a:t>
            </a:r>
            <a:r>
              <a:rPr lang="en-US" altLang="zh-CN" dirty="0" err="1"/>
              <a:t>lld</a:t>
            </a:r>
            <a:r>
              <a:rPr lang="en-US" altLang="zh-CN" dirty="0"/>
              <a:t> </a:t>
            </a:r>
            <a:r>
              <a:rPr lang="en-US" altLang="zh-CN" dirty="0" err="1"/>
              <a:t>iscsi</a:t>
            </a:r>
            <a:r>
              <a:rPr lang="en-US" altLang="zh-CN" dirty="0"/>
              <a:t> --op new --mode </a:t>
            </a:r>
            <a:r>
              <a:rPr lang="en-US" altLang="zh-CN" dirty="0" err="1"/>
              <a:t>logicalunit</a:t>
            </a:r>
            <a:r>
              <a:rPr lang="en-US" altLang="zh-CN" dirty="0"/>
              <a:t> --</a:t>
            </a:r>
            <a:r>
              <a:rPr lang="en-US" altLang="zh-CN" dirty="0" err="1"/>
              <a:t>tid</a:t>
            </a:r>
            <a:r>
              <a:rPr lang="en-US" altLang="zh-CN" dirty="0"/>
              <a:t> 2 --</a:t>
            </a:r>
            <a:r>
              <a:rPr lang="en-US" altLang="zh-CN" dirty="0" err="1"/>
              <a:t>lun</a:t>
            </a:r>
            <a:r>
              <a:rPr lang="en-US" altLang="zh-CN" dirty="0"/>
              <a:t> 2 -b 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lvm_pool</a:t>
            </a:r>
            <a:r>
              <a:rPr lang="en-US" altLang="zh-CN" dirty="0" smtClean="0"/>
              <a:t>/lvm_lun2</a:t>
            </a:r>
          </a:p>
          <a:p>
            <a:pPr lvl="3"/>
            <a:r>
              <a:rPr lang="en-US" altLang="zh-CN" dirty="0" err="1"/>
              <a:t>tgtadm</a:t>
            </a:r>
            <a:r>
              <a:rPr lang="en-US" altLang="zh-CN" dirty="0"/>
              <a:t> --</a:t>
            </a:r>
            <a:r>
              <a:rPr lang="en-US" altLang="zh-CN" dirty="0" err="1"/>
              <a:t>lld</a:t>
            </a:r>
            <a:r>
              <a:rPr lang="en-US" altLang="zh-CN" dirty="0"/>
              <a:t> </a:t>
            </a:r>
            <a:r>
              <a:rPr lang="en-US" altLang="zh-CN" dirty="0" err="1"/>
              <a:t>iscsi</a:t>
            </a:r>
            <a:r>
              <a:rPr lang="en-US" altLang="zh-CN" dirty="0"/>
              <a:t> --mode target --op show</a:t>
            </a:r>
            <a:endParaRPr lang="en-US" altLang="zh-CN" dirty="0" smtClean="0"/>
          </a:p>
          <a:p>
            <a:pPr lvl="2"/>
            <a:r>
              <a:rPr lang="zh-CN" altLang="en-US" dirty="0"/>
              <a:t>配置</a:t>
            </a:r>
            <a:r>
              <a:rPr lang="en-US" dirty="0" err="1"/>
              <a:t>iscsi</a:t>
            </a:r>
            <a:r>
              <a:rPr lang="en-US" dirty="0"/>
              <a:t> target</a:t>
            </a:r>
            <a:r>
              <a:rPr lang="zh-CN" altLang="en-US" dirty="0"/>
              <a:t>监听链</a:t>
            </a:r>
            <a:r>
              <a:rPr lang="zh-CN" altLang="en-US" dirty="0" smtClean="0"/>
              <a:t>接</a:t>
            </a:r>
            <a:endParaRPr lang="en-US" altLang="zh-CN" dirty="0" smtClean="0"/>
          </a:p>
          <a:p>
            <a:pPr lvl="3"/>
            <a:r>
              <a:rPr lang="en-US" dirty="0" err="1"/>
              <a:t>tgtadm</a:t>
            </a:r>
            <a:r>
              <a:rPr lang="en-US" dirty="0"/>
              <a:t> --</a:t>
            </a:r>
            <a:r>
              <a:rPr lang="en-US" dirty="0" err="1"/>
              <a:t>lld</a:t>
            </a:r>
            <a:r>
              <a:rPr lang="en-US" dirty="0"/>
              <a:t> </a:t>
            </a:r>
            <a:r>
              <a:rPr lang="en-US" dirty="0" err="1"/>
              <a:t>iscsi</a:t>
            </a:r>
            <a:r>
              <a:rPr lang="en-US" dirty="0"/>
              <a:t> --op bind --mode target --</a:t>
            </a:r>
            <a:r>
              <a:rPr lang="en-US" dirty="0" err="1"/>
              <a:t>tid</a:t>
            </a:r>
            <a:r>
              <a:rPr lang="en-US" dirty="0"/>
              <a:t> 2 -I ALL</a:t>
            </a: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4210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r>
              <a:rPr lang="zh-CN" altLang="en-US" dirty="0"/>
              <a:t>卷池</a:t>
            </a:r>
            <a:endParaRPr lang="en-US" altLang="zh-CN" dirty="0"/>
          </a:p>
          <a:p>
            <a:pPr lvl="1"/>
            <a:r>
              <a:rPr lang="zh-CN" altLang="en-US" dirty="0" smtClean="0"/>
              <a:t>在客户端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定义一个</a:t>
            </a:r>
            <a:r>
              <a:rPr lang="en-US" altLang="zh-CN" dirty="0" smtClean="0"/>
              <a:t>iscsi-pool.xml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pool-define </a:t>
            </a:r>
            <a:r>
              <a:rPr lang="en-US" dirty="0" smtClean="0"/>
              <a:t>iscsi-pool.xml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pool-start </a:t>
            </a:r>
            <a:r>
              <a:rPr lang="en-US" dirty="0" err="1" smtClean="0"/>
              <a:t>iscsipool</a:t>
            </a:r>
            <a:endParaRPr lang="en-US" dirty="0" smtClean="0"/>
          </a:p>
          <a:p>
            <a:pPr lvl="2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smtClean="0"/>
              <a:t>pool-list</a:t>
            </a:r>
          </a:p>
          <a:p>
            <a:pPr lvl="2"/>
            <a:r>
              <a:rPr lang="en-US" dirty="0" err="1"/>
              <a:t>virsh</a:t>
            </a:r>
            <a:r>
              <a:rPr lang="en-US" dirty="0"/>
              <a:t> </a:t>
            </a:r>
            <a:r>
              <a:rPr lang="en-US" dirty="0" err="1"/>
              <a:t>vol</a:t>
            </a:r>
            <a:r>
              <a:rPr lang="en-US" dirty="0"/>
              <a:t>-list --pool </a:t>
            </a:r>
            <a:r>
              <a:rPr lang="en-US" dirty="0" err="1" smtClean="0"/>
              <a:t>iscsipool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621" y="365125"/>
            <a:ext cx="4640771" cy="151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3610996"/>
            <a:ext cx="8735568" cy="15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  </a:t>
            </a:r>
            <a:r>
              <a:rPr lang="en-US" altLang="zh-CN" dirty="0"/>
              <a:t>QEMU-KVM:</a:t>
            </a:r>
            <a:r>
              <a:rPr lang="zh-CN" altLang="en-US" dirty="0" smtClean="0"/>
              <a:t>安</a:t>
            </a:r>
            <a:r>
              <a:rPr lang="zh-CN" altLang="en-US" dirty="0"/>
              <a:t>装第一个能上网的虚拟机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(9) </a:t>
            </a:r>
            <a:r>
              <a:rPr lang="zh-CN" altLang="en-US" dirty="0" smtClean="0"/>
              <a:t>要想访问外网，在</a:t>
            </a:r>
            <a:r>
              <a:rPr lang="en-US" dirty="0"/>
              <a:t>Host</a:t>
            </a:r>
            <a:r>
              <a:rPr lang="zh-CN" altLang="en-US" dirty="0"/>
              <a:t>上设置</a:t>
            </a:r>
            <a:r>
              <a:rPr lang="en-US" dirty="0"/>
              <a:t>NAT，</a:t>
            </a:r>
            <a:r>
              <a:rPr lang="zh-CN" altLang="en-US" dirty="0"/>
              <a:t>并且</a:t>
            </a:r>
            <a:r>
              <a:rPr lang="en-US" dirty="0"/>
              <a:t>enable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smtClean="0"/>
              <a:t>forwarding</a:t>
            </a:r>
            <a:r>
              <a:rPr lang="zh-CN" altLang="en-US" dirty="0" smtClean="0"/>
              <a:t>，可以</a:t>
            </a:r>
            <a:r>
              <a:rPr lang="en-US" altLang="zh-CN" dirty="0" smtClean="0"/>
              <a:t>ping</a:t>
            </a:r>
            <a:r>
              <a:rPr lang="zh-CN" altLang="en-US" dirty="0" smtClean="0"/>
              <a:t>通外网网关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(10) </a:t>
            </a:r>
            <a:r>
              <a:rPr lang="zh-CN" altLang="en-US" dirty="0" smtClean="0"/>
              <a:t>如果</a:t>
            </a:r>
            <a:r>
              <a:rPr lang="en-US" altLang="zh-CN" dirty="0" smtClean="0"/>
              <a:t>DNS</a:t>
            </a:r>
            <a:r>
              <a:rPr lang="zh-CN" altLang="en-US" dirty="0" smtClean="0"/>
              <a:t>没配错，可以进行</a:t>
            </a:r>
            <a:r>
              <a:rPr lang="en-US" altLang="zh-CN" dirty="0" smtClean="0"/>
              <a:t>apt-get update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802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sysctl</a:t>
            </a:r>
            <a:r>
              <a:rPr lang="en-US" dirty="0"/>
              <a:t> -p</a:t>
            </a:r>
          </a:p>
          <a:p>
            <a:r>
              <a:rPr lang="en-US" dirty="0"/>
              <a:t>net.ipv4.ip_forward = 1</a:t>
            </a:r>
          </a:p>
          <a:p>
            <a:endParaRPr lang="en-US" dirty="0"/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iptables</a:t>
            </a:r>
            <a:r>
              <a:rPr lang="en-US" dirty="0"/>
              <a:t> -t </a:t>
            </a:r>
            <a:r>
              <a:rPr lang="en-US" dirty="0" err="1"/>
              <a:t>nat</a:t>
            </a:r>
            <a:r>
              <a:rPr lang="en-US" dirty="0"/>
              <a:t> -A POSTROUTING -o eth0 -j MASQUERADE</a:t>
            </a:r>
          </a:p>
        </p:txBody>
      </p:sp>
    </p:spTree>
    <p:extLst>
      <p:ext uri="{BB962C8B-B14F-4D97-AF65-F5344CB8AC3E}">
        <p14:creationId xmlns:p14="http://schemas.microsoft.com/office/powerpoint/2010/main" val="2952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</a:t>
            </a:r>
            <a:r>
              <a:rPr lang="en-US" dirty="0" smtClean="0"/>
              <a:t>Encryption</a:t>
            </a:r>
          </a:p>
          <a:p>
            <a:pPr lvl="1"/>
            <a:r>
              <a:rPr lang="zh-CN" altLang="en-US" dirty="0"/>
              <a:t>前</a:t>
            </a:r>
            <a:r>
              <a:rPr lang="zh-CN" altLang="en-US" dirty="0" smtClean="0"/>
              <a:t>面介绍</a:t>
            </a:r>
            <a:r>
              <a:rPr lang="en-US" altLang="zh-CN" dirty="0" smtClean="0"/>
              <a:t>qcow2</a:t>
            </a:r>
            <a:r>
              <a:rPr lang="zh-CN" altLang="en-US" dirty="0" smtClean="0"/>
              <a:t>的时候，它支持加密</a:t>
            </a:r>
            <a:endParaRPr lang="en-US" altLang="zh-CN" dirty="0" smtClean="0"/>
          </a:p>
          <a:p>
            <a:pPr lvl="1"/>
            <a:r>
              <a:rPr lang="en-US" dirty="0" err="1"/>
              <a:t>qemu-img</a:t>
            </a:r>
            <a:r>
              <a:rPr lang="en-US" dirty="0"/>
              <a:t> convert -o encryption -f qcow2 -O qcow2 </a:t>
            </a:r>
            <a:r>
              <a:rPr lang="en-US" dirty="0" smtClean="0"/>
              <a:t>ubuntutest4.qcow2 ubuntutest4-encrypt.qcow2</a:t>
            </a:r>
            <a:endParaRPr lang="en-US" dirty="0"/>
          </a:p>
          <a:p>
            <a:pPr lvl="1"/>
            <a:r>
              <a:rPr lang="zh-CN" altLang="en-US" dirty="0" smtClean="0"/>
              <a:t>当虚拟机启动的时候，需要在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中输入密码</a:t>
            </a:r>
            <a:endParaRPr lang="en-US" altLang="zh-CN" dirty="0" smtClean="0"/>
          </a:p>
          <a:p>
            <a:pPr lvl="1"/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管理虚拟机，我们可不想每启动一个虚拟机后，都要登录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输入密码，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帮助我们管理密码</a:t>
            </a:r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5492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Disk Encryption</a:t>
            </a:r>
          </a:p>
          <a:p>
            <a:pPr lvl="1"/>
            <a:r>
              <a:rPr lang="zh-CN" altLang="en-US" sz="2000" dirty="0" smtClean="0"/>
              <a:t>定义一个</a:t>
            </a:r>
            <a:r>
              <a:rPr lang="en-US" altLang="zh-CN" sz="2000" dirty="0"/>
              <a:t>secret </a:t>
            </a:r>
            <a:r>
              <a:rPr lang="en-US" altLang="zh-CN" sz="2000" dirty="0" smtClean="0"/>
              <a:t>disk-secret.xml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secret-define </a:t>
            </a:r>
            <a:r>
              <a:rPr lang="en-US" sz="1800" dirty="0" smtClean="0"/>
              <a:t>disk-secret.xml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</a:t>
            </a:r>
            <a:r>
              <a:rPr lang="en-US" sz="1800" dirty="0" smtClean="0"/>
              <a:t>secret-list</a:t>
            </a:r>
          </a:p>
          <a:p>
            <a:pPr lvl="1"/>
            <a:r>
              <a:rPr lang="zh-CN" altLang="en-US" sz="2000" dirty="0"/>
              <a:t>设</a:t>
            </a:r>
            <a:r>
              <a:rPr lang="zh-CN" altLang="en-US" sz="2000" dirty="0" smtClean="0"/>
              <a:t>置密码</a:t>
            </a:r>
            <a:endParaRPr lang="en-US" altLang="zh-CN" sz="2000" dirty="0" smtClean="0"/>
          </a:p>
          <a:p>
            <a:pPr lvl="2"/>
            <a:r>
              <a:rPr lang="en-US" sz="1800" dirty="0"/>
              <a:t>MYSECRET=`</a:t>
            </a:r>
            <a:r>
              <a:rPr lang="en-US" sz="1800" dirty="0" err="1"/>
              <a:t>printf</a:t>
            </a:r>
            <a:r>
              <a:rPr lang="en-US" sz="1800" dirty="0"/>
              <a:t> %s "123456" | base64</a:t>
            </a:r>
            <a:r>
              <a:rPr lang="en-US" sz="1800" dirty="0" smtClean="0"/>
              <a:t>`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secret-set-value 027f6cca-e293-45aa-a4d1-6ddbd8b7f706 $</a:t>
            </a:r>
            <a:r>
              <a:rPr lang="en-US" sz="1800" dirty="0" smtClean="0"/>
              <a:t>MYSECRET</a:t>
            </a:r>
          </a:p>
          <a:p>
            <a:pPr lvl="1"/>
            <a:r>
              <a:rPr lang="zh-CN" altLang="en-US" sz="2000" dirty="0"/>
              <a:t>创</a:t>
            </a:r>
            <a:r>
              <a:rPr lang="zh-CN" altLang="en-US" sz="2000" dirty="0" smtClean="0"/>
              <a:t>建一个</a:t>
            </a:r>
            <a:r>
              <a:rPr lang="en-US" altLang="zh-CN" sz="2000" dirty="0"/>
              <a:t>disk pool secret-disk-pool.xml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pool-define secret-disk-pool.xml </a:t>
            </a:r>
            <a:endParaRPr lang="en-US" sz="1800" dirty="0" smtClean="0"/>
          </a:p>
          <a:p>
            <a:pPr lvl="1"/>
            <a:r>
              <a:rPr lang="zh-CN" altLang="en-US" sz="2000" dirty="0"/>
              <a:t>创</a:t>
            </a:r>
            <a:r>
              <a:rPr lang="zh-CN" altLang="en-US" sz="2000" dirty="0" smtClean="0"/>
              <a:t>建一个</a:t>
            </a:r>
            <a:r>
              <a:rPr lang="en-US" altLang="zh-CN" sz="2000" dirty="0"/>
              <a:t>disk volume </a:t>
            </a:r>
            <a:r>
              <a:rPr lang="en-US" altLang="zh-CN" sz="2000" dirty="0" smtClean="0"/>
              <a:t>secret-disk.xml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</a:t>
            </a:r>
            <a:r>
              <a:rPr lang="en-US" sz="1800" dirty="0" err="1"/>
              <a:t>vol</a:t>
            </a:r>
            <a:r>
              <a:rPr lang="en-US" sz="1800" dirty="0"/>
              <a:t>-create </a:t>
            </a:r>
            <a:r>
              <a:rPr lang="en-US" sz="1800" dirty="0" err="1"/>
              <a:t>SecretDiskPool</a:t>
            </a:r>
            <a:r>
              <a:rPr lang="en-US" sz="1800" dirty="0"/>
              <a:t> </a:t>
            </a:r>
            <a:r>
              <a:rPr lang="en-US" sz="1800" dirty="0" smtClean="0"/>
              <a:t>secret-disk.xml</a:t>
            </a:r>
          </a:p>
          <a:p>
            <a:pPr lvl="2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43807"/>
            <a:ext cx="4712208" cy="882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247352"/>
            <a:ext cx="5827776" cy="544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653" y="1889391"/>
            <a:ext cx="4538471" cy="115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653" y="3610996"/>
            <a:ext cx="4618184" cy="12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64319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3.9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664952" cy="5131934"/>
          </a:xfrm>
        </p:spPr>
        <p:txBody>
          <a:bodyPr>
            <a:normAutofit/>
          </a:bodyPr>
          <a:lstStyle/>
          <a:p>
            <a:r>
              <a:rPr lang="en-US" sz="2400" dirty="0"/>
              <a:t>Disk Encryption</a:t>
            </a:r>
          </a:p>
          <a:p>
            <a:pPr lvl="1"/>
            <a:r>
              <a:rPr lang="zh-CN" altLang="en-US" sz="2000" dirty="0"/>
              <a:t>以这个</a:t>
            </a:r>
            <a:r>
              <a:rPr lang="en-US" altLang="zh-CN" sz="2000" dirty="0"/>
              <a:t>disk</a:t>
            </a:r>
            <a:r>
              <a:rPr lang="zh-CN" altLang="en-US" sz="2000" dirty="0"/>
              <a:t>为基础，从</a:t>
            </a:r>
            <a:r>
              <a:rPr lang="en-US" altLang="zh-CN" sz="2000" dirty="0" err="1"/>
              <a:t>iso</a:t>
            </a:r>
            <a:r>
              <a:rPr lang="zh-CN" altLang="en-US" sz="2000" dirty="0"/>
              <a:t>创建一虚拟</a:t>
            </a:r>
            <a:r>
              <a:rPr lang="zh-CN" altLang="en-US" sz="2000" dirty="0" smtClean="0"/>
              <a:t>机，在虚拟机</a:t>
            </a:r>
            <a:r>
              <a:rPr lang="en-US" altLang="zh-CN" sz="2000" dirty="0" smtClean="0"/>
              <a:t>xml</a:t>
            </a:r>
            <a:r>
              <a:rPr lang="zh-CN" altLang="en-US" sz="2000" dirty="0" smtClean="0"/>
              <a:t>里面也要引用</a:t>
            </a:r>
            <a:r>
              <a:rPr lang="en-US" altLang="zh-CN" sz="2000" dirty="0" smtClean="0"/>
              <a:t>secret</a:t>
            </a:r>
          </a:p>
          <a:p>
            <a:pPr lvl="2"/>
            <a:r>
              <a:rPr lang="en-US" altLang="zh-CN" sz="1800" dirty="0" err="1" smtClean="0"/>
              <a:t>virsh</a:t>
            </a:r>
            <a:r>
              <a:rPr lang="en-US" altLang="zh-CN" sz="1800" dirty="0" smtClean="0"/>
              <a:t> edit ubuntutest4</a:t>
            </a:r>
          </a:p>
          <a:p>
            <a:pPr lvl="2"/>
            <a:r>
              <a:rPr lang="en-US" altLang="zh-CN" sz="1800" dirty="0" err="1" smtClean="0"/>
              <a:t>virsh</a:t>
            </a:r>
            <a:r>
              <a:rPr lang="en-US" altLang="zh-CN" sz="1800" dirty="0" smtClean="0"/>
              <a:t> start ubuntutest4</a:t>
            </a:r>
          </a:p>
          <a:p>
            <a:pPr lvl="1"/>
            <a:r>
              <a:rPr lang="zh-CN" altLang="en-US" sz="2000" dirty="0"/>
              <a:t>虚拟</a:t>
            </a:r>
            <a:r>
              <a:rPr lang="zh-CN" altLang="en-US" sz="2000" dirty="0" smtClean="0"/>
              <a:t>机安装完毕后，生成了一个加密的硬盘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如</a:t>
            </a:r>
            <a:r>
              <a:rPr lang="zh-CN" altLang="en-US" sz="2000" dirty="0" smtClean="0"/>
              <a:t>果直接用</a:t>
            </a:r>
            <a:r>
              <a:rPr lang="en-US" altLang="zh-CN" sz="2000" dirty="0" err="1" smtClean="0"/>
              <a:t>qemu</a:t>
            </a:r>
            <a:r>
              <a:rPr lang="zh-CN" altLang="en-US" sz="2000" dirty="0" smtClean="0"/>
              <a:t>从硬盘启动</a:t>
            </a:r>
            <a:endParaRPr lang="en-US" altLang="zh-CN" sz="2000" dirty="0" smtClean="0"/>
          </a:p>
          <a:p>
            <a:pPr lvl="2"/>
            <a:r>
              <a:rPr lang="en-US" altLang="zh-CN" sz="1600" dirty="0"/>
              <a:t>qemu-system-x86_64 -enable-</a:t>
            </a:r>
            <a:r>
              <a:rPr lang="en-US" altLang="zh-CN" sz="1600" dirty="0" err="1"/>
              <a:t>kvm</a:t>
            </a:r>
            <a:r>
              <a:rPr lang="en-US" altLang="zh-CN" sz="1600" dirty="0"/>
              <a:t> -name </a:t>
            </a:r>
            <a:r>
              <a:rPr lang="en-US" altLang="zh-CN" sz="1600" dirty="0" err="1"/>
              <a:t>ubuntutest</a:t>
            </a:r>
            <a:r>
              <a:rPr lang="en-US" altLang="zh-CN" sz="1600" dirty="0"/>
              <a:t>  -m 2048 -</a:t>
            </a:r>
            <a:r>
              <a:rPr lang="en-US" altLang="zh-CN" sz="1600" dirty="0" err="1"/>
              <a:t>hda</a:t>
            </a:r>
            <a:r>
              <a:rPr lang="en-US" altLang="zh-CN" sz="1600" dirty="0"/>
              <a:t> encrypt.qcow2 -</a:t>
            </a:r>
            <a:r>
              <a:rPr lang="en-US" altLang="zh-CN" sz="1600" dirty="0" err="1"/>
              <a:t>vnc</a:t>
            </a:r>
            <a:r>
              <a:rPr lang="en-US" altLang="zh-CN" sz="1600" dirty="0"/>
              <a:t> :19 -net </a:t>
            </a:r>
            <a:r>
              <a:rPr lang="en-US" altLang="zh-CN" sz="1600" dirty="0" err="1"/>
              <a:t>nic,model</a:t>
            </a:r>
            <a:r>
              <a:rPr lang="en-US" altLang="zh-CN" sz="1600" dirty="0"/>
              <a:t>=</a:t>
            </a:r>
            <a:r>
              <a:rPr lang="en-US" altLang="zh-CN" sz="1600" dirty="0" err="1"/>
              <a:t>virtio</a:t>
            </a:r>
            <a:r>
              <a:rPr lang="en-US" altLang="zh-CN" sz="1600" dirty="0"/>
              <a:t> -net </a:t>
            </a:r>
            <a:r>
              <a:rPr lang="en-US" altLang="zh-CN" sz="1600" dirty="0" err="1"/>
              <a:t>tap,ifname</a:t>
            </a:r>
            <a:r>
              <a:rPr lang="en-US" altLang="zh-CN" sz="1600" dirty="0"/>
              <a:t>=tap0,script=</a:t>
            </a:r>
            <a:r>
              <a:rPr lang="en-US" altLang="zh-CN" sz="1600" dirty="0" err="1"/>
              <a:t>no,downscript</a:t>
            </a:r>
            <a:r>
              <a:rPr lang="en-US" altLang="zh-CN" sz="1600" dirty="0"/>
              <a:t>=no -monitor </a:t>
            </a:r>
            <a:r>
              <a:rPr lang="en-US" altLang="zh-CN" sz="1600" dirty="0" err="1" smtClean="0"/>
              <a:t>stdio</a:t>
            </a:r>
            <a:endParaRPr lang="en-US" altLang="zh-CN" sz="1600" dirty="0" smtClean="0"/>
          </a:p>
          <a:p>
            <a:pPr lvl="2"/>
            <a:r>
              <a:rPr lang="zh-CN" altLang="en-US" sz="1600" dirty="0" smtClean="0"/>
              <a:t>是需要输入密码</a:t>
            </a:r>
            <a:r>
              <a:rPr lang="en-US" altLang="zh-CN" sz="1600" dirty="0" smtClean="0"/>
              <a:t>123456</a:t>
            </a:r>
            <a:endParaRPr lang="en-US" altLang="zh-CN" sz="16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168" y="3635903"/>
            <a:ext cx="4563999" cy="71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168" y="4441807"/>
            <a:ext cx="5708143" cy="22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5724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3.10 </a:t>
            </a:r>
            <a:r>
              <a:rPr lang="en-US" altLang="zh-CN" dirty="0" err="1"/>
              <a:t>Libvirt</a:t>
            </a:r>
            <a:r>
              <a:rPr lang="en-US" altLang="zh-CN" dirty="0" smtClean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动态迁</a:t>
            </a:r>
            <a:r>
              <a:rPr lang="zh-CN" altLang="en-US" dirty="0" smtClean="0"/>
              <a:t>移</a:t>
            </a:r>
            <a:r>
              <a:rPr lang="en-US" altLang="zh-CN" dirty="0" smtClean="0"/>
              <a:t>Live Migration: </a:t>
            </a:r>
            <a:r>
              <a:rPr lang="zh-CN" altLang="en-US" dirty="0" smtClean="0"/>
              <a:t>在</a:t>
            </a:r>
            <a:r>
              <a:rPr lang="zh-CN" altLang="en-US" dirty="0"/>
              <a:t>保证虚拟机上服务正常运行的同时，将一个虚拟机系统从一个物理主机移动到另一个物理主机的过程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动</a:t>
            </a:r>
            <a:r>
              <a:rPr lang="zh-CN" altLang="en-US" dirty="0" smtClean="0"/>
              <a:t>态迁移的分类</a:t>
            </a:r>
            <a:endParaRPr lang="en-US" altLang="zh-CN" dirty="0" smtClean="0"/>
          </a:p>
          <a:p>
            <a:pPr lvl="1"/>
            <a:r>
              <a:rPr lang="zh-CN" altLang="en-US" dirty="0"/>
              <a:t>共</a:t>
            </a:r>
            <a:r>
              <a:rPr lang="zh-CN" altLang="en-US" dirty="0" smtClean="0"/>
              <a:t>享存储 </a:t>
            </a:r>
            <a:r>
              <a:rPr lang="en-US" altLang="zh-CN" dirty="0" smtClean="0"/>
              <a:t>vs. </a:t>
            </a:r>
            <a:r>
              <a:rPr lang="zh-CN" altLang="en-US" dirty="0" smtClean="0"/>
              <a:t>非共享存储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共享存储是使用</a:t>
            </a:r>
            <a:r>
              <a:rPr lang="en-US" altLang="zh-CN" dirty="0" smtClean="0"/>
              <a:t>NFS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SAN</a:t>
            </a:r>
            <a:r>
              <a:rPr lang="zh-CN" altLang="en-US" dirty="0" smtClean="0"/>
              <a:t>等方式，使得迁移的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destination</a:t>
            </a:r>
            <a:r>
              <a:rPr lang="zh-CN" altLang="en-US" dirty="0" smtClean="0"/>
              <a:t>都能访问到相同的磁盘文件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非共享存储</a:t>
            </a:r>
            <a:r>
              <a:rPr lang="en-US" altLang="zh-CN" dirty="0"/>
              <a:t>: --</a:t>
            </a:r>
            <a:r>
              <a:rPr lang="en-US" altLang="zh-CN" dirty="0" smtClean="0"/>
              <a:t>copy-storage-all</a:t>
            </a:r>
            <a:r>
              <a:rPr lang="zh-CN" altLang="en-US" dirty="0" smtClean="0"/>
              <a:t>拷贝所有的磁盘文件，</a:t>
            </a:r>
            <a:r>
              <a:rPr lang="en-US" altLang="zh-CN" dirty="0"/>
              <a:t>--</a:t>
            </a:r>
            <a:r>
              <a:rPr lang="en-US" altLang="zh-CN" dirty="0" smtClean="0"/>
              <a:t>copy-storage-</a:t>
            </a:r>
            <a:r>
              <a:rPr lang="en-US" altLang="zh-CN" dirty="0" err="1" smtClean="0"/>
              <a:t>inc</a:t>
            </a:r>
            <a:r>
              <a:rPr lang="zh-CN" altLang="en-US" dirty="0" smtClean="0"/>
              <a:t>有相同的</a:t>
            </a:r>
            <a:r>
              <a:rPr lang="en-US" altLang="zh-CN" dirty="0" smtClean="0"/>
              <a:t>base image</a:t>
            </a:r>
            <a:r>
              <a:rPr lang="zh-CN" altLang="en-US" dirty="0" smtClean="0"/>
              <a:t>，则只拷贝修改的部分</a:t>
            </a:r>
            <a:endParaRPr lang="en-US" dirty="0"/>
          </a:p>
        </p:txBody>
      </p:sp>
      <p:pic>
        <p:nvPicPr>
          <p:cNvPr id="6146" name="Picture 2" descr="图 3. 共享存储的动态迁移实验配置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71" y="4059779"/>
            <a:ext cx="3730625" cy="25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5589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动态迁移的分类</a:t>
            </a:r>
            <a:endParaRPr lang="en-US" altLang="zh-CN" dirty="0"/>
          </a:p>
          <a:p>
            <a:pPr lvl="1"/>
            <a:r>
              <a:rPr lang="en-US" dirty="0" smtClean="0"/>
              <a:t>Native</a:t>
            </a:r>
            <a:r>
              <a:rPr lang="zh-CN" altLang="en-US" dirty="0" smtClean="0"/>
              <a:t>迁移 </a:t>
            </a:r>
            <a:r>
              <a:rPr lang="en-US" altLang="zh-CN" dirty="0" smtClean="0"/>
              <a:t>vs</a:t>
            </a:r>
            <a:r>
              <a:rPr lang="en-US" altLang="zh-CN" dirty="0"/>
              <a:t>. </a:t>
            </a:r>
            <a:r>
              <a:rPr lang="en-US" altLang="zh-CN" dirty="0" err="1" smtClean="0"/>
              <a:t>tunnelled</a:t>
            </a:r>
            <a:r>
              <a:rPr lang="zh-CN" altLang="en-US" dirty="0"/>
              <a:t>迁</a:t>
            </a:r>
            <a:r>
              <a:rPr lang="zh-CN" altLang="en-US" dirty="0" smtClean="0"/>
              <a:t>移</a:t>
            </a:r>
            <a:endParaRPr lang="en-US" altLang="zh-CN" dirty="0" smtClean="0"/>
          </a:p>
          <a:p>
            <a:pPr lvl="2"/>
            <a:r>
              <a:rPr lang="en-US" dirty="0" smtClean="0"/>
              <a:t>Native</a:t>
            </a:r>
            <a:r>
              <a:rPr lang="zh-CN" altLang="en-US" dirty="0" smtClean="0"/>
              <a:t>迁移：</a:t>
            </a:r>
            <a:r>
              <a:rPr lang="zh-CN" altLang="en-US" dirty="0"/>
              <a:t>利</a:t>
            </a:r>
            <a:r>
              <a:rPr lang="zh-CN" altLang="en-US" dirty="0" smtClean="0"/>
              <a:t>用</a:t>
            </a:r>
            <a:r>
              <a:rPr lang="en-US" altLang="zh-CN" dirty="0" smtClean="0"/>
              <a:t>KVM</a:t>
            </a:r>
            <a:r>
              <a:rPr lang="zh-CN" altLang="en-US" dirty="0" smtClean="0"/>
              <a:t>自己的功能进行迁移，正如前面使用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进行迁移</a:t>
            </a:r>
            <a:endParaRPr lang="en-US" altLang="zh-CN" dirty="0" smtClean="0"/>
          </a:p>
          <a:p>
            <a:pPr lvl="2"/>
            <a:r>
              <a:rPr lang="en-US" dirty="0" err="1" smtClean="0"/>
              <a:t>Tunnelled</a:t>
            </a:r>
            <a:r>
              <a:rPr lang="zh-CN" altLang="en-US" dirty="0" smtClean="0"/>
              <a:t>迁移：</a:t>
            </a:r>
            <a:r>
              <a:rPr lang="zh-CN" altLang="en-US" dirty="0"/>
              <a:t>通</a:t>
            </a:r>
            <a:r>
              <a:rPr lang="zh-CN" altLang="en-US" dirty="0" smtClean="0"/>
              <a:t>过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实现迁移，数据通过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传输</a:t>
            </a:r>
            <a:endParaRPr lang="en-US" dirty="0"/>
          </a:p>
        </p:txBody>
      </p:sp>
      <p:pic>
        <p:nvPicPr>
          <p:cNvPr id="7170" name="Picture 2" descr="Migration native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6" y="2944245"/>
            <a:ext cx="3990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igration tunnel p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2944245"/>
            <a:ext cx="39909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75258" y="4277746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--</a:t>
            </a:r>
            <a:r>
              <a:rPr lang="en-US" dirty="0" err="1"/>
              <a:t>tunnelled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6730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动态迁移的分类</a:t>
            </a:r>
            <a:endParaRPr lang="en-US" altLang="zh-CN" dirty="0"/>
          </a:p>
          <a:p>
            <a:pPr lvl="1"/>
            <a:r>
              <a:rPr lang="en-US" dirty="0" smtClean="0"/>
              <a:t>Direct</a:t>
            </a:r>
            <a:r>
              <a:rPr lang="zh-CN" altLang="en-US" dirty="0" smtClean="0"/>
              <a:t>迁移 </a:t>
            </a:r>
            <a:r>
              <a:rPr lang="en-US" altLang="zh-CN" dirty="0" smtClean="0"/>
              <a:t>vs. Peer to Peer</a:t>
            </a:r>
            <a:r>
              <a:rPr lang="zh-CN" altLang="en-US" dirty="0" smtClean="0"/>
              <a:t>迁移</a:t>
            </a:r>
            <a:endParaRPr lang="en-US" altLang="zh-CN" dirty="0" smtClean="0"/>
          </a:p>
          <a:p>
            <a:pPr lvl="2"/>
            <a:r>
              <a:rPr lang="en-US" dirty="0" smtClean="0"/>
              <a:t>Direct</a:t>
            </a:r>
            <a:r>
              <a:rPr lang="zh-CN" altLang="en-US" dirty="0" smtClean="0"/>
              <a:t>迁移：由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控制</a:t>
            </a:r>
            <a:r>
              <a:rPr lang="en-US" altLang="zh-CN" dirty="0" err="1" smtClean="0"/>
              <a:t>libvirtd</a:t>
            </a:r>
            <a:r>
              <a:rPr lang="zh-CN" altLang="en-US" dirty="0" smtClean="0"/>
              <a:t>之间的迁移，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需要同时和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destination</a:t>
            </a:r>
            <a:r>
              <a:rPr lang="zh-CN" altLang="en-US" dirty="0"/>
              <a:t>交互</a:t>
            </a:r>
            <a:endParaRPr lang="en-US" altLang="zh-CN" dirty="0" smtClean="0"/>
          </a:p>
          <a:p>
            <a:pPr lvl="2"/>
            <a:r>
              <a:rPr lang="en-US" dirty="0" smtClean="0"/>
              <a:t>Peer to Peer</a:t>
            </a:r>
            <a:r>
              <a:rPr lang="zh-CN" altLang="en-US" dirty="0" smtClean="0"/>
              <a:t>迁移：</a:t>
            </a:r>
            <a:r>
              <a:rPr lang="en-US" altLang="zh-CN" dirty="0" smtClean="0"/>
              <a:t>client</a:t>
            </a:r>
            <a:r>
              <a:rPr lang="zh-CN" altLang="en-US" dirty="0" smtClean="0"/>
              <a:t>仅仅和</a:t>
            </a:r>
            <a:r>
              <a:rPr lang="en-US" altLang="zh-CN" dirty="0" smtClean="0"/>
              <a:t>source </a:t>
            </a:r>
            <a:r>
              <a:rPr lang="en-US" altLang="zh-CN" dirty="0" err="1" smtClean="0"/>
              <a:t>libvirtd</a:t>
            </a:r>
            <a:r>
              <a:rPr lang="zh-CN" altLang="en-US" dirty="0" smtClean="0"/>
              <a:t>交互，由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负责整个迁移的过程</a:t>
            </a:r>
            <a:endParaRPr lang="en-US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7598"/>
            <a:ext cx="39909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75" y="3137598"/>
            <a:ext cx="39909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99818" y="6014149"/>
            <a:ext cx="867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--direct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9029" y="5992297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--p2p</a:t>
            </a:r>
          </a:p>
        </p:txBody>
      </p:sp>
    </p:spTree>
    <p:extLst>
      <p:ext uri="{BB962C8B-B14F-4D97-AF65-F5344CB8AC3E}">
        <p14:creationId xmlns:p14="http://schemas.microsoft.com/office/powerpoint/2010/main" val="143246676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首先需要使得</a:t>
            </a:r>
            <a:r>
              <a:rPr lang="en-US" sz="2400" dirty="0"/>
              <a:t>source</a:t>
            </a:r>
            <a:r>
              <a:rPr lang="zh-CN" altLang="en-US" sz="2400" dirty="0"/>
              <a:t>和</a:t>
            </a:r>
            <a:r>
              <a:rPr lang="en-US" sz="2400" dirty="0"/>
              <a:t>destination</a:t>
            </a:r>
            <a:r>
              <a:rPr lang="zh-CN" altLang="en-US" sz="2400" dirty="0"/>
              <a:t>之间的</a:t>
            </a:r>
            <a:r>
              <a:rPr lang="en-US" sz="2400" dirty="0" err="1"/>
              <a:t>libvirt</a:t>
            </a:r>
            <a:r>
              <a:rPr lang="zh-CN" altLang="en-US" sz="2400" dirty="0"/>
              <a:t>是相互通</a:t>
            </a:r>
            <a:r>
              <a:rPr lang="zh-CN" altLang="en-US" sz="2400" dirty="0" smtClean="0"/>
              <a:t>的</a:t>
            </a:r>
            <a:endParaRPr lang="en-US" altLang="zh-CN" sz="2400" dirty="0" smtClean="0"/>
          </a:p>
          <a:p>
            <a:r>
              <a:rPr lang="zh-CN" altLang="en-US" sz="2400" dirty="0"/>
              <a:t>在</a:t>
            </a:r>
            <a:r>
              <a:rPr lang="en-US" sz="2400" dirty="0"/>
              <a:t>source</a:t>
            </a:r>
            <a:r>
              <a:rPr lang="zh-CN" altLang="en-US" sz="2400" dirty="0"/>
              <a:t>机器上，</a:t>
            </a:r>
            <a:r>
              <a:rPr lang="en-US" altLang="zh-CN" sz="2400" dirty="0" smtClean="0"/>
              <a:t>16.158.166.197(</a:t>
            </a:r>
            <a:r>
              <a:rPr lang="en-US" altLang="zh-CN" sz="2400" dirty="0" err="1" smtClean="0"/>
              <a:t>desthost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zh-CN" altLang="en-US" sz="2000" dirty="0"/>
              <a:t>设</a:t>
            </a:r>
            <a:r>
              <a:rPr lang="zh-CN" altLang="en-US" sz="2000" dirty="0" smtClean="0"/>
              <a:t>置好所有的</a:t>
            </a:r>
            <a:r>
              <a:rPr lang="en-US" altLang="zh-CN" sz="2000" dirty="0" smtClean="0"/>
              <a:t>key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certificate</a:t>
            </a:r>
          </a:p>
          <a:p>
            <a:pPr lvl="1"/>
            <a:r>
              <a:rPr lang="zh-CN" altLang="en-US" sz="2000" dirty="0"/>
              <a:t>配置</a:t>
            </a:r>
            <a:r>
              <a:rPr lang="en-US" altLang="zh-CN" sz="2000" dirty="0"/>
              <a:t>/</a:t>
            </a:r>
            <a:r>
              <a:rPr lang="en-US" sz="2000" dirty="0" err="1" smtClean="0"/>
              <a:t>etc</a:t>
            </a:r>
            <a:r>
              <a:rPr lang="en-US" sz="2000" dirty="0" smtClean="0"/>
              <a:t>/</a:t>
            </a:r>
            <a:r>
              <a:rPr lang="en-US" sz="2000" dirty="0" err="1" smtClean="0"/>
              <a:t>libvirt</a:t>
            </a:r>
            <a:r>
              <a:rPr lang="en-US" sz="2000" dirty="0" smtClean="0"/>
              <a:t>/</a:t>
            </a:r>
            <a:r>
              <a:rPr lang="en-US" sz="2000" dirty="0" err="1" smtClean="0"/>
              <a:t>libvirtd.conf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 为了方便测试</a:t>
            </a:r>
            <a:r>
              <a:rPr lang="zh-CN" altLang="en-US" sz="2000" dirty="0" smtClean="0"/>
              <a:t>，对</a:t>
            </a:r>
            <a:r>
              <a:rPr lang="en-US" altLang="zh-CN" sz="2000" dirty="0" err="1"/>
              <a:t>tcp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tls</a:t>
            </a:r>
            <a:r>
              <a:rPr lang="zh-CN" altLang="en-US" sz="2000" dirty="0"/>
              <a:t>不进行密码设</a:t>
            </a:r>
            <a:r>
              <a:rPr lang="zh-CN" altLang="en-US" sz="2000" dirty="0" smtClean="0"/>
              <a:t>置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配置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etc</a:t>
            </a:r>
            <a:r>
              <a:rPr lang="en-US" altLang="zh-CN" sz="2000" dirty="0" smtClean="0"/>
              <a:t>/hosts</a:t>
            </a:r>
            <a:r>
              <a:rPr lang="zh-CN" altLang="en-US" sz="2000" dirty="0" smtClean="0"/>
              <a:t>保证</a:t>
            </a:r>
            <a:r>
              <a:rPr lang="en-US" altLang="zh-CN" sz="2000" dirty="0" smtClean="0"/>
              <a:t>hostname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IP</a:t>
            </a:r>
            <a:r>
              <a:rPr lang="zh-CN" altLang="en-US" sz="2000" dirty="0" smtClean="0"/>
              <a:t>对应</a:t>
            </a:r>
            <a:endParaRPr lang="en-US" altLang="zh-CN" sz="2000" dirty="0" smtClean="0"/>
          </a:p>
          <a:p>
            <a:pPr lvl="1"/>
            <a:r>
              <a:rPr lang="zh-CN" altLang="en-US" sz="2000" dirty="0"/>
              <a:t>测试下面的命令都能通</a:t>
            </a:r>
            <a:r>
              <a:rPr lang="zh-CN" altLang="en-US" sz="2000" dirty="0" smtClean="0"/>
              <a:t>过</a:t>
            </a:r>
            <a:endParaRPr lang="en-US" altLang="zh-CN" sz="2000" dirty="0" smtClean="0"/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qemu+ssh</a:t>
            </a:r>
            <a:r>
              <a:rPr lang="en-US" sz="1800" dirty="0" smtClean="0"/>
              <a:t>://openstack@</a:t>
            </a:r>
            <a:r>
              <a:rPr lang="en-US" sz="1800" dirty="0"/>
              <a:t>popsuper1982</a:t>
            </a:r>
            <a:r>
              <a:rPr lang="en-US" sz="1800" dirty="0" smtClean="0"/>
              <a:t>/system </a:t>
            </a:r>
            <a:r>
              <a:rPr lang="en-US" sz="1800" dirty="0"/>
              <a:t>list --all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qemu+tcp</a:t>
            </a:r>
            <a:r>
              <a:rPr lang="en-US" sz="1800" dirty="0"/>
              <a:t>://popsuper1982/system list --all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qemu+tls</a:t>
            </a:r>
            <a:r>
              <a:rPr lang="en-US" sz="1800" dirty="0"/>
              <a:t>://popsuper1982/system list --all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048" y="4263551"/>
            <a:ext cx="3224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# tree --charset ASCII /</a:t>
            </a:r>
            <a:r>
              <a:rPr lang="en-US" sz="1400" dirty="0" err="1"/>
              <a:t>etc</a:t>
            </a:r>
            <a:r>
              <a:rPr lang="en-US" sz="1400" dirty="0"/>
              <a:t>/</a:t>
            </a:r>
            <a:r>
              <a:rPr lang="en-US" sz="1400" dirty="0" err="1"/>
              <a:t>pki</a:t>
            </a:r>
            <a:r>
              <a:rPr lang="en-US" sz="1400" dirty="0"/>
              <a:t>/</a:t>
            </a:r>
          </a:p>
          <a:p>
            <a:r>
              <a:rPr lang="en-US" sz="1400" dirty="0"/>
              <a:t>/</a:t>
            </a:r>
            <a:r>
              <a:rPr lang="en-US" sz="1400" dirty="0" err="1"/>
              <a:t>etc</a:t>
            </a:r>
            <a:r>
              <a:rPr lang="en-US" sz="1400" dirty="0"/>
              <a:t>/</a:t>
            </a:r>
            <a:r>
              <a:rPr lang="en-US" sz="1400" dirty="0" err="1"/>
              <a:t>pki</a:t>
            </a:r>
            <a:r>
              <a:rPr lang="en-US" sz="1400" dirty="0"/>
              <a:t>/</a:t>
            </a:r>
          </a:p>
          <a:p>
            <a:r>
              <a:rPr lang="en-US" sz="1400" dirty="0"/>
              <a:t>|-- </a:t>
            </a:r>
            <a:r>
              <a:rPr lang="en-US" sz="1400" dirty="0" smtClean="0"/>
              <a:t>CA</a:t>
            </a:r>
            <a:endParaRPr lang="en-US" sz="1400" dirty="0"/>
          </a:p>
          <a:p>
            <a:r>
              <a:rPr lang="en-US" sz="1400" dirty="0"/>
              <a:t>|   `-- </a:t>
            </a:r>
            <a:r>
              <a:rPr lang="en-US" sz="1400" dirty="0" err="1" smtClean="0"/>
              <a:t>cacert.pem</a:t>
            </a:r>
            <a:endParaRPr lang="en-US" sz="1400" dirty="0"/>
          </a:p>
          <a:p>
            <a:r>
              <a:rPr lang="en-US" sz="1400" dirty="0"/>
              <a:t>|-- </a:t>
            </a:r>
            <a:r>
              <a:rPr lang="en-US" sz="1400" dirty="0" err="1"/>
              <a:t>libvirt</a:t>
            </a:r>
            <a:endParaRPr lang="en-US" sz="1400" dirty="0"/>
          </a:p>
          <a:p>
            <a:r>
              <a:rPr lang="en-US" sz="1400" dirty="0"/>
              <a:t>|   |-- </a:t>
            </a:r>
            <a:r>
              <a:rPr lang="en-US" sz="1400" dirty="0" err="1" smtClean="0"/>
              <a:t>clientcert.pem</a:t>
            </a:r>
            <a:endParaRPr lang="en-US" sz="1400" dirty="0"/>
          </a:p>
          <a:p>
            <a:r>
              <a:rPr lang="en-US" sz="1400" dirty="0"/>
              <a:t>|   |-- private</a:t>
            </a:r>
          </a:p>
          <a:p>
            <a:r>
              <a:rPr lang="en-US" sz="1400" dirty="0"/>
              <a:t>|   |   |-- </a:t>
            </a:r>
            <a:r>
              <a:rPr lang="en-US" sz="1400" dirty="0" err="1" smtClean="0"/>
              <a:t>clientkey.pem</a:t>
            </a:r>
            <a:endParaRPr lang="en-US" sz="1400" dirty="0"/>
          </a:p>
          <a:p>
            <a:r>
              <a:rPr lang="en-US" sz="1400" dirty="0"/>
              <a:t>|   |   `-- </a:t>
            </a:r>
            <a:r>
              <a:rPr lang="en-US" sz="1400" dirty="0" err="1" smtClean="0"/>
              <a:t>serverkey.pem</a:t>
            </a:r>
            <a:endParaRPr lang="en-US" sz="1400" dirty="0"/>
          </a:p>
          <a:p>
            <a:r>
              <a:rPr lang="en-US" sz="1400" dirty="0"/>
              <a:t>|   `-- </a:t>
            </a:r>
            <a:r>
              <a:rPr lang="en-US" sz="1400" dirty="0" err="1" smtClean="0"/>
              <a:t>servercert.pem</a:t>
            </a:r>
            <a:endParaRPr lang="en-US" sz="1400" dirty="0"/>
          </a:p>
          <a:p>
            <a:r>
              <a:rPr lang="en-US" sz="1400" dirty="0"/>
              <a:t>`-- </a:t>
            </a:r>
            <a:r>
              <a:rPr lang="en-US" sz="1400" dirty="0" err="1"/>
              <a:t>nssdb</a:t>
            </a:r>
            <a:r>
              <a:rPr lang="en-US" sz="1400" dirty="0"/>
              <a:t> -&gt; /</a:t>
            </a:r>
            <a:r>
              <a:rPr lang="en-US" sz="1400" dirty="0" err="1"/>
              <a:t>var</a:t>
            </a:r>
            <a:r>
              <a:rPr lang="en-US" sz="1400" dirty="0"/>
              <a:t>/lib/</a:t>
            </a:r>
            <a:r>
              <a:rPr lang="en-US" sz="1400" dirty="0" err="1"/>
              <a:t>nssdb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8409432" y="2693891"/>
            <a:ext cx="3297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listen_tls</a:t>
            </a:r>
            <a:r>
              <a:rPr lang="en-US" sz="1600" dirty="0"/>
              <a:t> = 1</a:t>
            </a:r>
          </a:p>
          <a:p>
            <a:r>
              <a:rPr lang="en-US" sz="1600" dirty="0" err="1" smtClean="0"/>
              <a:t>listen_tcp</a:t>
            </a:r>
            <a:r>
              <a:rPr lang="en-US" sz="1600" dirty="0" smtClean="0"/>
              <a:t> </a:t>
            </a:r>
            <a:r>
              <a:rPr lang="en-US" sz="1600" dirty="0"/>
              <a:t>= 1</a:t>
            </a:r>
          </a:p>
          <a:p>
            <a:r>
              <a:rPr lang="en-US" sz="1600" dirty="0" err="1" smtClean="0"/>
              <a:t>tls_port</a:t>
            </a:r>
            <a:r>
              <a:rPr lang="en-US" sz="1600" dirty="0" smtClean="0"/>
              <a:t> </a:t>
            </a:r>
            <a:r>
              <a:rPr lang="en-US" sz="1600" dirty="0"/>
              <a:t>= "16514"</a:t>
            </a:r>
          </a:p>
          <a:p>
            <a:r>
              <a:rPr lang="en-US" sz="1600" dirty="0" err="1" smtClean="0"/>
              <a:t>tcp_port</a:t>
            </a:r>
            <a:r>
              <a:rPr lang="en-US" sz="1600" dirty="0" smtClean="0"/>
              <a:t> </a:t>
            </a:r>
            <a:r>
              <a:rPr lang="en-US" sz="1600" dirty="0"/>
              <a:t>= "16509"</a:t>
            </a:r>
          </a:p>
          <a:p>
            <a:r>
              <a:rPr lang="en-US" sz="1600" dirty="0" err="1" smtClean="0"/>
              <a:t>unix_sock_group</a:t>
            </a:r>
            <a:r>
              <a:rPr lang="en-US" sz="1600" dirty="0" smtClean="0"/>
              <a:t> </a:t>
            </a:r>
            <a:r>
              <a:rPr lang="en-US" sz="1600" dirty="0"/>
              <a:t>= "</a:t>
            </a:r>
            <a:r>
              <a:rPr lang="en-US" sz="1600" dirty="0" err="1"/>
              <a:t>libvirtd</a:t>
            </a:r>
            <a:r>
              <a:rPr lang="en-US" sz="1600" dirty="0"/>
              <a:t>"</a:t>
            </a:r>
          </a:p>
          <a:p>
            <a:r>
              <a:rPr lang="en-US" sz="1600" dirty="0" err="1" smtClean="0"/>
              <a:t>unix_sock_ro_perms</a:t>
            </a:r>
            <a:r>
              <a:rPr lang="en-US" sz="1600" dirty="0" smtClean="0"/>
              <a:t> </a:t>
            </a:r>
            <a:r>
              <a:rPr lang="en-US" sz="1600" dirty="0"/>
              <a:t>= "0777"</a:t>
            </a:r>
          </a:p>
          <a:p>
            <a:r>
              <a:rPr lang="en-US" sz="1600" dirty="0" err="1" smtClean="0"/>
              <a:t>unix_sock_rw_perms</a:t>
            </a:r>
            <a:r>
              <a:rPr lang="en-US" sz="1600" dirty="0" smtClean="0"/>
              <a:t> </a:t>
            </a:r>
            <a:r>
              <a:rPr lang="en-US" sz="1600" dirty="0"/>
              <a:t>= "0770"</a:t>
            </a:r>
          </a:p>
          <a:p>
            <a:r>
              <a:rPr lang="en-US" sz="1600" dirty="0" err="1" smtClean="0"/>
              <a:t>auth_unix_ro</a:t>
            </a:r>
            <a:r>
              <a:rPr lang="en-US" sz="1600" dirty="0" smtClean="0"/>
              <a:t> </a:t>
            </a:r>
            <a:r>
              <a:rPr lang="en-US" sz="1600" dirty="0"/>
              <a:t>= "none"</a:t>
            </a:r>
          </a:p>
          <a:p>
            <a:r>
              <a:rPr lang="en-US" sz="1600" dirty="0" err="1" smtClean="0"/>
              <a:t>auth_unix_rw</a:t>
            </a:r>
            <a:r>
              <a:rPr lang="en-US" sz="1600" dirty="0" smtClean="0"/>
              <a:t> </a:t>
            </a:r>
            <a:r>
              <a:rPr lang="en-US" sz="1600" dirty="0"/>
              <a:t>= "none"</a:t>
            </a:r>
          </a:p>
          <a:p>
            <a:r>
              <a:rPr lang="en-US" sz="1600" dirty="0" err="1" smtClean="0"/>
              <a:t>auth_tcp</a:t>
            </a:r>
            <a:r>
              <a:rPr lang="en-US" sz="1600" dirty="0" smtClean="0"/>
              <a:t> </a:t>
            </a:r>
            <a:r>
              <a:rPr lang="en-US" sz="1600" dirty="0"/>
              <a:t>= "none"</a:t>
            </a:r>
          </a:p>
          <a:p>
            <a:r>
              <a:rPr lang="en-US" sz="1600" dirty="0" err="1" smtClean="0"/>
              <a:t>auth_tls</a:t>
            </a:r>
            <a:r>
              <a:rPr lang="en-US" sz="1600" dirty="0" smtClean="0"/>
              <a:t> </a:t>
            </a:r>
            <a:r>
              <a:rPr lang="en-US" sz="1600" dirty="0"/>
              <a:t>= "none"</a:t>
            </a:r>
          </a:p>
        </p:txBody>
      </p:sp>
    </p:spTree>
    <p:extLst>
      <p:ext uri="{BB962C8B-B14F-4D97-AF65-F5344CB8AC3E}">
        <p14:creationId xmlns:p14="http://schemas.microsoft.com/office/powerpoint/2010/main" val="167276775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dirty="0"/>
              <a:t>destination</a:t>
            </a:r>
            <a:r>
              <a:rPr lang="zh-CN" altLang="en-US" dirty="0"/>
              <a:t>机器上，</a:t>
            </a:r>
            <a:r>
              <a:rPr lang="en-US" altLang="zh-CN" dirty="0" smtClean="0"/>
              <a:t>16.158.166.150(popsuper1982)</a:t>
            </a:r>
          </a:p>
          <a:p>
            <a:pPr lvl="1"/>
            <a:r>
              <a:rPr lang="zh-CN" altLang="en-US" dirty="0"/>
              <a:t>设置好所有的</a:t>
            </a:r>
            <a:r>
              <a:rPr lang="en-US" altLang="zh-CN" dirty="0"/>
              <a:t>key</a:t>
            </a:r>
            <a:r>
              <a:rPr lang="zh-CN" altLang="en-US" dirty="0"/>
              <a:t>和</a:t>
            </a:r>
            <a:r>
              <a:rPr lang="en-US" altLang="zh-CN" dirty="0"/>
              <a:t>certificate</a:t>
            </a:r>
          </a:p>
          <a:p>
            <a:pPr lvl="1"/>
            <a:r>
              <a:rPr lang="zh-CN" altLang="en-US" sz="2000" dirty="0"/>
              <a:t>配置</a:t>
            </a:r>
            <a:r>
              <a:rPr lang="en-US" altLang="zh-CN" sz="2000" dirty="0"/>
              <a:t>/</a:t>
            </a:r>
            <a:r>
              <a:rPr lang="en-US" sz="2000" dirty="0" err="1"/>
              <a:t>etc</a:t>
            </a:r>
            <a:r>
              <a:rPr lang="en-US" sz="2000" dirty="0"/>
              <a:t>/</a:t>
            </a:r>
            <a:r>
              <a:rPr lang="en-US" sz="2000" dirty="0" err="1"/>
              <a:t>libvirt</a:t>
            </a:r>
            <a:r>
              <a:rPr lang="en-US" sz="2000" dirty="0"/>
              <a:t>/</a:t>
            </a:r>
            <a:r>
              <a:rPr lang="en-US" sz="2000" dirty="0" err="1"/>
              <a:t>libvirtd.conf</a:t>
            </a:r>
            <a:r>
              <a:rPr lang="zh-CN" altLang="en-US" sz="2000" dirty="0"/>
              <a:t>， 为了方便测试，对</a:t>
            </a:r>
            <a:r>
              <a:rPr lang="en-US" altLang="zh-CN" sz="2000" dirty="0" err="1"/>
              <a:t>tcp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tls</a:t>
            </a:r>
            <a:r>
              <a:rPr lang="zh-CN" altLang="en-US" sz="2000" dirty="0"/>
              <a:t>不进行密码设置</a:t>
            </a:r>
            <a:endParaRPr lang="en-US" altLang="zh-CN" sz="2000" dirty="0"/>
          </a:p>
          <a:p>
            <a:pPr lvl="1"/>
            <a:r>
              <a:rPr lang="zh-CN" altLang="en-US" sz="2000" dirty="0"/>
              <a:t>配置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/hosts</a:t>
            </a:r>
            <a:r>
              <a:rPr lang="zh-CN" altLang="en-US" sz="2000" dirty="0"/>
              <a:t>保证</a:t>
            </a:r>
            <a:r>
              <a:rPr lang="en-US" altLang="zh-CN" sz="2000" dirty="0"/>
              <a:t>hostname</a:t>
            </a:r>
            <a:r>
              <a:rPr lang="zh-CN" altLang="en-US" sz="2000" dirty="0"/>
              <a:t>和</a:t>
            </a:r>
            <a:r>
              <a:rPr lang="en-US" altLang="zh-CN" sz="2000" dirty="0"/>
              <a:t>IP</a:t>
            </a:r>
            <a:r>
              <a:rPr lang="zh-CN" altLang="en-US" sz="2000" dirty="0"/>
              <a:t>对应</a:t>
            </a:r>
            <a:endParaRPr lang="en-US" altLang="zh-CN" sz="2000" dirty="0"/>
          </a:p>
          <a:p>
            <a:pPr lvl="1"/>
            <a:r>
              <a:rPr lang="zh-CN" altLang="en-US" sz="2000" dirty="0" smtClean="0"/>
              <a:t>测</a:t>
            </a:r>
            <a:r>
              <a:rPr lang="zh-CN" altLang="en-US" sz="2000" dirty="0"/>
              <a:t>试下面的命令都能通过</a:t>
            </a:r>
            <a:endParaRPr lang="en-US" altLang="zh-CN" sz="2000" dirty="0"/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qemu+ssh</a:t>
            </a:r>
            <a:r>
              <a:rPr lang="en-US" sz="1800" dirty="0" smtClean="0"/>
              <a:t>://</a:t>
            </a:r>
            <a:r>
              <a:rPr lang="en-US" sz="1800" dirty="0" err="1" smtClean="0"/>
              <a:t>openstack@</a:t>
            </a:r>
            <a:r>
              <a:rPr lang="en-US" sz="1800" dirty="0" err="1"/>
              <a:t>desthost</a:t>
            </a:r>
            <a:r>
              <a:rPr lang="en-US" sz="1800" dirty="0" smtClean="0"/>
              <a:t>/system </a:t>
            </a:r>
            <a:r>
              <a:rPr lang="en-US" sz="1800" dirty="0"/>
              <a:t>list --all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qemu+tcp</a:t>
            </a:r>
            <a:r>
              <a:rPr lang="en-US" sz="1800" dirty="0" smtClean="0"/>
              <a:t>://</a:t>
            </a:r>
            <a:r>
              <a:rPr lang="en-US" sz="1800" dirty="0" err="1" smtClean="0"/>
              <a:t>desthost</a:t>
            </a:r>
            <a:r>
              <a:rPr lang="en-US" sz="1800" dirty="0" smtClean="0"/>
              <a:t>/system </a:t>
            </a:r>
            <a:r>
              <a:rPr lang="en-US" sz="1800" dirty="0"/>
              <a:t>list --all</a:t>
            </a:r>
          </a:p>
          <a:p>
            <a:pPr lvl="2"/>
            <a:r>
              <a:rPr lang="en-US" sz="1800" dirty="0" err="1"/>
              <a:t>virsh</a:t>
            </a:r>
            <a:r>
              <a:rPr lang="en-US" sz="1800" dirty="0"/>
              <a:t> -c </a:t>
            </a:r>
            <a:r>
              <a:rPr lang="en-US" sz="1800" dirty="0" err="1"/>
              <a:t>qemu+tls</a:t>
            </a:r>
            <a:r>
              <a:rPr lang="en-US" sz="1800" dirty="0" smtClean="0"/>
              <a:t>://</a:t>
            </a:r>
            <a:r>
              <a:rPr lang="en-US" sz="1800" dirty="0" err="1"/>
              <a:t>desthost</a:t>
            </a:r>
            <a:r>
              <a:rPr lang="en-US" sz="1800" dirty="0" smtClean="0"/>
              <a:t>/system </a:t>
            </a:r>
            <a:r>
              <a:rPr lang="en-US" sz="1800" dirty="0"/>
              <a:t>list </a:t>
            </a:r>
            <a:r>
              <a:rPr lang="en-US" sz="1800" dirty="0" smtClean="0"/>
              <a:t>–all</a:t>
            </a:r>
          </a:p>
          <a:p>
            <a:r>
              <a:rPr lang="zh-CN" altLang="en-US" sz="2600" dirty="0"/>
              <a:t>搭</a:t>
            </a:r>
            <a:r>
              <a:rPr lang="zh-CN" altLang="en-US" sz="2600" dirty="0" smtClean="0"/>
              <a:t>建一个</a:t>
            </a:r>
            <a:r>
              <a:rPr lang="en-US" altLang="zh-CN" sz="2600" dirty="0" smtClean="0"/>
              <a:t>NFS</a:t>
            </a:r>
            <a:r>
              <a:rPr lang="zh-CN" altLang="en-US" sz="2600" dirty="0" smtClean="0"/>
              <a:t>服务器，</a:t>
            </a:r>
            <a:r>
              <a:rPr lang="en-US" altLang="zh-CN" sz="2600" dirty="0" smtClean="0"/>
              <a:t>mount</a:t>
            </a:r>
            <a:r>
              <a:rPr lang="zh-CN" altLang="en-US" sz="2600" dirty="0" smtClean="0"/>
              <a:t>到</a:t>
            </a:r>
            <a:r>
              <a:rPr lang="en-US" altLang="zh-CN" sz="2600" dirty="0" smtClean="0"/>
              <a:t>source</a:t>
            </a:r>
            <a:r>
              <a:rPr lang="zh-CN" altLang="en-US" sz="2600" dirty="0" smtClean="0"/>
              <a:t>和</a:t>
            </a:r>
            <a:r>
              <a:rPr lang="en-US" altLang="zh-CN" sz="2600" dirty="0" smtClean="0"/>
              <a:t>destination</a:t>
            </a:r>
            <a:r>
              <a:rPr lang="zh-CN" altLang="en-US" sz="2600" dirty="0" smtClean="0"/>
              <a:t>机器上</a:t>
            </a:r>
            <a:endParaRPr lang="en-US" altLang="zh-CN" sz="2600" dirty="0" smtClean="0"/>
          </a:p>
          <a:p>
            <a:pPr lvl="1"/>
            <a:r>
              <a:rPr lang="en-US" sz="2000" dirty="0"/>
              <a:t>mount 16.158.166.150:/home/</a:t>
            </a:r>
            <a:r>
              <a:rPr lang="en-US" sz="2000" dirty="0" err="1"/>
              <a:t>openstack</a:t>
            </a:r>
            <a:r>
              <a:rPr lang="en-US" sz="2000" dirty="0"/>
              <a:t>/</a:t>
            </a:r>
            <a:r>
              <a:rPr lang="en-US" sz="2000" dirty="0" err="1"/>
              <a:t>nfs</a:t>
            </a:r>
            <a:r>
              <a:rPr lang="en-US" sz="2000" dirty="0"/>
              <a:t> /</a:t>
            </a:r>
            <a:r>
              <a:rPr lang="en-US" sz="2000" dirty="0" err="1"/>
              <a:t>mnt</a:t>
            </a:r>
            <a:r>
              <a:rPr lang="en-US" sz="2000" dirty="0"/>
              <a:t>/migrate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7566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source</a:t>
            </a:r>
            <a:r>
              <a:rPr lang="zh-CN" altLang="en-US" dirty="0" smtClean="0"/>
              <a:t>上创建一个虚拟机</a:t>
            </a:r>
            <a:r>
              <a:rPr lang="en-US" altLang="zh-CN" dirty="0" smtClean="0"/>
              <a:t>ubuntutest4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942" y="1649241"/>
            <a:ext cx="41692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&lt;</a:t>
            </a:r>
            <a:r>
              <a:rPr lang="en-US" sz="1200" dirty="0"/>
              <a:t>domain type='</a:t>
            </a:r>
            <a:r>
              <a:rPr lang="en-US" sz="1200" dirty="0" err="1"/>
              <a:t>kvm</a:t>
            </a:r>
            <a:r>
              <a:rPr lang="en-US" sz="1200" dirty="0"/>
              <a:t>' id='46'&gt;</a:t>
            </a:r>
          </a:p>
          <a:p>
            <a:r>
              <a:rPr lang="en-US" sz="1200" dirty="0"/>
              <a:t>  &lt;name&gt;ubuntutest4&lt;/name&gt;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uuid</a:t>
            </a:r>
            <a:r>
              <a:rPr lang="en-US" sz="1200" dirty="0"/>
              <a:t>&gt;0f0806ab-531d-6134-5def-c5b4955292ad&lt;/</a:t>
            </a:r>
            <a:r>
              <a:rPr lang="en-US" sz="1200" dirty="0" err="1"/>
              <a:t>uuid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&lt;memory unit='</a:t>
            </a:r>
            <a:r>
              <a:rPr lang="en-US" sz="1200" dirty="0" err="1"/>
              <a:t>KiB</a:t>
            </a:r>
            <a:r>
              <a:rPr lang="en-US" sz="1200" dirty="0"/>
              <a:t>'&gt;1048576&lt;/memory&gt;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currentMemory</a:t>
            </a:r>
            <a:r>
              <a:rPr lang="en-US" sz="1200" dirty="0"/>
              <a:t> unit='</a:t>
            </a:r>
            <a:r>
              <a:rPr lang="en-US" sz="1200" dirty="0" err="1"/>
              <a:t>KiB</a:t>
            </a:r>
            <a:r>
              <a:rPr lang="en-US" sz="1200" dirty="0"/>
              <a:t>'&gt;1048576&lt;/</a:t>
            </a:r>
            <a:r>
              <a:rPr lang="en-US" sz="1200" dirty="0" err="1"/>
              <a:t>currentMemory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vcpu</a:t>
            </a:r>
            <a:r>
              <a:rPr lang="en-US" sz="1200" dirty="0"/>
              <a:t> placement='static'&gt;1&lt;/</a:t>
            </a:r>
            <a:r>
              <a:rPr lang="en-US" sz="1200" dirty="0" err="1"/>
              <a:t>vcpu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&lt;resource&gt;</a:t>
            </a:r>
          </a:p>
          <a:p>
            <a:r>
              <a:rPr lang="en-US" sz="1200" dirty="0"/>
              <a:t>    &lt;partition&gt;/machine&lt;/partition&gt;</a:t>
            </a:r>
          </a:p>
          <a:p>
            <a:r>
              <a:rPr lang="en-US" sz="1200" dirty="0"/>
              <a:t>  &lt;/resource&gt;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    &lt;type arch='x86_64' machine='pc-i440fx-trusty'&gt;</a:t>
            </a:r>
            <a:r>
              <a:rPr lang="en-US" sz="1200" dirty="0" err="1"/>
              <a:t>hvm</a:t>
            </a:r>
            <a:r>
              <a:rPr lang="en-US" sz="1200" dirty="0"/>
              <a:t>&lt;/type&gt;</a:t>
            </a:r>
          </a:p>
          <a:p>
            <a:r>
              <a:rPr lang="en-US" sz="1200" dirty="0"/>
              <a:t>    &lt;boot </a:t>
            </a:r>
            <a:r>
              <a:rPr lang="en-US" sz="1200" dirty="0" err="1"/>
              <a:t>dev</a:t>
            </a:r>
            <a:r>
              <a:rPr lang="en-US" sz="1200" dirty="0"/>
              <a:t>='</a:t>
            </a:r>
            <a:r>
              <a:rPr lang="en-US" sz="1200" dirty="0" err="1"/>
              <a:t>hd</a:t>
            </a:r>
            <a:r>
              <a:rPr lang="en-US" sz="1200" dirty="0"/>
              <a:t>'/&gt;</a:t>
            </a:r>
          </a:p>
          <a:p>
            <a:r>
              <a:rPr lang="en-US" sz="1200" dirty="0"/>
              <a:t>  &lt;/</a:t>
            </a:r>
            <a:r>
              <a:rPr lang="en-US" sz="1200" dirty="0" err="1"/>
              <a:t>os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&lt;features&gt;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acpi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apic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pae</a:t>
            </a:r>
            <a:r>
              <a:rPr lang="en-US" sz="1200" dirty="0"/>
              <a:t>/&gt;</a:t>
            </a:r>
          </a:p>
          <a:p>
            <a:r>
              <a:rPr lang="en-US" sz="1200" dirty="0"/>
              <a:t>  &lt;/features&gt;</a:t>
            </a:r>
          </a:p>
          <a:p>
            <a:r>
              <a:rPr lang="en-US" sz="1200" dirty="0"/>
              <a:t>  &lt;clock offset='</a:t>
            </a:r>
            <a:r>
              <a:rPr lang="en-US" sz="1200" dirty="0" err="1"/>
              <a:t>utc</a:t>
            </a:r>
            <a:r>
              <a:rPr lang="en-US" sz="1200" dirty="0"/>
              <a:t>'/&gt;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on_poweroff</a:t>
            </a:r>
            <a:r>
              <a:rPr lang="en-US" sz="1200" dirty="0"/>
              <a:t>&gt;destroy&lt;/</a:t>
            </a:r>
            <a:r>
              <a:rPr lang="en-US" sz="1200" dirty="0" err="1"/>
              <a:t>on_poweroff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on_reboot</a:t>
            </a:r>
            <a:r>
              <a:rPr lang="en-US" sz="1200" dirty="0"/>
              <a:t>&gt;restart&lt;/</a:t>
            </a:r>
            <a:r>
              <a:rPr lang="en-US" sz="1200" dirty="0" err="1"/>
              <a:t>on_reboot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on_crash</a:t>
            </a:r>
            <a:r>
              <a:rPr lang="en-US" sz="1200" dirty="0"/>
              <a:t>&gt;restart&lt;/</a:t>
            </a:r>
            <a:r>
              <a:rPr lang="en-US" sz="1200" dirty="0" err="1"/>
              <a:t>on_crash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215574" y="1649241"/>
            <a:ext cx="3760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&lt;devices&gt;</a:t>
            </a:r>
          </a:p>
          <a:p>
            <a:r>
              <a:rPr lang="en-US" sz="1200" dirty="0"/>
              <a:t>    &lt;emulator&gt;/</a:t>
            </a:r>
            <a:r>
              <a:rPr lang="en-US" sz="1200" dirty="0" err="1"/>
              <a:t>usr</a:t>
            </a:r>
            <a:r>
              <a:rPr lang="en-US" sz="1200" dirty="0"/>
              <a:t>/bin/qemu-system-x86_64&lt;/emulator&gt;</a:t>
            </a:r>
          </a:p>
          <a:p>
            <a:r>
              <a:rPr lang="en-US" sz="1200" dirty="0"/>
              <a:t>    &lt;disk type='file' device='disk'&gt;</a:t>
            </a:r>
          </a:p>
          <a:p>
            <a:r>
              <a:rPr lang="en-US" sz="1200" dirty="0"/>
              <a:t>      &lt;driver name='</a:t>
            </a:r>
            <a:r>
              <a:rPr lang="en-US" sz="1200" dirty="0" err="1"/>
              <a:t>qemu</a:t>
            </a:r>
            <a:r>
              <a:rPr lang="en-US" sz="1200" dirty="0"/>
              <a:t>' type='qcow2' </a:t>
            </a:r>
            <a:r>
              <a:rPr lang="en-US" sz="1200" b="1" dirty="0">
                <a:solidFill>
                  <a:srgbClr val="FF0000"/>
                </a:solidFill>
              </a:rPr>
              <a:t>cache='none'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&lt;source file=</a:t>
            </a:r>
            <a:r>
              <a:rPr lang="en-US" sz="1200" b="1" dirty="0">
                <a:solidFill>
                  <a:srgbClr val="FF0000"/>
                </a:solidFill>
              </a:rPr>
              <a:t>'/</a:t>
            </a:r>
            <a:r>
              <a:rPr lang="en-US" sz="1200" b="1" dirty="0" err="1">
                <a:solidFill>
                  <a:srgbClr val="FF0000"/>
                </a:solidFill>
              </a:rPr>
              <a:t>mnt</a:t>
            </a:r>
            <a:r>
              <a:rPr lang="en-US" sz="1200" b="1" dirty="0">
                <a:solidFill>
                  <a:srgbClr val="FF0000"/>
                </a:solidFill>
              </a:rPr>
              <a:t>/migrate/ubuntutest4.qcow2'</a:t>
            </a:r>
            <a:r>
              <a:rPr lang="en-US" sz="1200" dirty="0"/>
              <a:t>/&gt;</a:t>
            </a:r>
          </a:p>
          <a:p>
            <a:r>
              <a:rPr lang="en-US" sz="1200" dirty="0"/>
              <a:t>      &lt;target </a:t>
            </a:r>
            <a:r>
              <a:rPr lang="en-US" sz="1200" dirty="0" err="1"/>
              <a:t>dev</a:t>
            </a:r>
            <a:r>
              <a:rPr lang="en-US" sz="1200" dirty="0"/>
              <a:t>='</a:t>
            </a:r>
            <a:r>
              <a:rPr lang="en-US" sz="1200" dirty="0" err="1"/>
              <a:t>vda</a:t>
            </a:r>
            <a:r>
              <a:rPr lang="en-US" sz="1200" dirty="0"/>
              <a:t>' bus='</a:t>
            </a:r>
            <a:r>
              <a:rPr lang="en-US" sz="1200" dirty="0" err="1"/>
              <a:t>virtio</a:t>
            </a:r>
            <a:r>
              <a:rPr lang="en-US" sz="1200" dirty="0"/>
              <a:t>'/&gt;</a:t>
            </a:r>
          </a:p>
          <a:p>
            <a:r>
              <a:rPr lang="en-US" sz="1200" dirty="0"/>
              <a:t>      &lt;alias name='virtio-disk0'/&gt;</a:t>
            </a:r>
          </a:p>
          <a:p>
            <a:r>
              <a:rPr lang="en-US" sz="1200" dirty="0" smtClean="0"/>
              <a:t>    &lt;/</a:t>
            </a:r>
            <a:r>
              <a:rPr lang="en-US" sz="1200" dirty="0"/>
              <a:t>disk&gt;</a:t>
            </a:r>
          </a:p>
          <a:p>
            <a:r>
              <a:rPr lang="en-US" sz="1200" dirty="0"/>
              <a:t>    &lt;controller type='ide' index='0'&gt;</a:t>
            </a:r>
          </a:p>
          <a:p>
            <a:r>
              <a:rPr lang="en-US" sz="1200" dirty="0"/>
              <a:t>      &lt;alias name='ide0'/&gt;</a:t>
            </a:r>
          </a:p>
          <a:p>
            <a:r>
              <a:rPr lang="en-US" sz="1200" dirty="0" smtClean="0"/>
              <a:t>    &lt;/</a:t>
            </a:r>
            <a:r>
              <a:rPr lang="en-US" sz="1200" dirty="0"/>
              <a:t>controller&gt;</a:t>
            </a:r>
          </a:p>
          <a:p>
            <a:r>
              <a:rPr lang="en-US" sz="1200" dirty="0"/>
              <a:t>    &lt;controller type='</a:t>
            </a:r>
            <a:r>
              <a:rPr lang="en-US" sz="1200" dirty="0" err="1"/>
              <a:t>usb</a:t>
            </a:r>
            <a:r>
              <a:rPr lang="en-US" sz="1200" dirty="0"/>
              <a:t>' index='0'&gt;</a:t>
            </a:r>
          </a:p>
          <a:p>
            <a:r>
              <a:rPr lang="en-US" sz="1200" dirty="0"/>
              <a:t>      &lt;alias name='usb0'/&gt;</a:t>
            </a:r>
          </a:p>
          <a:p>
            <a:r>
              <a:rPr lang="en-US" sz="1200" dirty="0" smtClean="0"/>
              <a:t>    &lt;/</a:t>
            </a:r>
            <a:r>
              <a:rPr lang="en-US" sz="1200" dirty="0"/>
              <a:t>controller&gt;</a:t>
            </a:r>
          </a:p>
          <a:p>
            <a:r>
              <a:rPr lang="en-US" sz="1200" dirty="0"/>
              <a:t>    &lt;controller type='</a:t>
            </a:r>
            <a:r>
              <a:rPr lang="en-US" sz="1200" dirty="0" err="1"/>
              <a:t>pci</a:t>
            </a:r>
            <a:r>
              <a:rPr lang="en-US" sz="1200" dirty="0"/>
              <a:t>' index='0' model='</a:t>
            </a:r>
            <a:r>
              <a:rPr lang="en-US" sz="1200" dirty="0" err="1"/>
              <a:t>pci</a:t>
            </a:r>
            <a:r>
              <a:rPr lang="en-US" sz="1200" dirty="0"/>
              <a:t>-root'&gt;</a:t>
            </a:r>
          </a:p>
          <a:p>
            <a:r>
              <a:rPr lang="en-US" sz="1200" dirty="0"/>
              <a:t>      &lt;alias name='pci.0'/&gt;</a:t>
            </a:r>
          </a:p>
          <a:p>
            <a:r>
              <a:rPr lang="en-US" sz="1200" dirty="0"/>
              <a:t>    &lt;/controller&gt;</a:t>
            </a:r>
          </a:p>
          <a:p>
            <a:r>
              <a:rPr lang="en-US" sz="1200" dirty="0"/>
              <a:t>    &lt;interface type='network'&gt;</a:t>
            </a:r>
          </a:p>
          <a:p>
            <a:r>
              <a:rPr lang="en-US" sz="1200" dirty="0"/>
              <a:t>      &lt;mac address='52:54:00:e2:59:23'/&gt;</a:t>
            </a:r>
          </a:p>
          <a:p>
            <a:r>
              <a:rPr lang="en-US" sz="1200" dirty="0"/>
              <a:t>      &lt;source network='default'/&gt;</a:t>
            </a:r>
          </a:p>
          <a:p>
            <a:r>
              <a:rPr lang="en-US" sz="1200" dirty="0"/>
              <a:t>      &lt;target </a:t>
            </a:r>
            <a:r>
              <a:rPr lang="en-US" sz="1200" dirty="0" err="1"/>
              <a:t>dev</a:t>
            </a:r>
            <a:r>
              <a:rPr lang="en-US" sz="1200" dirty="0"/>
              <a:t>='vnet1'/&gt;</a:t>
            </a:r>
          </a:p>
          <a:p>
            <a:r>
              <a:rPr lang="en-US" sz="1200" dirty="0"/>
              <a:t>      &lt;model type='rtl8139'/&gt;</a:t>
            </a:r>
          </a:p>
          <a:p>
            <a:r>
              <a:rPr lang="en-US" sz="1200" dirty="0"/>
              <a:t>      &lt;alias name='net0'/&gt;</a:t>
            </a:r>
          </a:p>
          <a:p>
            <a:r>
              <a:rPr lang="en-US" sz="1200" dirty="0" smtClean="0"/>
              <a:t>    &lt;/</a:t>
            </a:r>
            <a:r>
              <a:rPr lang="en-US" sz="1200" dirty="0"/>
              <a:t>interface</a:t>
            </a:r>
            <a:r>
              <a:rPr lang="en-US" sz="1200" dirty="0" smtClean="0"/>
              <a:t>&gt;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844599" y="1649241"/>
            <a:ext cx="43338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&lt;serial type='</a:t>
            </a:r>
            <a:r>
              <a:rPr lang="en-US" sz="1200" dirty="0" err="1"/>
              <a:t>pty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&lt;source path='/</a:t>
            </a:r>
            <a:r>
              <a:rPr lang="en-US" sz="1200" dirty="0" err="1"/>
              <a:t>dev</a:t>
            </a:r>
            <a:r>
              <a:rPr lang="en-US" sz="1200" dirty="0"/>
              <a:t>/</a:t>
            </a:r>
            <a:r>
              <a:rPr lang="en-US" sz="1200" dirty="0" err="1"/>
              <a:t>pts</a:t>
            </a:r>
            <a:r>
              <a:rPr lang="en-US" sz="1200" dirty="0"/>
              <a:t>/23'/&gt;</a:t>
            </a:r>
          </a:p>
          <a:p>
            <a:r>
              <a:rPr lang="en-US" sz="1200" dirty="0"/>
              <a:t>      &lt;target port='0'/&gt;</a:t>
            </a:r>
          </a:p>
          <a:p>
            <a:r>
              <a:rPr lang="en-US" sz="1200" dirty="0"/>
              <a:t>      &lt;alias name='serial0'/&gt;</a:t>
            </a:r>
          </a:p>
          <a:p>
            <a:r>
              <a:rPr lang="en-US" sz="1200" dirty="0"/>
              <a:t>    &lt;/serial&gt;</a:t>
            </a:r>
          </a:p>
          <a:p>
            <a:r>
              <a:rPr lang="en-US" sz="1200" dirty="0"/>
              <a:t>    &lt;console type='</a:t>
            </a:r>
            <a:r>
              <a:rPr lang="en-US" sz="1200" dirty="0" err="1"/>
              <a:t>pty</a:t>
            </a:r>
            <a:r>
              <a:rPr lang="en-US" sz="1200" dirty="0"/>
              <a:t>' </a:t>
            </a:r>
            <a:r>
              <a:rPr lang="en-US" sz="1200" dirty="0" err="1"/>
              <a:t>tty</a:t>
            </a:r>
            <a:r>
              <a:rPr lang="en-US" sz="1200" dirty="0"/>
              <a:t>='/</a:t>
            </a:r>
            <a:r>
              <a:rPr lang="en-US" sz="1200" dirty="0" err="1"/>
              <a:t>dev</a:t>
            </a:r>
            <a:r>
              <a:rPr lang="en-US" sz="1200" dirty="0"/>
              <a:t>/</a:t>
            </a:r>
            <a:r>
              <a:rPr lang="en-US" sz="1200" dirty="0" err="1"/>
              <a:t>pts</a:t>
            </a:r>
            <a:r>
              <a:rPr lang="en-US" sz="1200" dirty="0"/>
              <a:t>/23'&gt;</a:t>
            </a:r>
          </a:p>
          <a:p>
            <a:r>
              <a:rPr lang="en-US" sz="1200" dirty="0"/>
              <a:t>      &lt;source path='/</a:t>
            </a:r>
            <a:r>
              <a:rPr lang="en-US" sz="1200" dirty="0" err="1"/>
              <a:t>dev</a:t>
            </a:r>
            <a:r>
              <a:rPr lang="en-US" sz="1200" dirty="0"/>
              <a:t>/</a:t>
            </a:r>
            <a:r>
              <a:rPr lang="en-US" sz="1200" dirty="0" err="1"/>
              <a:t>pts</a:t>
            </a:r>
            <a:r>
              <a:rPr lang="en-US" sz="1200" dirty="0"/>
              <a:t>/23'/&gt;</a:t>
            </a:r>
          </a:p>
          <a:p>
            <a:r>
              <a:rPr lang="en-US" sz="1200" dirty="0"/>
              <a:t>      &lt;target type='serial' port='0'/&gt;</a:t>
            </a:r>
          </a:p>
          <a:p>
            <a:r>
              <a:rPr lang="en-US" sz="1200" dirty="0"/>
              <a:t>      &lt;alias name='serial0'/&gt;</a:t>
            </a:r>
          </a:p>
          <a:p>
            <a:r>
              <a:rPr lang="en-US" sz="1200" dirty="0"/>
              <a:t>    &lt;/console&gt;</a:t>
            </a:r>
          </a:p>
          <a:p>
            <a:r>
              <a:rPr lang="en-US" sz="1200" dirty="0"/>
              <a:t>    &lt;input type='mouse' bus='ps2'/&gt;</a:t>
            </a:r>
          </a:p>
          <a:p>
            <a:r>
              <a:rPr lang="en-US" sz="1200" dirty="0"/>
              <a:t>    &lt;input type='keyboard' bus='ps2'/&gt;</a:t>
            </a:r>
          </a:p>
          <a:p>
            <a:r>
              <a:rPr lang="en-US" sz="1200" dirty="0"/>
              <a:t>    &lt;graphics type='</a:t>
            </a:r>
            <a:r>
              <a:rPr lang="en-US" sz="1200" dirty="0" err="1"/>
              <a:t>vnc</a:t>
            </a:r>
            <a:r>
              <a:rPr lang="en-US" sz="1200" dirty="0"/>
              <a:t>' port='5907' </a:t>
            </a:r>
            <a:r>
              <a:rPr lang="en-US" sz="1200" dirty="0" err="1"/>
              <a:t>autoport</a:t>
            </a:r>
            <a:r>
              <a:rPr lang="en-US" sz="1200" dirty="0"/>
              <a:t>='yes' listen='0.0.0.0'&gt;</a:t>
            </a:r>
          </a:p>
          <a:p>
            <a:r>
              <a:rPr lang="en-US" sz="1200" dirty="0"/>
              <a:t>      &lt;listen type='address' address='0.0.0.0'/&gt;</a:t>
            </a:r>
          </a:p>
          <a:p>
            <a:r>
              <a:rPr lang="en-US" sz="1200" dirty="0"/>
              <a:t>    &lt;/graphics&gt;</a:t>
            </a:r>
          </a:p>
          <a:p>
            <a:r>
              <a:rPr lang="en-US" sz="1200" dirty="0"/>
              <a:t>    &lt;video&gt;</a:t>
            </a:r>
          </a:p>
          <a:p>
            <a:r>
              <a:rPr lang="en-US" sz="1200" dirty="0"/>
              <a:t>      &lt;model type='cirrus' </a:t>
            </a:r>
            <a:r>
              <a:rPr lang="en-US" sz="1200" dirty="0" err="1"/>
              <a:t>vram</a:t>
            </a:r>
            <a:r>
              <a:rPr lang="en-US" sz="1200" dirty="0"/>
              <a:t>='9216' heads='1'/&gt;</a:t>
            </a:r>
          </a:p>
          <a:p>
            <a:r>
              <a:rPr lang="en-US" sz="1200" dirty="0"/>
              <a:t>      &lt;alias name='video0'/&gt;</a:t>
            </a:r>
          </a:p>
          <a:p>
            <a:r>
              <a:rPr lang="en-US" sz="1200" dirty="0" smtClean="0"/>
              <a:t>    &lt;/</a:t>
            </a:r>
            <a:r>
              <a:rPr lang="en-US" sz="1200" dirty="0"/>
              <a:t>video&gt;</a:t>
            </a:r>
          </a:p>
          <a:p>
            <a:r>
              <a:rPr lang="en-US" sz="1200" dirty="0"/>
              <a:t>    &lt;</a:t>
            </a:r>
            <a:r>
              <a:rPr lang="en-US" sz="1200" dirty="0" err="1"/>
              <a:t>memballoon</a:t>
            </a:r>
            <a:r>
              <a:rPr lang="en-US" sz="1200" dirty="0"/>
              <a:t> model='</a:t>
            </a:r>
            <a:r>
              <a:rPr lang="en-US" sz="1200" dirty="0" err="1"/>
              <a:t>virtio</a:t>
            </a:r>
            <a:r>
              <a:rPr lang="en-US" sz="1200" dirty="0"/>
              <a:t>'&gt;</a:t>
            </a:r>
          </a:p>
          <a:p>
            <a:r>
              <a:rPr lang="en-US" sz="1200" dirty="0"/>
              <a:t>      &lt;alias name='balloon0'/&gt;</a:t>
            </a:r>
          </a:p>
          <a:p>
            <a:r>
              <a:rPr lang="en-US" sz="1200" dirty="0" smtClean="0"/>
              <a:t>    &lt;/</a:t>
            </a:r>
            <a:r>
              <a:rPr lang="en-US" sz="1200" dirty="0" err="1"/>
              <a:t>memballoon</a:t>
            </a:r>
            <a:r>
              <a:rPr lang="en-US" sz="1200" dirty="0"/>
              <a:t>&gt;</a:t>
            </a:r>
          </a:p>
          <a:p>
            <a:r>
              <a:rPr lang="en-US" sz="1200" dirty="0"/>
              <a:t>  &lt;/devices&gt;</a:t>
            </a:r>
          </a:p>
          <a:p>
            <a:r>
              <a:rPr lang="en-US" sz="1200" dirty="0"/>
              <a:t>  &lt;</a:t>
            </a:r>
            <a:r>
              <a:rPr lang="en-US" sz="1200" dirty="0" err="1"/>
              <a:t>seclabel</a:t>
            </a:r>
            <a:r>
              <a:rPr lang="en-US" sz="1200" dirty="0"/>
              <a:t> type='none' model='</a:t>
            </a:r>
            <a:r>
              <a:rPr lang="en-US" sz="1200" dirty="0" err="1"/>
              <a:t>apparmor</a:t>
            </a:r>
            <a:r>
              <a:rPr lang="en-US" sz="1200" dirty="0"/>
              <a:t>'/&gt;</a:t>
            </a:r>
          </a:p>
          <a:p>
            <a:r>
              <a:rPr lang="en-US" sz="1200" dirty="0"/>
              <a:t>&lt;/domain&gt;</a:t>
            </a:r>
          </a:p>
        </p:txBody>
      </p:sp>
    </p:spTree>
    <p:extLst>
      <p:ext uri="{BB962C8B-B14F-4D97-AF65-F5344CB8AC3E}">
        <p14:creationId xmlns:p14="http://schemas.microsoft.com/office/powerpoint/2010/main" val="185250070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3.10 </a:t>
            </a:r>
            <a:r>
              <a:rPr lang="en-US" altLang="zh-CN" dirty="0" err="1"/>
              <a:t>Libvirt</a:t>
            </a:r>
            <a:r>
              <a:rPr lang="en-US" altLang="zh-CN" dirty="0"/>
              <a:t>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开始迁移</a:t>
            </a:r>
            <a:endParaRPr lang="en-US" altLang="zh-CN" dirty="0" smtClean="0"/>
          </a:p>
          <a:p>
            <a:pPr lvl="1"/>
            <a:r>
              <a:rPr lang="en-US" dirty="0" err="1"/>
              <a:t>virsh</a:t>
            </a:r>
            <a:r>
              <a:rPr lang="en-US" dirty="0"/>
              <a:t> migrate --verbose --live --persistent ubuntutest4 </a:t>
            </a:r>
            <a:r>
              <a:rPr lang="en-US" dirty="0" err="1"/>
              <a:t>qemu+ssh</a:t>
            </a:r>
            <a:r>
              <a:rPr lang="en-US" dirty="0" smtClean="0"/>
              <a:t>://</a:t>
            </a:r>
            <a:r>
              <a:rPr lang="en-US" altLang="zh-CN" dirty="0" smtClean="0"/>
              <a:t>openstack</a:t>
            </a:r>
            <a:r>
              <a:rPr lang="en-US" dirty="0" smtClean="0"/>
              <a:t>@16.158.166.197/system</a:t>
            </a:r>
          </a:p>
          <a:p>
            <a:r>
              <a:rPr lang="zh-CN" altLang="en-US" dirty="0"/>
              <a:t>几</a:t>
            </a:r>
            <a:r>
              <a:rPr lang="zh-CN" altLang="en-US" dirty="0" smtClean="0"/>
              <a:t>个注意事项：</a:t>
            </a:r>
            <a:endParaRPr lang="en-US" altLang="zh-CN" dirty="0" smtClean="0"/>
          </a:p>
          <a:p>
            <a:pPr lvl="1"/>
            <a:r>
              <a:rPr lang="zh-CN" altLang="en-US" dirty="0"/>
              <a:t>硬</a:t>
            </a:r>
            <a:r>
              <a:rPr lang="zh-CN" altLang="en-US" dirty="0" smtClean="0"/>
              <a:t>盘需要共享，如果</a:t>
            </a:r>
            <a:r>
              <a:rPr lang="en-US" altLang="zh-CN" dirty="0" smtClean="0"/>
              <a:t>ubuntutest4.qcow2</a:t>
            </a:r>
            <a:r>
              <a:rPr lang="zh-CN" altLang="en-US" dirty="0" smtClean="0"/>
              <a:t>有</a:t>
            </a:r>
            <a:r>
              <a:rPr lang="en-US" altLang="zh-CN" dirty="0" err="1" smtClean="0"/>
              <a:t>backing_file</a:t>
            </a:r>
            <a:r>
              <a:rPr lang="zh-CN" altLang="en-US" dirty="0" smtClean="0"/>
              <a:t>，也必须共享</a:t>
            </a:r>
            <a:endParaRPr lang="en-US" altLang="zh-CN" dirty="0" smtClean="0"/>
          </a:p>
          <a:p>
            <a:pPr lvl="1"/>
            <a:r>
              <a:rPr lang="en-US" dirty="0" smtClean="0"/>
              <a:t>Cache='none‘</a:t>
            </a:r>
          </a:p>
          <a:p>
            <a:pPr lvl="1"/>
            <a:r>
              <a:rPr lang="en-US" altLang="zh-CN" dirty="0" smtClean="0"/>
              <a:t>Network</a:t>
            </a:r>
            <a:r>
              <a:rPr lang="zh-CN" altLang="en-US" dirty="0" smtClean="0"/>
              <a:t>的配置两边需要一致</a:t>
            </a:r>
            <a:endParaRPr lang="en-US" altLang="zh-CN" dirty="0" smtClean="0"/>
          </a:p>
          <a:p>
            <a:pPr lvl="1"/>
            <a:r>
              <a:rPr lang="en-US" dirty="0" smtClean="0"/>
              <a:t>CPU</a:t>
            </a:r>
            <a:r>
              <a:rPr lang="zh-CN" altLang="en-US" dirty="0" smtClean="0"/>
              <a:t>必须兼容</a:t>
            </a:r>
            <a:endParaRPr lang="en-US" altLang="zh-CN" dirty="0" smtClean="0"/>
          </a:p>
          <a:p>
            <a:pPr lvl="1"/>
            <a:r>
              <a:rPr lang="zh-CN" altLang="en-US" dirty="0"/>
              <a:t>不要</a:t>
            </a:r>
            <a:r>
              <a:rPr lang="zh-CN" altLang="en-US" dirty="0" smtClean="0"/>
              <a:t>有本地才有的资源，比如</a:t>
            </a:r>
            <a:r>
              <a:rPr lang="en-US" altLang="zh-CN" dirty="0" smtClean="0"/>
              <a:t>CD-ROM</a:t>
            </a:r>
            <a:r>
              <a:rPr lang="zh-CN" altLang="en-US" dirty="0" smtClean="0"/>
              <a:t>指向</a:t>
            </a:r>
            <a:r>
              <a:rPr lang="en-US" altLang="zh-CN" dirty="0" err="1" smtClean="0"/>
              <a:t>iso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VNC</a:t>
            </a:r>
            <a:r>
              <a:rPr lang="zh-CN" altLang="en-US" dirty="0" smtClean="0"/>
              <a:t>监听</a:t>
            </a:r>
            <a:r>
              <a:rPr lang="en-US" altLang="zh-CN" dirty="0" smtClean="0"/>
              <a:t>0.0.0.0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4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QEMU-KVM: </a:t>
            </a:r>
            <a:r>
              <a:rPr lang="zh-CN" altLang="en-US" sz="3600" dirty="0" smtClean="0"/>
              <a:t>使用</a:t>
            </a:r>
            <a:r>
              <a:rPr lang="en-US" altLang="zh-CN" sz="3600" dirty="0" err="1" smtClean="0"/>
              <a:t>qemu</a:t>
            </a:r>
            <a:r>
              <a:rPr lang="en-US" altLang="zh-CN" sz="3600" dirty="0" smtClean="0"/>
              <a:t> monitor</a:t>
            </a:r>
            <a:r>
              <a:rPr lang="zh-CN" altLang="en-US" sz="3600" dirty="0" smtClean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访问</a:t>
            </a:r>
            <a:r>
              <a:rPr lang="en-US" altLang="zh-CN" dirty="0" err="1" smtClean="0"/>
              <a:t>qemu</a:t>
            </a:r>
            <a:r>
              <a:rPr lang="en-US" altLang="zh-CN" dirty="0" smtClean="0"/>
              <a:t> monitor console</a:t>
            </a:r>
          </a:p>
          <a:p>
            <a:pPr lvl="1"/>
            <a:r>
              <a:rPr lang="zh-CN" altLang="en-US" dirty="0" smtClean="0"/>
              <a:t>用</a:t>
            </a:r>
            <a:r>
              <a:rPr lang="en-US" altLang="zh-CN" dirty="0" smtClean="0"/>
              <a:t>VNC</a:t>
            </a:r>
            <a:r>
              <a:rPr lang="zh-CN" altLang="en-US" dirty="0" smtClean="0"/>
              <a:t>连接到虚拟机</a:t>
            </a:r>
            <a:r>
              <a:rPr lang="en-US" altLang="zh-CN" dirty="0" smtClean="0"/>
              <a:t>, </a:t>
            </a:r>
            <a:r>
              <a:rPr lang="en-US" dirty="0" smtClean="0"/>
              <a:t>Ctrl+Alt+2</a:t>
            </a:r>
            <a:r>
              <a:rPr lang="zh-CN" altLang="en-US" dirty="0" smtClean="0"/>
              <a:t>进入，</a:t>
            </a:r>
            <a:r>
              <a:rPr lang="en-US" dirty="0" smtClean="0"/>
              <a:t>Ctrl+Alt+1</a:t>
            </a:r>
            <a:r>
              <a:rPr lang="zh-CN" altLang="en-US" dirty="0" smtClean="0"/>
              <a:t>返回普通</a:t>
            </a:r>
            <a:r>
              <a:rPr lang="en-US" altLang="zh-CN" dirty="0" smtClean="0"/>
              <a:t>console</a:t>
            </a:r>
          </a:p>
          <a:p>
            <a:pPr lvl="1"/>
            <a:r>
              <a:rPr lang="zh-CN" altLang="en-US" dirty="0"/>
              <a:t>在 </a:t>
            </a:r>
            <a:r>
              <a:rPr lang="en-US" dirty="0"/>
              <a:t>QEMU </a:t>
            </a:r>
            <a:r>
              <a:rPr lang="zh-CN" altLang="en-US" dirty="0"/>
              <a:t>启动的时候指定 </a:t>
            </a:r>
            <a:r>
              <a:rPr lang="en-US" altLang="zh-CN" dirty="0"/>
              <a:t>-</a:t>
            </a:r>
            <a:r>
              <a:rPr lang="en-US" dirty="0"/>
              <a:t>monitor </a:t>
            </a:r>
            <a:r>
              <a:rPr lang="zh-CN" altLang="en-US" dirty="0"/>
              <a:t>参数。比如 </a:t>
            </a:r>
            <a:r>
              <a:rPr lang="en-US" altLang="zh-CN" dirty="0"/>
              <a:t>-</a:t>
            </a:r>
            <a:r>
              <a:rPr lang="en-US" dirty="0"/>
              <a:t>monitor </a:t>
            </a:r>
            <a:r>
              <a:rPr lang="en-US" dirty="0" err="1"/>
              <a:t>stdio</a:t>
            </a:r>
            <a:r>
              <a:rPr lang="en-US" dirty="0"/>
              <a:t> </a:t>
            </a:r>
            <a:r>
              <a:rPr lang="zh-CN" altLang="en-US" dirty="0"/>
              <a:t>将允许使用标准输入作为 </a:t>
            </a:r>
            <a:r>
              <a:rPr lang="en-US" dirty="0"/>
              <a:t>monitor </a:t>
            </a:r>
            <a:r>
              <a:rPr lang="zh-CN" altLang="en-US" dirty="0"/>
              <a:t>命令</a:t>
            </a:r>
            <a:r>
              <a:rPr lang="zh-CN" altLang="en-US" dirty="0" smtClean="0"/>
              <a:t>源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Help</a:t>
            </a:r>
            <a:r>
              <a:rPr lang="zh-CN" altLang="en-US" dirty="0" smtClean="0"/>
              <a:t>可以查看所有的命令</a:t>
            </a:r>
            <a:endParaRPr lang="en-US" altLang="zh-CN" dirty="0" smtClean="0"/>
          </a:p>
          <a:p>
            <a:r>
              <a:rPr lang="zh-CN" altLang="en-US" dirty="0" smtClean="0"/>
              <a:t>这里列一个总表，在以后对虚拟机的管理中分别要用到</a:t>
            </a:r>
            <a:endParaRPr lang="en-US" altLang="zh-CN" dirty="0" smtClean="0"/>
          </a:p>
          <a:p>
            <a:r>
              <a:rPr lang="en-US" altLang="zh-CN" dirty="0" smtClean="0"/>
              <a:t>ACL</a:t>
            </a:r>
          </a:p>
          <a:p>
            <a:pPr lvl="1"/>
            <a:r>
              <a:rPr lang="en-US" dirty="0" err="1"/>
              <a:t>acl_add</a:t>
            </a:r>
            <a:r>
              <a:rPr lang="en-US" dirty="0"/>
              <a:t> </a:t>
            </a:r>
            <a:r>
              <a:rPr lang="en-US" dirty="0" err="1"/>
              <a:t>aclname</a:t>
            </a:r>
            <a:r>
              <a:rPr lang="en-US" dirty="0"/>
              <a:t> match </a:t>
            </a:r>
            <a:r>
              <a:rPr lang="en-US" dirty="0" err="1"/>
              <a:t>allow|deny</a:t>
            </a:r>
            <a:r>
              <a:rPr lang="en-US" dirty="0"/>
              <a:t> [index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/>
              <a:t>acl_policy</a:t>
            </a:r>
            <a:r>
              <a:rPr lang="en-US" dirty="0"/>
              <a:t> </a:t>
            </a:r>
            <a:r>
              <a:rPr lang="en-US" dirty="0" err="1"/>
              <a:t>aclname</a:t>
            </a:r>
            <a:r>
              <a:rPr lang="en-US" dirty="0"/>
              <a:t> </a:t>
            </a:r>
            <a:r>
              <a:rPr lang="en-US" dirty="0" err="1" smtClean="0"/>
              <a:t>allow|deny</a:t>
            </a:r>
            <a:endParaRPr lang="en-US" dirty="0" smtClean="0"/>
          </a:p>
          <a:p>
            <a:pPr lvl="1"/>
            <a:r>
              <a:rPr lang="en-US" dirty="0" err="1"/>
              <a:t>acl_remove</a:t>
            </a:r>
            <a:r>
              <a:rPr lang="en-US" dirty="0"/>
              <a:t> </a:t>
            </a:r>
            <a:r>
              <a:rPr lang="en-US" dirty="0" err="1"/>
              <a:t>aclname</a:t>
            </a:r>
            <a:r>
              <a:rPr lang="en-US" dirty="0"/>
              <a:t> </a:t>
            </a:r>
            <a:r>
              <a:rPr lang="en-US" dirty="0" smtClean="0"/>
              <a:t>match</a:t>
            </a:r>
          </a:p>
          <a:p>
            <a:pPr lvl="1"/>
            <a:r>
              <a:rPr lang="en-US" dirty="0" err="1"/>
              <a:t>acl_reset</a:t>
            </a:r>
            <a:r>
              <a:rPr lang="en-US" dirty="0"/>
              <a:t> </a:t>
            </a:r>
            <a:r>
              <a:rPr lang="en-US" dirty="0" err="1" smtClean="0"/>
              <a:t>aclname</a:t>
            </a:r>
            <a:endParaRPr lang="en-US" dirty="0" smtClean="0"/>
          </a:p>
          <a:p>
            <a:pPr lvl="1"/>
            <a:r>
              <a:rPr lang="en-US" dirty="0" err="1"/>
              <a:t>acl_show</a:t>
            </a:r>
            <a:r>
              <a:rPr lang="en-US" dirty="0"/>
              <a:t> </a:t>
            </a:r>
            <a:r>
              <a:rPr lang="en-US" dirty="0" err="1"/>
              <a:t>aclname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313772"/>
            <a:ext cx="10843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ubuntutest.qcow2 -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-monitor </a:t>
            </a:r>
            <a:r>
              <a:rPr lang="en-US" dirty="0" err="1"/>
              <a:t>stdio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 smtClean="0"/>
              <a:t>Hooks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Libvirt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hook</a:t>
            </a:r>
            <a:r>
              <a:rPr lang="zh-CN" altLang="en-US" dirty="0"/>
              <a:t>功</a:t>
            </a:r>
            <a:r>
              <a:rPr lang="zh-CN" altLang="en-US" dirty="0" smtClean="0"/>
              <a:t>能，可以再下面的事件发生的时候，调用脚本做一些事情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事件一：</a:t>
            </a:r>
            <a:r>
              <a:rPr lang="en-US" dirty="0" smtClean="0"/>
              <a:t>The </a:t>
            </a:r>
            <a:r>
              <a:rPr lang="en-US" dirty="0" err="1"/>
              <a:t>libvirt</a:t>
            </a:r>
            <a:r>
              <a:rPr lang="en-US" dirty="0"/>
              <a:t> daemon starts, stops, or reloads its </a:t>
            </a:r>
            <a:r>
              <a:rPr lang="en-US" dirty="0" smtClean="0"/>
              <a:t>configuration</a:t>
            </a:r>
          </a:p>
          <a:p>
            <a:pPr lvl="1"/>
            <a:r>
              <a:rPr lang="zh-CN" altLang="en-US" dirty="0" smtClean="0"/>
              <a:t>事件二：</a:t>
            </a:r>
            <a:r>
              <a:rPr lang="en-US" dirty="0" smtClean="0"/>
              <a:t>A </a:t>
            </a:r>
            <a:r>
              <a:rPr lang="en-US" dirty="0"/>
              <a:t>QEMU guest is started or </a:t>
            </a:r>
            <a:r>
              <a:rPr lang="en-US" dirty="0" smtClean="0"/>
              <a:t>stopped</a:t>
            </a:r>
          </a:p>
          <a:p>
            <a:pPr lvl="1"/>
            <a:r>
              <a:rPr lang="zh-CN" altLang="en-US" dirty="0"/>
              <a:t>事</a:t>
            </a:r>
            <a:r>
              <a:rPr lang="zh-CN" altLang="en-US" dirty="0" smtClean="0"/>
              <a:t>件三：</a:t>
            </a:r>
            <a:r>
              <a:rPr lang="en-US" dirty="0" smtClean="0"/>
              <a:t>A </a:t>
            </a:r>
            <a:r>
              <a:rPr lang="en-US" dirty="0"/>
              <a:t>network is started or stopped or an interface is plugged/unplugged to/from the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Hook</a:t>
            </a:r>
            <a:r>
              <a:rPr lang="zh-CN" altLang="en-US" dirty="0" smtClean="0"/>
              <a:t>在目录</a:t>
            </a:r>
            <a:r>
              <a:rPr lang="en-US" altLang="zh-CN" dirty="0"/>
              <a:t>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libvirt</a:t>
            </a:r>
            <a:r>
              <a:rPr lang="en-US" altLang="zh-CN" dirty="0" smtClean="0"/>
              <a:t>/hooks</a:t>
            </a:r>
            <a:r>
              <a:rPr lang="zh-CN" altLang="en-US" dirty="0" smtClean="0"/>
              <a:t>下：</a:t>
            </a:r>
            <a:endParaRPr lang="en-US" altLang="zh-CN" dirty="0" smtClean="0"/>
          </a:p>
          <a:p>
            <a:pPr lvl="1"/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/hooks/daemon</a:t>
            </a:r>
            <a:r>
              <a:rPr lang="zh-CN" altLang="en-US" dirty="0" smtClean="0"/>
              <a:t>在事件一发生的时候被调用</a:t>
            </a:r>
            <a:endParaRPr lang="en-US" altLang="zh-CN" dirty="0" smtClean="0"/>
          </a:p>
          <a:p>
            <a:pPr lvl="1"/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/hooks/</a:t>
            </a:r>
            <a:r>
              <a:rPr lang="en-US" dirty="0" err="1" smtClean="0"/>
              <a:t>qemu</a:t>
            </a:r>
            <a:r>
              <a:rPr lang="zh-CN" altLang="en-US" dirty="0" smtClean="0"/>
              <a:t>对应事件二</a:t>
            </a:r>
            <a:endParaRPr lang="en-US" altLang="zh-CN" dirty="0" smtClean="0"/>
          </a:p>
          <a:p>
            <a:pPr lvl="1"/>
            <a:r>
              <a:rPr lang="en-US" dirty="0"/>
              <a:t>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libvirt</a:t>
            </a:r>
            <a:r>
              <a:rPr lang="en-US" dirty="0" smtClean="0"/>
              <a:t>/hooks/network</a:t>
            </a:r>
            <a:r>
              <a:rPr lang="zh-CN" altLang="en-US" dirty="0" smtClean="0"/>
              <a:t>对应事件三</a:t>
            </a:r>
            <a:endParaRPr lang="en-US" altLang="zh-CN" dirty="0" smtClean="0"/>
          </a:p>
          <a:p>
            <a:r>
              <a:rPr lang="zh-CN" altLang="en-US" dirty="0"/>
              <a:t>脚</a:t>
            </a:r>
            <a:r>
              <a:rPr lang="zh-CN" altLang="en-US" dirty="0" smtClean="0"/>
              <a:t>本可以是</a:t>
            </a:r>
            <a:r>
              <a:rPr lang="en-US" altLang="zh-CN" dirty="0" smtClean="0"/>
              <a:t>bash</a:t>
            </a:r>
            <a:r>
              <a:rPr lang="zh-CN" altLang="en-US" dirty="0" smtClean="0"/>
              <a:t>也可以是</a:t>
            </a:r>
            <a:r>
              <a:rPr lang="en-US" altLang="zh-CN" dirty="0" smtClean="0"/>
              <a:t>python</a:t>
            </a:r>
          </a:p>
          <a:p>
            <a:pPr lvl="1"/>
            <a:r>
              <a:rPr lang="en-US" dirty="0"/>
              <a:t>#!/</a:t>
            </a:r>
            <a:r>
              <a:rPr lang="en-US" dirty="0" smtClean="0"/>
              <a:t>bin/bash</a:t>
            </a:r>
          </a:p>
          <a:p>
            <a:pPr lvl="1"/>
            <a:r>
              <a:rPr lang="en-US" dirty="0"/>
              <a:t>#!/</a:t>
            </a:r>
            <a:r>
              <a:rPr lang="en-US" dirty="0" err="1" smtClean="0"/>
              <a:t>usr</a:t>
            </a:r>
            <a:r>
              <a:rPr lang="en-US" dirty="0" smtClean="0"/>
              <a:t>/bin/python</a:t>
            </a:r>
          </a:p>
          <a:p>
            <a:r>
              <a:rPr lang="zh-CN" altLang="en-US" dirty="0"/>
              <a:t>脚</a:t>
            </a:r>
            <a:r>
              <a:rPr lang="zh-CN" altLang="en-US" dirty="0" smtClean="0"/>
              <a:t>本参数</a:t>
            </a:r>
            <a:endParaRPr lang="en-US" altLang="zh-CN" dirty="0" smtClean="0"/>
          </a:p>
          <a:p>
            <a:pPr lvl="1"/>
            <a:r>
              <a:rPr lang="en-US" dirty="0" smtClean="0"/>
              <a:t>Object</a:t>
            </a:r>
            <a:r>
              <a:rPr lang="zh-CN" altLang="en-US" dirty="0" smtClean="0"/>
              <a:t>：例如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的名称</a:t>
            </a:r>
            <a:endParaRPr lang="en-US" dirty="0" smtClean="0"/>
          </a:p>
          <a:p>
            <a:pPr lvl="1"/>
            <a:r>
              <a:rPr lang="en-US" dirty="0" smtClean="0"/>
              <a:t>Operation</a:t>
            </a:r>
            <a:r>
              <a:rPr lang="zh-CN" altLang="en-US" dirty="0" smtClean="0"/>
              <a:t>：例如</a:t>
            </a:r>
            <a:r>
              <a:rPr lang="en-US" altLang="zh-CN" dirty="0" smtClean="0"/>
              <a:t>start</a:t>
            </a:r>
            <a:endParaRPr lang="en-US" dirty="0" smtClean="0"/>
          </a:p>
          <a:p>
            <a:pPr lvl="1"/>
            <a:r>
              <a:rPr lang="en-US" dirty="0" smtClean="0"/>
              <a:t>sub-operation</a:t>
            </a:r>
          </a:p>
          <a:p>
            <a:pPr lvl="1"/>
            <a:r>
              <a:rPr lang="en-US" dirty="0"/>
              <a:t>extra </a:t>
            </a:r>
            <a:r>
              <a:rPr lang="en-US" dirty="0" smtClean="0"/>
              <a:t>argument</a:t>
            </a:r>
          </a:p>
          <a:p>
            <a:pPr lvl="1"/>
            <a:r>
              <a:rPr lang="zh-CN" altLang="en-US" dirty="0" smtClean="0"/>
              <a:t>另外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xml</a:t>
            </a:r>
            <a:r>
              <a:rPr lang="zh-CN" altLang="en-US" dirty="0" smtClean="0"/>
              <a:t>作为</a:t>
            </a:r>
            <a:r>
              <a:rPr lang="en-US" altLang="zh-CN" dirty="0" err="1" smtClean="0"/>
              <a:t>stdin</a:t>
            </a:r>
            <a:endParaRPr lang="en-US" dirty="0" smtClean="0"/>
          </a:p>
          <a:p>
            <a:r>
              <a:rPr lang="zh-CN" altLang="en-US" dirty="0"/>
              <a:t>注</a:t>
            </a:r>
            <a:r>
              <a:rPr lang="zh-CN" altLang="en-US" dirty="0" smtClean="0"/>
              <a:t>意：不可以在</a:t>
            </a:r>
            <a:r>
              <a:rPr lang="en-US" altLang="zh-CN" dirty="0" smtClean="0"/>
              <a:t>hook</a:t>
            </a:r>
            <a:r>
              <a:rPr lang="zh-CN" altLang="en-US" dirty="0" smtClean="0"/>
              <a:t>脚本中调用</a:t>
            </a:r>
            <a:r>
              <a:rPr lang="en-US" altLang="zh-CN" dirty="0" err="1" smtClean="0"/>
              <a:t>virsh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api</a:t>
            </a:r>
            <a:r>
              <a:rPr lang="zh-CN" altLang="en-US" dirty="0" smtClean="0"/>
              <a:t>，容易引起死锁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0444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简单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hook</a:t>
            </a:r>
            <a:r>
              <a:rPr lang="zh-CN" altLang="en-US" sz="2000" dirty="0" smtClean="0"/>
              <a:t>脚本，打印参数和</a:t>
            </a:r>
            <a:r>
              <a:rPr lang="en-US" altLang="zh-CN" sz="2000" dirty="0" err="1" smtClean="0"/>
              <a:t>stdin</a:t>
            </a:r>
            <a:endParaRPr lang="en-US" altLang="zh-CN" sz="2000" dirty="0" smtClean="0"/>
          </a:p>
          <a:p>
            <a:pPr lvl="1"/>
            <a:r>
              <a:rPr lang="en-US" sz="1800" dirty="0"/>
              <a:t>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</a:t>
            </a:r>
            <a:r>
              <a:rPr lang="en-US" sz="1800" dirty="0" smtClean="0"/>
              <a:t>/hooks/daemon</a:t>
            </a:r>
          </a:p>
          <a:p>
            <a:pPr lvl="1"/>
            <a:r>
              <a:rPr lang="en-US" sz="1800" dirty="0"/>
              <a:t>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</a:t>
            </a:r>
            <a:r>
              <a:rPr lang="en-US" sz="1800" dirty="0" smtClean="0"/>
              <a:t>/hooks/</a:t>
            </a:r>
            <a:r>
              <a:rPr lang="en-US" sz="1800" dirty="0" err="1" smtClean="0"/>
              <a:t>qemu</a:t>
            </a:r>
            <a:endParaRPr lang="en-US" sz="1800" dirty="0" smtClean="0"/>
          </a:p>
          <a:p>
            <a:pPr lvl="1"/>
            <a:r>
              <a:rPr lang="en-US" sz="1800" dirty="0"/>
              <a:t>/</a:t>
            </a:r>
            <a:r>
              <a:rPr lang="en-US" sz="1800" dirty="0" err="1" smtClean="0"/>
              <a:t>etc</a:t>
            </a:r>
            <a:r>
              <a:rPr lang="en-US" sz="1800" dirty="0" smtClean="0"/>
              <a:t>/</a:t>
            </a:r>
            <a:r>
              <a:rPr lang="en-US" sz="1800" dirty="0" err="1" smtClean="0"/>
              <a:t>libvirt</a:t>
            </a:r>
            <a:r>
              <a:rPr lang="en-US" sz="1800" dirty="0" smtClean="0"/>
              <a:t>/hooks/network</a:t>
            </a:r>
          </a:p>
          <a:p>
            <a:r>
              <a:rPr lang="zh-CN" altLang="en-US" sz="2000" dirty="0" smtClean="0"/>
              <a:t>要加载</a:t>
            </a:r>
            <a:r>
              <a:rPr lang="en-US" altLang="zh-CN" sz="2000" dirty="0" smtClean="0"/>
              <a:t>hook</a:t>
            </a:r>
            <a:r>
              <a:rPr lang="zh-CN" altLang="en-US" sz="2000" dirty="0" smtClean="0"/>
              <a:t>脚本，必须</a:t>
            </a:r>
            <a:r>
              <a:rPr lang="en-US" altLang="zh-CN" sz="2000" dirty="0" smtClean="0"/>
              <a:t>stop</a:t>
            </a:r>
            <a:r>
              <a:rPr lang="zh-CN" altLang="en-US" sz="2000" dirty="0" smtClean="0"/>
              <a:t>然后</a:t>
            </a:r>
            <a:r>
              <a:rPr lang="en-US" altLang="zh-CN" sz="2000" dirty="0" smtClean="0"/>
              <a:t>start </a:t>
            </a:r>
            <a:r>
              <a:rPr lang="en-US" altLang="zh-CN" sz="2000" dirty="0" err="1" smtClean="0"/>
              <a:t>libvirt</a:t>
            </a:r>
            <a:r>
              <a:rPr lang="en-US" altLang="zh-CN" sz="2000" dirty="0" smtClean="0"/>
              <a:t>-bin</a:t>
            </a:r>
          </a:p>
          <a:p>
            <a:pPr lvl="1"/>
            <a:r>
              <a:rPr lang="en-US" sz="1800" dirty="0" smtClean="0"/>
              <a:t>service </a:t>
            </a:r>
            <a:r>
              <a:rPr lang="en-US" sz="1800" dirty="0" err="1" smtClean="0"/>
              <a:t>libvirt</a:t>
            </a:r>
            <a:r>
              <a:rPr lang="en-US" sz="1800" dirty="0" smtClean="0"/>
              <a:t>-bin stop</a:t>
            </a:r>
          </a:p>
          <a:p>
            <a:pPr lvl="1"/>
            <a:r>
              <a:rPr lang="en-US" sz="1800" dirty="0" smtClean="0"/>
              <a:t>service </a:t>
            </a:r>
            <a:r>
              <a:rPr lang="en-US" sz="1800" dirty="0" err="1" smtClean="0"/>
              <a:t>libvirt</a:t>
            </a:r>
            <a:r>
              <a:rPr lang="en-US" sz="1800" dirty="0" smtClean="0"/>
              <a:t>-bin start</a:t>
            </a:r>
          </a:p>
          <a:p>
            <a:pPr lvl="1"/>
            <a:r>
              <a:rPr lang="zh-CN" altLang="en-US" sz="1800" dirty="0"/>
              <a:t>不可</a:t>
            </a:r>
            <a:r>
              <a:rPr lang="zh-CN" altLang="en-US" sz="1800" dirty="0" smtClean="0"/>
              <a:t>以</a:t>
            </a:r>
            <a:r>
              <a:rPr lang="en-US" altLang="zh-CN" sz="1800" dirty="0" smtClean="0"/>
              <a:t>restart</a:t>
            </a:r>
          </a:p>
          <a:p>
            <a:r>
              <a:rPr lang="zh-CN" altLang="en-US" sz="2000" dirty="0"/>
              <a:t>测</a:t>
            </a:r>
            <a:r>
              <a:rPr lang="zh-CN" altLang="en-US" sz="2000" dirty="0" smtClean="0"/>
              <a:t>试脚本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tail -f /</a:t>
            </a:r>
            <a:r>
              <a:rPr lang="en-US" altLang="zh-CN" sz="1800" dirty="0" err="1" smtClean="0"/>
              <a:t>tmp</a:t>
            </a:r>
            <a:r>
              <a:rPr lang="en-US" altLang="zh-CN" sz="1800" dirty="0" smtClean="0"/>
              <a:t>/hook.log</a:t>
            </a:r>
          </a:p>
          <a:p>
            <a:pPr lvl="1"/>
            <a:endParaRPr lang="en-US" altLang="zh-CN" sz="18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31" y="365125"/>
            <a:ext cx="4603814" cy="2256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945" y="3812422"/>
            <a:ext cx="4598110" cy="532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" y="4536078"/>
            <a:ext cx="10686479" cy="20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9269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5029"/>
            <a:ext cx="6657975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65243"/>
            <a:ext cx="10971399" cy="30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16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7727"/>
            <a:ext cx="6486525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6842"/>
            <a:ext cx="10756077" cy="47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3240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复</a:t>
            </a:r>
            <a:r>
              <a:rPr lang="zh-CN" altLang="en-US" dirty="0" smtClean="0"/>
              <a:t>杂的</a:t>
            </a:r>
            <a:r>
              <a:rPr lang="en-US" altLang="zh-CN" dirty="0" smtClean="0"/>
              <a:t>hook</a:t>
            </a:r>
            <a:r>
              <a:rPr lang="zh-CN" altLang="en-US" dirty="0" smtClean="0"/>
              <a:t>脚本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禁止</a:t>
            </a:r>
            <a:r>
              <a:rPr lang="en-US" altLang="zh-CN" dirty="0" smtClean="0"/>
              <a:t>ICMP</a:t>
            </a:r>
          </a:p>
          <a:p>
            <a:pPr lvl="1"/>
            <a:r>
              <a:rPr lang="zh-CN" altLang="en-US" dirty="0"/>
              <a:t>设</a:t>
            </a:r>
            <a:r>
              <a:rPr lang="zh-CN" altLang="en-US" dirty="0" smtClean="0"/>
              <a:t>置</a:t>
            </a:r>
            <a:r>
              <a:rPr lang="en-US" altLang="zh-CN" dirty="0" smtClean="0"/>
              <a:t>CPU Share</a:t>
            </a:r>
          </a:p>
          <a:p>
            <a:pPr lvl="1"/>
            <a:r>
              <a:rPr lang="zh-CN" altLang="en-US" dirty="0"/>
              <a:t>设</a:t>
            </a:r>
            <a:r>
              <a:rPr lang="zh-CN" altLang="en-US" dirty="0" smtClean="0"/>
              <a:t>置网络带宽</a:t>
            </a:r>
            <a:endParaRPr lang="en-US" altLang="zh-CN" dirty="0" smtClean="0"/>
          </a:p>
          <a:p>
            <a:r>
              <a:rPr lang="zh-CN" altLang="en-US" dirty="0"/>
              <a:t>修</a:t>
            </a:r>
            <a:r>
              <a:rPr lang="zh-CN" altLang="en-US" dirty="0" smtClean="0"/>
              <a:t>改</a:t>
            </a:r>
            <a:r>
              <a:rPr lang="en-US" altLang="zh-CN" dirty="0"/>
              <a:t>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libvirt</a:t>
            </a:r>
            <a:r>
              <a:rPr lang="en-US" altLang="zh-CN" dirty="0" smtClean="0"/>
              <a:t>/hooks/</a:t>
            </a:r>
            <a:r>
              <a:rPr lang="en-US" altLang="zh-CN" dirty="0" err="1" smtClean="0"/>
              <a:t>qemu</a:t>
            </a:r>
            <a:endParaRPr lang="en-US" altLang="zh-CN" dirty="0" smtClean="0"/>
          </a:p>
          <a:p>
            <a:pPr lvl="1"/>
            <a:r>
              <a:rPr lang="zh-CN" altLang="en-US" dirty="0"/>
              <a:t>处</a:t>
            </a:r>
            <a:r>
              <a:rPr lang="zh-CN" altLang="en-US" dirty="0" smtClean="0"/>
              <a:t>理</a:t>
            </a:r>
            <a:r>
              <a:rPr lang="en-US" altLang="zh-CN" dirty="0" smtClean="0"/>
              <a:t>started</a:t>
            </a:r>
            <a:r>
              <a:rPr lang="zh-CN" altLang="en-US" dirty="0" smtClean="0"/>
              <a:t>和</a:t>
            </a:r>
            <a:r>
              <a:rPr lang="en-US" altLang="zh-CN" dirty="0" smtClean="0"/>
              <a:t>stopped</a:t>
            </a:r>
            <a:r>
              <a:rPr lang="zh-CN" altLang="en-US" dirty="0" smtClean="0"/>
              <a:t>事件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started</a:t>
            </a:r>
            <a:r>
              <a:rPr lang="zh-CN" altLang="en-US" dirty="0" smtClean="0"/>
              <a:t>事件发生后，也即虚拟机创建后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创建一个文件夹，将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xml</a:t>
            </a:r>
            <a:r>
              <a:rPr lang="zh-CN" altLang="en-US" dirty="0" smtClean="0"/>
              <a:t>放在文件夹里面</a:t>
            </a:r>
            <a:endParaRPr lang="en-US" altLang="zh-CN" dirty="0" smtClean="0"/>
          </a:p>
          <a:p>
            <a:pPr lvl="2"/>
            <a:r>
              <a:rPr lang="zh-CN" altLang="en-US" dirty="0"/>
              <a:t>然</a:t>
            </a:r>
            <a:r>
              <a:rPr lang="zh-CN" altLang="en-US" dirty="0" smtClean="0"/>
              <a:t>后调用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脚本</a:t>
            </a:r>
            <a:endParaRPr lang="en-US" altLang="zh-CN" dirty="0" smtClean="0"/>
          </a:p>
          <a:p>
            <a:pPr lvl="3"/>
            <a:r>
              <a:rPr lang="en-US" dirty="0"/>
              <a:t>/</a:t>
            </a:r>
            <a:r>
              <a:rPr lang="en-US" dirty="0" smtClean="0"/>
              <a:t>etc/libvirt/hooks/qemu.d/disable_icmp.py</a:t>
            </a:r>
          </a:p>
          <a:p>
            <a:pPr lvl="3"/>
            <a:r>
              <a:rPr lang="en-US" dirty="0"/>
              <a:t>/</a:t>
            </a:r>
            <a:r>
              <a:rPr lang="en-US" dirty="0" smtClean="0"/>
              <a:t>etc/libvirt/hooks/qemu.d/update_cpu_share.py</a:t>
            </a:r>
          </a:p>
          <a:p>
            <a:pPr lvl="3"/>
            <a:r>
              <a:rPr lang="en-US" dirty="0"/>
              <a:t>/</a:t>
            </a:r>
            <a:r>
              <a:rPr lang="en-US" dirty="0" smtClean="0"/>
              <a:t>etc/libvirt/hooks/qemu.d/add_tc.py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altLang="zh-CN" dirty="0" smtClean="0"/>
              <a:t>stopped</a:t>
            </a:r>
            <a:r>
              <a:rPr lang="zh-CN" altLang="en-US" dirty="0" smtClean="0"/>
              <a:t>事件发生后，也即虚拟机关闭后</a:t>
            </a:r>
            <a:endParaRPr lang="en-US" altLang="zh-CN" dirty="0" smtClean="0"/>
          </a:p>
          <a:p>
            <a:pPr lvl="2"/>
            <a:r>
              <a:rPr lang="zh-CN" altLang="en-US" dirty="0"/>
              <a:t>调</a:t>
            </a:r>
            <a:r>
              <a:rPr lang="zh-CN" altLang="en-US" dirty="0" smtClean="0"/>
              <a:t>用脚本</a:t>
            </a:r>
            <a:r>
              <a:rPr lang="en-US" dirty="0"/>
              <a:t>/</a:t>
            </a:r>
            <a:r>
              <a:rPr lang="en-US" dirty="0" smtClean="0"/>
              <a:t>etc/libvirt/hooks/qemu.d/enable_icmp.py</a:t>
            </a:r>
            <a:endParaRPr lang="en-US" dirty="0"/>
          </a:p>
          <a:p>
            <a:pPr lvl="2"/>
            <a:r>
              <a:rPr lang="zh-CN" altLang="en-US" dirty="0"/>
              <a:t>删</a:t>
            </a:r>
            <a:r>
              <a:rPr lang="zh-CN" altLang="en-US" dirty="0" smtClean="0"/>
              <a:t>除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文件夹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73" y="365125"/>
            <a:ext cx="6543234" cy="22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5171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etc/libvirt/hooks/qemu.d/disable_icmp.py</a:t>
            </a:r>
          </a:p>
          <a:p>
            <a:pPr lvl="1"/>
            <a:r>
              <a:rPr lang="zh-CN" altLang="en-US" dirty="0"/>
              <a:t>解</a:t>
            </a:r>
            <a:r>
              <a:rPr lang="zh-CN" altLang="en-US" dirty="0" smtClean="0"/>
              <a:t>析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xml</a:t>
            </a:r>
            <a:r>
              <a:rPr lang="zh-CN" altLang="en-US" dirty="0" smtClean="0"/>
              <a:t>文件，得到</a:t>
            </a:r>
            <a:r>
              <a:rPr lang="en-US" altLang="zh-CN" dirty="0" smtClean="0"/>
              <a:t>domain</a:t>
            </a:r>
            <a:r>
              <a:rPr lang="zh-CN" altLang="en-US" dirty="0" smtClean="0"/>
              <a:t>的名称和网卡名称</a:t>
            </a:r>
            <a:endParaRPr lang="en-US" altLang="zh-CN" dirty="0" smtClean="0"/>
          </a:p>
          <a:p>
            <a:pPr lvl="1"/>
            <a:r>
              <a:rPr lang="zh-CN" altLang="en-US" dirty="0"/>
              <a:t>调</a:t>
            </a:r>
            <a:r>
              <a:rPr lang="zh-CN" altLang="en-US" dirty="0" smtClean="0"/>
              <a:t>用</a:t>
            </a:r>
            <a:r>
              <a:rPr lang="en-US" altLang="zh-CN" dirty="0" err="1" smtClean="0"/>
              <a:t>iptables</a:t>
            </a:r>
            <a:r>
              <a:rPr lang="zh-CN" altLang="en-US" dirty="0" smtClean="0"/>
              <a:t>命令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1" y="2409284"/>
            <a:ext cx="10125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0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etc/libvirt/hooks/qemu.d/enable_icmp.py</a:t>
            </a:r>
          </a:p>
          <a:p>
            <a:pPr lvl="1"/>
            <a:r>
              <a:rPr lang="zh-CN" altLang="en-US" dirty="0"/>
              <a:t>解析</a:t>
            </a:r>
            <a:r>
              <a:rPr lang="en-US" altLang="zh-CN" dirty="0"/>
              <a:t>domain</a:t>
            </a:r>
            <a:r>
              <a:rPr lang="zh-CN" altLang="en-US" dirty="0"/>
              <a:t>的</a:t>
            </a:r>
            <a:r>
              <a:rPr lang="en-US" altLang="zh-CN" dirty="0"/>
              <a:t>xml</a:t>
            </a:r>
            <a:r>
              <a:rPr lang="zh-CN" altLang="en-US" dirty="0"/>
              <a:t>文件，得到</a:t>
            </a:r>
            <a:r>
              <a:rPr lang="en-US" altLang="zh-CN" dirty="0"/>
              <a:t>domain</a:t>
            </a:r>
            <a:r>
              <a:rPr lang="zh-CN" altLang="en-US" dirty="0"/>
              <a:t>的名称和网卡名称</a:t>
            </a:r>
            <a:endParaRPr lang="en-US" altLang="zh-CN" dirty="0"/>
          </a:p>
          <a:p>
            <a:pPr lvl="1"/>
            <a:r>
              <a:rPr lang="zh-CN" altLang="en-US" dirty="0"/>
              <a:t>调用</a:t>
            </a:r>
            <a:r>
              <a:rPr lang="en-US" altLang="zh-CN" dirty="0" err="1"/>
              <a:t>iptables</a:t>
            </a:r>
            <a:r>
              <a:rPr lang="zh-CN" altLang="en-US" dirty="0"/>
              <a:t>命令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371773"/>
            <a:ext cx="10106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482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etc/libvirt/hooks/qemu.d/update_cpu_share.py</a:t>
            </a:r>
          </a:p>
          <a:p>
            <a:pPr lvl="1"/>
            <a:r>
              <a:rPr lang="zh-CN" altLang="en-US" dirty="0"/>
              <a:t>解析</a:t>
            </a:r>
            <a:r>
              <a:rPr lang="en-US" altLang="zh-CN" dirty="0"/>
              <a:t>domain</a:t>
            </a:r>
            <a:r>
              <a:rPr lang="zh-CN" altLang="en-US" dirty="0"/>
              <a:t>的</a:t>
            </a:r>
            <a:r>
              <a:rPr lang="en-US" altLang="zh-CN" dirty="0"/>
              <a:t>xml</a:t>
            </a:r>
            <a:r>
              <a:rPr lang="zh-CN" altLang="en-US" dirty="0"/>
              <a:t>文件，得到</a:t>
            </a:r>
            <a:r>
              <a:rPr lang="en-US" altLang="zh-CN" dirty="0"/>
              <a:t>domain</a:t>
            </a:r>
            <a:r>
              <a:rPr lang="zh-CN" altLang="en-US" dirty="0"/>
              <a:t>的名称和网卡名称</a:t>
            </a:r>
            <a:endParaRPr lang="en-US" altLang="zh-CN" dirty="0"/>
          </a:p>
          <a:p>
            <a:pPr lvl="1"/>
            <a:r>
              <a:rPr lang="zh-CN" altLang="en-US" dirty="0" smtClean="0"/>
              <a:t>将</a:t>
            </a:r>
            <a:r>
              <a:rPr lang="en-US" altLang="zh-CN" dirty="0" smtClean="0"/>
              <a:t>2048</a:t>
            </a:r>
            <a:r>
              <a:rPr lang="zh-CN" altLang="en-US" dirty="0" smtClean="0"/>
              <a:t>写入</a:t>
            </a:r>
            <a:r>
              <a:rPr lang="en-US" altLang="zh-CN" dirty="0" err="1" smtClean="0"/>
              <a:t>cpu.shares</a:t>
            </a:r>
            <a:r>
              <a:rPr lang="zh-CN" altLang="en-US" dirty="0" smtClean="0"/>
              <a:t>文件，默认为</a:t>
            </a:r>
            <a:r>
              <a:rPr lang="en-US" altLang="zh-CN" dirty="0" smtClean="0"/>
              <a:t>1024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37" y="2455534"/>
            <a:ext cx="93630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75309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smtClean="0"/>
              <a:t>etc/libvirt/hooks/qemu.d/add_tc.py</a:t>
            </a:r>
          </a:p>
          <a:p>
            <a:pPr lvl="1"/>
            <a:r>
              <a:rPr lang="zh-CN" altLang="en-US" dirty="0"/>
              <a:t>解析</a:t>
            </a:r>
            <a:r>
              <a:rPr lang="en-US" altLang="zh-CN" dirty="0"/>
              <a:t>domain</a:t>
            </a:r>
            <a:r>
              <a:rPr lang="zh-CN" altLang="en-US" dirty="0"/>
              <a:t>的</a:t>
            </a:r>
            <a:r>
              <a:rPr lang="en-US" altLang="zh-CN" dirty="0"/>
              <a:t>xml</a:t>
            </a:r>
            <a:r>
              <a:rPr lang="zh-CN" altLang="en-US" dirty="0"/>
              <a:t>文件，得到</a:t>
            </a:r>
            <a:r>
              <a:rPr lang="en-US" altLang="zh-CN" dirty="0"/>
              <a:t>domain</a:t>
            </a:r>
            <a:r>
              <a:rPr lang="zh-CN" altLang="en-US" dirty="0"/>
              <a:t>的名称和网卡名称</a:t>
            </a:r>
            <a:endParaRPr lang="en-US" altLang="zh-CN" dirty="0"/>
          </a:p>
          <a:p>
            <a:pPr lvl="1"/>
            <a:r>
              <a:rPr lang="zh-CN" altLang="en-US" dirty="0"/>
              <a:t>调</a:t>
            </a:r>
            <a:r>
              <a:rPr lang="zh-CN" altLang="en-US" dirty="0" smtClean="0"/>
              <a:t>用</a:t>
            </a:r>
            <a:r>
              <a:rPr lang="en-US" altLang="zh-CN" dirty="0" err="1" smtClean="0"/>
              <a:t>tc</a:t>
            </a:r>
            <a:r>
              <a:rPr lang="zh-CN" altLang="en-US" dirty="0" smtClean="0"/>
              <a:t>添加</a:t>
            </a:r>
            <a:r>
              <a:rPr lang="en-US" altLang="zh-CN" dirty="0" err="1" smtClean="0"/>
              <a:t>qdisc</a:t>
            </a:r>
            <a:r>
              <a:rPr lang="zh-CN" altLang="en-US" dirty="0" smtClean="0"/>
              <a:t>到虚拟网卡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426174"/>
            <a:ext cx="112299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377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测试：</a:t>
            </a:r>
            <a:endParaRPr lang="en-US" altLang="zh-CN" sz="2400" dirty="0" smtClean="0"/>
          </a:p>
          <a:p>
            <a:pPr lvl="1"/>
            <a:r>
              <a:rPr lang="zh-CN" altLang="en-US" sz="2000" dirty="0"/>
              <a:t>启</a:t>
            </a:r>
            <a:r>
              <a:rPr lang="zh-CN" altLang="en-US" sz="2000" dirty="0" smtClean="0"/>
              <a:t>动虚拟机</a:t>
            </a:r>
            <a:r>
              <a:rPr lang="en-US" altLang="zh-CN" sz="2000" dirty="0" err="1"/>
              <a:t>virsh</a:t>
            </a:r>
            <a:r>
              <a:rPr lang="en-US" altLang="zh-CN" sz="2000" dirty="0"/>
              <a:t> start </a:t>
            </a:r>
            <a:r>
              <a:rPr lang="en-US" altLang="zh-CN" sz="2000" dirty="0" smtClean="0"/>
              <a:t>ubuntutest4</a:t>
            </a:r>
          </a:p>
          <a:p>
            <a:pPr lvl="2"/>
            <a:r>
              <a:rPr lang="zh-CN" altLang="en-US" sz="1800" dirty="0" smtClean="0"/>
              <a:t>在</a:t>
            </a:r>
            <a:r>
              <a:rPr lang="en-US" altLang="zh-CN" sz="1800" dirty="0"/>
              <a:t>tail -f /</a:t>
            </a:r>
            <a:r>
              <a:rPr lang="en-US" altLang="zh-CN" sz="1800" dirty="0" err="1" smtClean="0"/>
              <a:t>tmp</a:t>
            </a:r>
            <a:r>
              <a:rPr lang="en-US" altLang="zh-CN" sz="1800" dirty="0" smtClean="0"/>
              <a:t>/hook.log</a:t>
            </a:r>
            <a:r>
              <a:rPr lang="zh-CN" altLang="en-US" sz="1800" dirty="0" smtClean="0"/>
              <a:t>中</a:t>
            </a:r>
            <a:endParaRPr lang="en-US" altLang="zh-CN" sz="1800" dirty="0" smtClean="0"/>
          </a:p>
          <a:p>
            <a:pPr lvl="1"/>
            <a:endParaRPr lang="en-US" sz="2000" dirty="0"/>
          </a:p>
          <a:p>
            <a:pPr lvl="2"/>
            <a:r>
              <a:rPr lang="zh-CN" altLang="en-US" sz="1800" dirty="0" smtClean="0"/>
              <a:t>运行</a:t>
            </a:r>
            <a:r>
              <a:rPr lang="en-US" altLang="zh-CN" sz="1800" dirty="0" err="1"/>
              <a:t>iptables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–</a:t>
            </a:r>
            <a:r>
              <a:rPr lang="en-US" altLang="zh-CN" sz="1800" dirty="0" err="1" smtClean="0"/>
              <a:t>nvL</a:t>
            </a:r>
            <a:endParaRPr lang="en-US" altLang="zh-CN" sz="18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2"/>
            <a:r>
              <a:rPr lang="zh-CN" altLang="en-US" sz="1800" dirty="0" smtClean="0"/>
              <a:t>查看</a:t>
            </a:r>
            <a:r>
              <a:rPr lang="en-US" altLang="zh-CN" sz="1800" dirty="0"/>
              <a:t>/</a:t>
            </a:r>
            <a:r>
              <a:rPr lang="en-US" altLang="zh-CN" sz="1800" dirty="0" smtClean="0"/>
              <a:t>sys/</a:t>
            </a:r>
            <a:r>
              <a:rPr lang="en-US" altLang="zh-CN" sz="1800" dirty="0" err="1" smtClean="0"/>
              <a:t>fs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cgroup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cpu</a:t>
            </a:r>
            <a:r>
              <a:rPr lang="en-US" altLang="zh-CN" sz="1800" dirty="0" smtClean="0"/>
              <a:t>/machine/ubuntutest4.libvirt-qemu/</a:t>
            </a:r>
            <a:r>
              <a:rPr lang="en-US" altLang="zh-CN" sz="1800" dirty="0" err="1" smtClean="0"/>
              <a:t>cpu.shares</a:t>
            </a:r>
            <a:endParaRPr lang="en-US" altLang="zh-CN" sz="1800" dirty="0" smtClean="0"/>
          </a:p>
          <a:p>
            <a:pPr lvl="2"/>
            <a:r>
              <a:rPr lang="zh-CN" altLang="en-US" sz="1800" dirty="0" smtClean="0"/>
              <a:t>查看</a:t>
            </a:r>
            <a:r>
              <a:rPr lang="en-US" altLang="zh-CN" sz="1800" dirty="0" err="1"/>
              <a:t>tc</a:t>
            </a:r>
            <a:r>
              <a:rPr lang="en-US" altLang="zh-CN" sz="1800" dirty="0"/>
              <a:t> </a:t>
            </a:r>
            <a:r>
              <a:rPr lang="en-US" altLang="zh-CN" sz="1800" dirty="0" err="1"/>
              <a:t>qdisc</a:t>
            </a:r>
            <a:r>
              <a:rPr lang="en-US" altLang="zh-CN" sz="1800" dirty="0"/>
              <a:t> show </a:t>
            </a:r>
            <a:r>
              <a:rPr lang="en-US" altLang="zh-CN" sz="1800" dirty="0" err="1"/>
              <a:t>dev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vnet0</a:t>
            </a:r>
          </a:p>
          <a:p>
            <a:pPr lvl="2"/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lvl="2"/>
            <a:r>
              <a:rPr lang="zh-CN" altLang="en-US" sz="1800" dirty="0" smtClean="0"/>
              <a:t>文</a:t>
            </a:r>
            <a:r>
              <a:rPr lang="zh-CN" altLang="en-US" sz="1800" dirty="0"/>
              <a:t>件夹也创建了</a:t>
            </a:r>
            <a:endParaRPr lang="en-US" altLang="zh-CN" sz="1800" dirty="0"/>
          </a:p>
          <a:p>
            <a:pPr lvl="2"/>
            <a:endParaRPr lang="en-US" altLang="zh-CN" sz="18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536" y="1813550"/>
            <a:ext cx="6563264" cy="70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05" y="2569422"/>
            <a:ext cx="7068484" cy="1247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874" y="4369104"/>
            <a:ext cx="8691538" cy="641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875" y="5376567"/>
            <a:ext cx="5213046" cy="12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0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Memory</a:t>
            </a:r>
          </a:p>
          <a:p>
            <a:pPr lvl="1"/>
            <a:r>
              <a:rPr lang="en-US" dirty="0"/>
              <a:t>balloon target: request VM to change its memory </a:t>
            </a:r>
            <a:r>
              <a:rPr lang="en-US" dirty="0" smtClean="0"/>
              <a:t>allocation</a:t>
            </a:r>
          </a:p>
          <a:p>
            <a:pPr lvl="1"/>
            <a:r>
              <a:rPr lang="en-US" dirty="0"/>
              <a:t>dump-guest-memory [-p] filename [begin] [length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/>
              <a:t>memsave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 size </a:t>
            </a:r>
            <a:r>
              <a:rPr lang="en-US" dirty="0" smtClean="0"/>
              <a:t>file: </a:t>
            </a:r>
            <a:r>
              <a:rPr lang="en-US" dirty="0"/>
              <a:t>save to disk virtual memory </a:t>
            </a:r>
            <a:r>
              <a:rPr lang="en-US" dirty="0" smtClean="0"/>
              <a:t>dump</a:t>
            </a:r>
          </a:p>
          <a:p>
            <a:pPr lvl="1"/>
            <a:r>
              <a:rPr lang="en-US" dirty="0" err="1"/>
              <a:t>pmemsave</a:t>
            </a:r>
            <a:r>
              <a:rPr lang="en-US" dirty="0"/>
              <a:t> </a:t>
            </a:r>
            <a:r>
              <a:rPr lang="en-US" dirty="0" err="1"/>
              <a:t>addr</a:t>
            </a:r>
            <a:r>
              <a:rPr lang="en-US" dirty="0"/>
              <a:t> size </a:t>
            </a:r>
            <a:r>
              <a:rPr lang="en-US" dirty="0" smtClean="0"/>
              <a:t>file: </a:t>
            </a:r>
            <a:r>
              <a:rPr lang="en-US" dirty="0"/>
              <a:t>save to disk physical memory dump</a:t>
            </a:r>
          </a:p>
          <a:p>
            <a:pPr lvl="1"/>
            <a:r>
              <a:rPr lang="en-US" dirty="0"/>
              <a:t>sum </a:t>
            </a:r>
            <a:r>
              <a:rPr lang="en-US" dirty="0" err="1"/>
              <a:t>addr</a:t>
            </a:r>
            <a:r>
              <a:rPr lang="en-US" dirty="0"/>
              <a:t> </a:t>
            </a:r>
            <a:r>
              <a:rPr lang="en-US" dirty="0" smtClean="0"/>
              <a:t>size: compute </a:t>
            </a:r>
            <a:r>
              <a:rPr lang="en-US" dirty="0"/>
              <a:t>the checksum of a memory region</a:t>
            </a:r>
          </a:p>
          <a:p>
            <a:pPr lvl="1"/>
            <a:r>
              <a:rPr lang="en-US" dirty="0"/>
              <a:t>x /</a:t>
            </a:r>
            <a:r>
              <a:rPr lang="en-US" dirty="0" err="1"/>
              <a:t>fmt</a:t>
            </a:r>
            <a:r>
              <a:rPr lang="en-US" dirty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: virtual </a:t>
            </a:r>
            <a:r>
              <a:rPr lang="en-US" dirty="0"/>
              <a:t>memory dump starting at '</a:t>
            </a:r>
            <a:r>
              <a:rPr lang="en-US" dirty="0" err="1"/>
              <a:t>addr</a:t>
            </a:r>
            <a:r>
              <a:rPr lang="en-US" dirty="0"/>
              <a:t>'</a:t>
            </a:r>
          </a:p>
          <a:p>
            <a:pPr lvl="1"/>
            <a:r>
              <a:rPr lang="en-US" dirty="0" err="1"/>
              <a:t>xp</a:t>
            </a:r>
            <a:r>
              <a:rPr lang="en-US" dirty="0"/>
              <a:t> /</a:t>
            </a:r>
            <a:r>
              <a:rPr lang="en-US" dirty="0" err="1"/>
              <a:t>fmt</a:t>
            </a:r>
            <a:r>
              <a:rPr lang="en-US" dirty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: physical </a:t>
            </a:r>
            <a:r>
              <a:rPr lang="en-US" dirty="0"/>
              <a:t>memory dump starting at </a:t>
            </a:r>
            <a:r>
              <a:rPr lang="en-US" dirty="0" smtClean="0"/>
              <a:t>'</a:t>
            </a:r>
            <a:r>
              <a:rPr lang="en-US" dirty="0" err="1" smtClean="0"/>
              <a:t>addr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err="1"/>
              <a:t>cpu</a:t>
            </a:r>
            <a:r>
              <a:rPr lang="en-US" dirty="0"/>
              <a:t> index -- set the default CPU</a:t>
            </a:r>
          </a:p>
          <a:p>
            <a:pPr lvl="1"/>
            <a:r>
              <a:rPr lang="en-US" dirty="0" err="1"/>
              <a:t>cpu</a:t>
            </a:r>
            <a:r>
              <a:rPr lang="en-US" dirty="0"/>
              <a:t>-add id -- add </a:t>
            </a:r>
            <a:r>
              <a:rPr lang="en-US" dirty="0" err="1" smtClean="0"/>
              <a:t>cpu</a:t>
            </a:r>
            <a:endParaRPr lang="en-US" dirty="0" smtClean="0"/>
          </a:p>
          <a:p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device_add</a:t>
            </a:r>
            <a:r>
              <a:rPr lang="en-US" dirty="0"/>
              <a:t> driver[,prop=value</a:t>
            </a:r>
            <a:r>
              <a:rPr lang="en-US" dirty="0" smtClean="0"/>
              <a:t>][,...]</a:t>
            </a:r>
          </a:p>
          <a:p>
            <a:pPr lvl="1"/>
            <a:r>
              <a:rPr lang="en-US" dirty="0" err="1"/>
              <a:t>device_del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dirty="0"/>
              <a:t>change device filename [format</a:t>
            </a:r>
            <a:r>
              <a:rPr lang="en-US" dirty="0" smtClean="0"/>
              <a:t>]</a:t>
            </a:r>
          </a:p>
          <a:p>
            <a:pPr lvl="1"/>
            <a:r>
              <a:rPr lang="en-US" dirty="0"/>
              <a:t>eject [-f]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boot_set</a:t>
            </a:r>
            <a:r>
              <a:rPr lang="en-US" dirty="0"/>
              <a:t> </a:t>
            </a:r>
            <a:r>
              <a:rPr lang="en-US" dirty="0" err="1" smtClean="0"/>
              <a:t>bootdevice</a:t>
            </a:r>
            <a:endParaRPr lang="en-US" dirty="0" smtClean="0"/>
          </a:p>
          <a:p>
            <a:pPr lvl="1"/>
            <a:r>
              <a:rPr lang="en-US" dirty="0"/>
              <a:t>commit </a:t>
            </a:r>
            <a:r>
              <a:rPr lang="en-US" dirty="0" err="1"/>
              <a:t>device|all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2.11 </a:t>
            </a:r>
            <a:r>
              <a:rPr lang="en-US" altLang="zh-CN" dirty="0" err="1"/>
              <a:t>Libvirt</a:t>
            </a:r>
            <a:r>
              <a:rPr lang="en-US" altLang="zh-CN" dirty="0"/>
              <a:t>: </a:t>
            </a:r>
            <a:r>
              <a:rPr lang="en-US" dirty="0"/>
              <a:t>Hooks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测试：</a:t>
            </a:r>
            <a:endParaRPr lang="en-US" altLang="zh-CN" dirty="0"/>
          </a:p>
          <a:p>
            <a:pPr lvl="1"/>
            <a:r>
              <a:rPr lang="zh-CN" altLang="en-US" dirty="0" smtClean="0"/>
              <a:t>删除虚拟机</a:t>
            </a:r>
            <a:r>
              <a:rPr lang="en-US" altLang="zh-CN" dirty="0" err="1"/>
              <a:t>virsh</a:t>
            </a:r>
            <a:r>
              <a:rPr lang="en-US" altLang="zh-CN" dirty="0"/>
              <a:t> destroy </a:t>
            </a:r>
            <a:r>
              <a:rPr lang="en-US" altLang="zh-CN" dirty="0" smtClean="0"/>
              <a:t>ubuntutest4</a:t>
            </a:r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/>
              <a:t>tail -f /</a:t>
            </a:r>
            <a:r>
              <a:rPr lang="en-US" altLang="zh-CN" dirty="0" err="1" smtClean="0"/>
              <a:t>tmp</a:t>
            </a:r>
            <a:r>
              <a:rPr lang="en-US" altLang="zh-CN" dirty="0" smtClean="0"/>
              <a:t>/hook.log</a:t>
            </a:r>
            <a:r>
              <a:rPr lang="zh-CN" altLang="en-US" dirty="0" smtClean="0"/>
              <a:t>中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运</a:t>
            </a:r>
            <a:r>
              <a:rPr lang="zh-CN" altLang="en-US" dirty="0"/>
              <a:t>行</a:t>
            </a:r>
            <a:r>
              <a:rPr lang="en-US" altLang="zh-CN" dirty="0" err="1"/>
              <a:t>iptables</a:t>
            </a:r>
            <a:r>
              <a:rPr lang="en-US" altLang="zh-CN" dirty="0"/>
              <a:t> –</a:t>
            </a:r>
            <a:r>
              <a:rPr lang="en-US" altLang="zh-CN" dirty="0" err="1" smtClean="0"/>
              <a:t>nvL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r>
              <a:rPr lang="zh-CN" altLang="en-US" dirty="0" smtClean="0"/>
              <a:t>文</a:t>
            </a:r>
            <a:r>
              <a:rPr lang="zh-CN" altLang="en-US" dirty="0"/>
              <a:t>件</a:t>
            </a:r>
            <a:r>
              <a:rPr lang="zh-CN" altLang="en-US" dirty="0" smtClean="0"/>
              <a:t>夹也删除了</a:t>
            </a:r>
            <a:endParaRPr lang="en-US" altLang="zh-CN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71" y="1885312"/>
            <a:ext cx="5134515" cy="431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23" y="2597083"/>
            <a:ext cx="7141541" cy="11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923" y="4416838"/>
            <a:ext cx="5435289" cy="9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1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Drive</a:t>
            </a:r>
          </a:p>
          <a:p>
            <a:pPr lvl="1"/>
            <a:r>
              <a:rPr lang="en-US" dirty="0" err="1" smtClean="0"/>
              <a:t>drive_add</a:t>
            </a:r>
            <a:endParaRPr lang="en-US" dirty="0" smtClean="0"/>
          </a:p>
          <a:p>
            <a:pPr lvl="1"/>
            <a:r>
              <a:rPr lang="en-US" dirty="0" err="1"/>
              <a:t>drive_backup</a:t>
            </a:r>
            <a:r>
              <a:rPr lang="en-US" dirty="0"/>
              <a:t> [-n] [-f] device target [format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/>
              <a:t>drive_del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drive_mirror</a:t>
            </a:r>
            <a:r>
              <a:rPr lang="en-US" dirty="0"/>
              <a:t> [-n] [-f] device target [format</a:t>
            </a:r>
            <a:r>
              <a:rPr lang="en-US" dirty="0" smtClean="0"/>
              <a:t>]</a:t>
            </a:r>
          </a:p>
          <a:p>
            <a:r>
              <a:rPr lang="en-US" dirty="0" smtClean="0"/>
              <a:t>Block Device</a:t>
            </a:r>
          </a:p>
          <a:p>
            <a:pPr lvl="1"/>
            <a:r>
              <a:rPr lang="en-US" dirty="0" err="1"/>
              <a:t>block_passwd</a:t>
            </a:r>
            <a:r>
              <a:rPr lang="en-US" dirty="0"/>
              <a:t> </a:t>
            </a:r>
            <a:r>
              <a:rPr lang="en-US" dirty="0" err="1"/>
              <a:t>block_passwd</a:t>
            </a:r>
            <a:r>
              <a:rPr lang="en-US" dirty="0"/>
              <a:t> device </a:t>
            </a:r>
            <a:r>
              <a:rPr lang="en-US" dirty="0" smtClean="0"/>
              <a:t>password</a:t>
            </a:r>
          </a:p>
          <a:p>
            <a:pPr lvl="1"/>
            <a:r>
              <a:rPr lang="en-US" dirty="0" err="1"/>
              <a:t>block_resize</a:t>
            </a:r>
            <a:r>
              <a:rPr lang="en-US" dirty="0"/>
              <a:t> device </a:t>
            </a:r>
            <a:r>
              <a:rPr lang="en-US" dirty="0" smtClean="0"/>
              <a:t>size</a:t>
            </a:r>
          </a:p>
          <a:p>
            <a:pPr lvl="1"/>
            <a:r>
              <a:rPr lang="en-US" dirty="0" err="1"/>
              <a:t>block_set_io_throttle</a:t>
            </a:r>
            <a:r>
              <a:rPr lang="en-US" dirty="0"/>
              <a:t> device bps </a:t>
            </a:r>
            <a:r>
              <a:rPr lang="en-US" dirty="0" err="1"/>
              <a:t>bps_rd</a:t>
            </a:r>
            <a:r>
              <a:rPr lang="en-US" dirty="0"/>
              <a:t> </a:t>
            </a:r>
            <a:r>
              <a:rPr lang="en-US" dirty="0" err="1"/>
              <a:t>bps_wr</a:t>
            </a:r>
            <a:r>
              <a:rPr lang="en-US" dirty="0"/>
              <a:t> </a:t>
            </a:r>
            <a:r>
              <a:rPr lang="en-US" dirty="0" err="1"/>
              <a:t>iops</a:t>
            </a:r>
            <a:r>
              <a:rPr lang="en-US" dirty="0"/>
              <a:t> </a:t>
            </a:r>
            <a:r>
              <a:rPr lang="en-US" dirty="0" err="1"/>
              <a:t>iops_rd</a:t>
            </a:r>
            <a:r>
              <a:rPr lang="en-US" dirty="0"/>
              <a:t> </a:t>
            </a:r>
            <a:r>
              <a:rPr lang="en-US" dirty="0" err="1" smtClean="0"/>
              <a:t>iops_wr</a:t>
            </a:r>
            <a:endParaRPr lang="en-US" dirty="0" smtClean="0"/>
          </a:p>
          <a:p>
            <a:pPr lvl="1"/>
            <a:r>
              <a:rPr lang="en-US" dirty="0" err="1"/>
              <a:t>block_stream</a:t>
            </a:r>
            <a:r>
              <a:rPr lang="en-US" dirty="0"/>
              <a:t> device [speed [base</a:t>
            </a:r>
            <a:r>
              <a:rPr lang="en-US" dirty="0" smtClean="0"/>
              <a:t>]]</a:t>
            </a:r>
          </a:p>
          <a:p>
            <a:pPr lvl="1"/>
            <a:r>
              <a:rPr lang="en-US" dirty="0" err="1"/>
              <a:t>block_job_cancel</a:t>
            </a:r>
            <a:r>
              <a:rPr lang="en-US" dirty="0"/>
              <a:t> [-f]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block_job_complete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block_job_pause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block_job_resume</a:t>
            </a:r>
            <a:r>
              <a:rPr lang="en-US" dirty="0"/>
              <a:t> </a:t>
            </a:r>
            <a:r>
              <a:rPr lang="en-US" dirty="0" smtClean="0"/>
              <a:t>device</a:t>
            </a:r>
          </a:p>
          <a:p>
            <a:pPr lvl="1"/>
            <a:r>
              <a:rPr lang="en-US" dirty="0" err="1"/>
              <a:t>block_job_cancel</a:t>
            </a:r>
            <a:r>
              <a:rPr lang="en-US" dirty="0"/>
              <a:t> [-f] </a:t>
            </a:r>
            <a:r>
              <a:rPr lang="en-US" dirty="0" smtClean="0"/>
              <a:t>device</a:t>
            </a:r>
          </a:p>
          <a:p>
            <a:r>
              <a:rPr lang="en-US" dirty="0" smtClean="0"/>
              <a:t>Drive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的区别是</a:t>
            </a:r>
            <a:r>
              <a:rPr lang="en-US" altLang="zh-CN" dirty="0" smtClean="0"/>
              <a:t>Drive</a:t>
            </a:r>
            <a:r>
              <a:rPr lang="zh-CN" altLang="en-US" dirty="0" smtClean="0"/>
              <a:t>是站在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的角度来看的，</a:t>
            </a:r>
            <a:r>
              <a:rPr lang="en-US" altLang="zh-CN" dirty="0" smtClean="0"/>
              <a:t>Block Device</a:t>
            </a:r>
            <a:r>
              <a:rPr lang="zh-CN" altLang="en-US" dirty="0" smtClean="0"/>
              <a:t>是站在虚拟机的角度去看的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Device</a:t>
            </a:r>
          </a:p>
          <a:p>
            <a:pPr lvl="1"/>
            <a:r>
              <a:rPr lang="en-US" dirty="0" err="1"/>
              <a:t>chardev</a:t>
            </a:r>
            <a:r>
              <a:rPr lang="en-US" dirty="0"/>
              <a:t>-add </a:t>
            </a:r>
            <a:r>
              <a:rPr lang="en-US" dirty="0" err="1"/>
              <a:t>args</a:t>
            </a:r>
            <a:r>
              <a:rPr lang="en-US" dirty="0"/>
              <a:t> -- add </a:t>
            </a:r>
            <a:r>
              <a:rPr lang="en-US" dirty="0" err="1"/>
              <a:t>chardev</a:t>
            </a:r>
            <a:endParaRPr lang="en-US" dirty="0"/>
          </a:p>
          <a:p>
            <a:pPr lvl="1"/>
            <a:r>
              <a:rPr lang="en-US" dirty="0" err="1"/>
              <a:t>chardev</a:t>
            </a:r>
            <a:r>
              <a:rPr lang="en-US" dirty="0"/>
              <a:t>-remove id -- remove </a:t>
            </a:r>
            <a:r>
              <a:rPr lang="en-US" dirty="0" err="1" smtClean="0"/>
              <a:t>chardev</a:t>
            </a:r>
            <a:endParaRPr lang="en-US" dirty="0" smtClean="0"/>
          </a:p>
          <a:p>
            <a:r>
              <a:rPr lang="en-US" dirty="0" smtClean="0"/>
              <a:t>VNC</a:t>
            </a:r>
          </a:p>
          <a:p>
            <a:pPr lvl="1"/>
            <a:r>
              <a:rPr lang="en-US" dirty="0" err="1"/>
              <a:t>set_password</a:t>
            </a:r>
            <a:r>
              <a:rPr lang="en-US" dirty="0"/>
              <a:t> protocol </a:t>
            </a:r>
            <a:r>
              <a:rPr lang="en-US" dirty="0" smtClean="0"/>
              <a:t>password: set </a:t>
            </a:r>
            <a:r>
              <a:rPr lang="en-US" dirty="0"/>
              <a:t>spice/</a:t>
            </a:r>
            <a:r>
              <a:rPr lang="en-US" dirty="0" err="1"/>
              <a:t>vnc</a:t>
            </a:r>
            <a:r>
              <a:rPr lang="en-US" dirty="0"/>
              <a:t> password</a:t>
            </a:r>
          </a:p>
          <a:p>
            <a:pPr lvl="1"/>
            <a:r>
              <a:rPr lang="en-US" dirty="0" err="1"/>
              <a:t>expire_password</a:t>
            </a:r>
            <a:r>
              <a:rPr lang="en-US" dirty="0"/>
              <a:t> protocol </a:t>
            </a:r>
            <a:r>
              <a:rPr lang="en-US" dirty="0" smtClean="0"/>
              <a:t>time: </a:t>
            </a:r>
            <a:r>
              <a:rPr lang="en-US" dirty="0"/>
              <a:t>set spice/</a:t>
            </a:r>
            <a:r>
              <a:rPr lang="en-US" dirty="0" err="1"/>
              <a:t>vnc</a:t>
            </a:r>
            <a:r>
              <a:rPr lang="en-US" dirty="0"/>
              <a:t> password </a:t>
            </a:r>
            <a:r>
              <a:rPr lang="en-US" dirty="0" smtClean="0"/>
              <a:t>expire-time</a:t>
            </a:r>
          </a:p>
          <a:p>
            <a:r>
              <a:rPr lang="en-US" dirty="0" smtClean="0"/>
              <a:t>Mouse</a:t>
            </a:r>
          </a:p>
          <a:p>
            <a:pPr lvl="1"/>
            <a:r>
              <a:rPr lang="en-US" dirty="0" err="1"/>
              <a:t>mouse_button</a:t>
            </a:r>
            <a:r>
              <a:rPr lang="en-US" dirty="0"/>
              <a:t> </a:t>
            </a:r>
            <a:r>
              <a:rPr lang="en-US" dirty="0" smtClean="0"/>
              <a:t>state: </a:t>
            </a:r>
            <a:r>
              <a:rPr lang="en-US" dirty="0"/>
              <a:t>change mouse button state (1=L, 2=M, 4=R)</a:t>
            </a:r>
          </a:p>
          <a:p>
            <a:pPr lvl="1"/>
            <a:r>
              <a:rPr lang="en-US" dirty="0" err="1"/>
              <a:t>mouse_move</a:t>
            </a:r>
            <a:r>
              <a:rPr lang="en-US" dirty="0"/>
              <a:t> dx </a:t>
            </a:r>
            <a:r>
              <a:rPr lang="en-US" dirty="0" err="1"/>
              <a:t>dy</a:t>
            </a:r>
            <a:r>
              <a:rPr lang="en-US" dirty="0"/>
              <a:t> [</a:t>
            </a:r>
            <a:r>
              <a:rPr lang="en-US" dirty="0" err="1"/>
              <a:t>dz</a:t>
            </a:r>
            <a:r>
              <a:rPr lang="en-US" dirty="0"/>
              <a:t>] </a:t>
            </a:r>
            <a:r>
              <a:rPr lang="en-US" dirty="0" smtClean="0"/>
              <a:t>: send </a:t>
            </a:r>
            <a:r>
              <a:rPr lang="en-US" dirty="0"/>
              <a:t>mouse move events</a:t>
            </a:r>
          </a:p>
          <a:p>
            <a:pPr lvl="1"/>
            <a:r>
              <a:rPr lang="en-US" dirty="0" err="1"/>
              <a:t>mouse_set</a:t>
            </a:r>
            <a:r>
              <a:rPr lang="en-US" dirty="0"/>
              <a:t> index </a:t>
            </a:r>
            <a:r>
              <a:rPr lang="en-US" dirty="0" smtClean="0"/>
              <a:t>: set </a:t>
            </a:r>
            <a:r>
              <a:rPr lang="en-US" dirty="0"/>
              <a:t>which mouse device receives events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Snapshot</a:t>
            </a:r>
          </a:p>
          <a:p>
            <a:pPr lvl="1"/>
            <a:r>
              <a:rPr lang="en-US" dirty="0" err="1"/>
              <a:t>savevm</a:t>
            </a:r>
            <a:r>
              <a:rPr lang="en-US" dirty="0"/>
              <a:t> [</a:t>
            </a:r>
            <a:r>
              <a:rPr lang="en-US" dirty="0" err="1"/>
              <a:t>tag|id</a:t>
            </a:r>
            <a:r>
              <a:rPr lang="en-US" dirty="0"/>
              <a:t>] -- save a VM snapshot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loadvm</a:t>
            </a:r>
            <a:r>
              <a:rPr lang="en-US" dirty="0"/>
              <a:t> </a:t>
            </a:r>
            <a:r>
              <a:rPr lang="en-US" dirty="0" err="1"/>
              <a:t>tag|id</a:t>
            </a:r>
            <a:r>
              <a:rPr lang="en-US" dirty="0"/>
              <a:t> -- restore a VM </a:t>
            </a:r>
            <a:r>
              <a:rPr lang="en-US" dirty="0" smtClean="0"/>
              <a:t>snapshot</a:t>
            </a:r>
          </a:p>
          <a:p>
            <a:pPr lvl="1"/>
            <a:r>
              <a:rPr lang="en-US" dirty="0" err="1"/>
              <a:t>delvm</a:t>
            </a:r>
            <a:r>
              <a:rPr lang="en-US" dirty="0"/>
              <a:t> </a:t>
            </a:r>
            <a:r>
              <a:rPr lang="en-US" dirty="0" err="1"/>
              <a:t>tag|id</a:t>
            </a:r>
            <a:r>
              <a:rPr lang="en-US" dirty="0"/>
              <a:t> -- delete a VM </a:t>
            </a:r>
            <a:r>
              <a:rPr lang="en-US" dirty="0" smtClean="0"/>
              <a:t>snapshot</a:t>
            </a:r>
          </a:p>
          <a:p>
            <a:pPr lvl="1"/>
            <a:r>
              <a:rPr lang="en-US" dirty="0" err="1"/>
              <a:t>snapshot_blkdev_internal</a:t>
            </a:r>
            <a:r>
              <a:rPr lang="en-US" dirty="0"/>
              <a:t> device name -- take an internal snapshot of device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snapshot_delete_blkdev_internal</a:t>
            </a:r>
            <a:r>
              <a:rPr lang="en-US" dirty="0"/>
              <a:t> device name [id] -- delete an internal snapshot of device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snapshot_blkdev</a:t>
            </a:r>
            <a:r>
              <a:rPr lang="en-US" dirty="0"/>
              <a:t> [-n] device [new-image-file] [format] -- initiates a live </a:t>
            </a:r>
            <a:r>
              <a:rPr lang="en-US" dirty="0" smtClean="0"/>
              <a:t>snapshot of </a:t>
            </a:r>
            <a:r>
              <a:rPr lang="en-US" dirty="0"/>
              <a:t>device. If a new image file is specified, </a:t>
            </a:r>
            <a:r>
              <a:rPr lang="en-US" dirty="0" smtClean="0"/>
              <a:t>the new </a:t>
            </a:r>
            <a:r>
              <a:rPr lang="en-US" dirty="0"/>
              <a:t>image file will become the new root image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Network Block Device</a:t>
            </a:r>
          </a:p>
          <a:p>
            <a:pPr lvl="1"/>
            <a:r>
              <a:rPr lang="en-US" dirty="0" err="1"/>
              <a:t>nbd_server_add</a:t>
            </a:r>
            <a:r>
              <a:rPr lang="en-US" dirty="0"/>
              <a:t> </a:t>
            </a:r>
            <a:r>
              <a:rPr lang="en-US" dirty="0" err="1"/>
              <a:t>nbd_server_add</a:t>
            </a:r>
            <a:r>
              <a:rPr lang="en-US" dirty="0"/>
              <a:t> [-w] device -- export a block device via NBD</a:t>
            </a:r>
          </a:p>
          <a:p>
            <a:pPr lvl="1"/>
            <a:r>
              <a:rPr lang="en-US" dirty="0" err="1"/>
              <a:t>nbd_server_start</a:t>
            </a:r>
            <a:r>
              <a:rPr lang="en-US" dirty="0"/>
              <a:t> </a:t>
            </a:r>
            <a:r>
              <a:rPr lang="en-US" dirty="0" err="1"/>
              <a:t>nbd_server_start</a:t>
            </a:r>
            <a:r>
              <a:rPr lang="en-US" dirty="0"/>
              <a:t> [-a] [-w] </a:t>
            </a:r>
            <a:r>
              <a:rPr lang="en-US" dirty="0" err="1"/>
              <a:t>host:port</a:t>
            </a:r>
            <a:r>
              <a:rPr lang="en-US" dirty="0"/>
              <a:t> -- serve block devices on the given host and port</a:t>
            </a:r>
          </a:p>
          <a:p>
            <a:pPr lvl="1"/>
            <a:r>
              <a:rPr lang="en-US" dirty="0" err="1"/>
              <a:t>nbd_server_stop</a:t>
            </a:r>
            <a:r>
              <a:rPr lang="en-US" dirty="0"/>
              <a:t> </a:t>
            </a:r>
            <a:r>
              <a:rPr lang="en-US" dirty="0" err="1"/>
              <a:t>nbd_server_stop</a:t>
            </a:r>
            <a:r>
              <a:rPr lang="en-US" dirty="0"/>
              <a:t> -- stop serving block devices using the NBD protocol</a:t>
            </a:r>
          </a:p>
        </p:txBody>
      </p:sp>
    </p:spTree>
    <p:extLst>
      <p:ext uri="{BB962C8B-B14F-4D97-AF65-F5344CB8AC3E}">
        <p14:creationId xmlns:p14="http://schemas.microsoft.com/office/powerpoint/2010/main" val="13715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Network</a:t>
            </a:r>
          </a:p>
          <a:p>
            <a:pPr lvl="1"/>
            <a:r>
              <a:rPr lang="en-US" dirty="0" err="1"/>
              <a:t>host_net_add</a:t>
            </a:r>
            <a:r>
              <a:rPr lang="en-US" dirty="0"/>
              <a:t> </a:t>
            </a:r>
            <a:r>
              <a:rPr lang="en-US" dirty="0" err="1"/>
              <a:t>tap|user|socket|vde|netmap|dump</a:t>
            </a:r>
            <a:r>
              <a:rPr lang="en-US" dirty="0"/>
              <a:t> [options] -- add host VLAN client</a:t>
            </a:r>
          </a:p>
          <a:p>
            <a:pPr lvl="1"/>
            <a:r>
              <a:rPr lang="en-US" dirty="0" err="1"/>
              <a:t>host_net_remove</a:t>
            </a:r>
            <a:r>
              <a:rPr lang="en-US" dirty="0"/>
              <a:t> </a:t>
            </a:r>
            <a:r>
              <a:rPr lang="en-US" dirty="0" err="1"/>
              <a:t>vlan_id</a:t>
            </a:r>
            <a:r>
              <a:rPr lang="en-US" dirty="0"/>
              <a:t> name -- remove host VLAN client</a:t>
            </a:r>
          </a:p>
          <a:p>
            <a:pPr lvl="1"/>
            <a:r>
              <a:rPr lang="en-US" dirty="0" err="1"/>
              <a:t>hostfwd_add</a:t>
            </a:r>
            <a:r>
              <a:rPr lang="en-US" dirty="0"/>
              <a:t> [</a:t>
            </a:r>
            <a:r>
              <a:rPr lang="en-US" dirty="0" err="1"/>
              <a:t>vlan_id</a:t>
            </a:r>
            <a:r>
              <a:rPr lang="en-US" dirty="0"/>
              <a:t> name] [</a:t>
            </a:r>
            <a:r>
              <a:rPr lang="en-US" dirty="0" err="1"/>
              <a:t>tcp|udp</a:t>
            </a:r>
            <a:r>
              <a:rPr lang="en-US" dirty="0"/>
              <a:t>]:[</a:t>
            </a:r>
            <a:r>
              <a:rPr lang="en-US" dirty="0" err="1"/>
              <a:t>hostaddr</a:t>
            </a:r>
            <a:r>
              <a:rPr lang="en-US" dirty="0"/>
              <a:t>]:</a:t>
            </a:r>
            <a:r>
              <a:rPr lang="en-US" dirty="0" err="1"/>
              <a:t>hostport</a:t>
            </a:r>
            <a:r>
              <a:rPr lang="en-US" dirty="0"/>
              <a:t>-[</a:t>
            </a:r>
            <a:r>
              <a:rPr lang="en-US" dirty="0" err="1"/>
              <a:t>guestaddr</a:t>
            </a:r>
            <a:r>
              <a:rPr lang="en-US" dirty="0"/>
              <a:t>]:</a:t>
            </a:r>
            <a:r>
              <a:rPr lang="en-US" dirty="0" err="1"/>
              <a:t>guestport</a:t>
            </a:r>
            <a:r>
              <a:rPr lang="en-US" dirty="0"/>
              <a:t> -- redirect TCP or UDP connections from host to guest (requires -net user)</a:t>
            </a:r>
          </a:p>
          <a:p>
            <a:pPr lvl="1"/>
            <a:r>
              <a:rPr lang="en-US" dirty="0" err="1"/>
              <a:t>hostfwd_remove</a:t>
            </a:r>
            <a:r>
              <a:rPr lang="en-US" dirty="0"/>
              <a:t> [</a:t>
            </a:r>
            <a:r>
              <a:rPr lang="en-US" dirty="0" err="1"/>
              <a:t>vlan_id</a:t>
            </a:r>
            <a:r>
              <a:rPr lang="en-US" dirty="0"/>
              <a:t> name] [</a:t>
            </a:r>
            <a:r>
              <a:rPr lang="en-US" dirty="0" err="1"/>
              <a:t>tcp|udp</a:t>
            </a:r>
            <a:r>
              <a:rPr lang="en-US" dirty="0"/>
              <a:t>]:[</a:t>
            </a:r>
            <a:r>
              <a:rPr lang="en-US" dirty="0" err="1"/>
              <a:t>hostaddr</a:t>
            </a:r>
            <a:r>
              <a:rPr lang="en-US" dirty="0"/>
              <a:t>]:</a:t>
            </a:r>
            <a:r>
              <a:rPr lang="en-US" dirty="0" err="1"/>
              <a:t>hostport</a:t>
            </a:r>
            <a:r>
              <a:rPr lang="en-US" dirty="0"/>
              <a:t> -- remove host-to-guest TCP or UDP redirection</a:t>
            </a:r>
          </a:p>
          <a:p>
            <a:pPr lvl="1"/>
            <a:r>
              <a:rPr lang="en-US" dirty="0" err="1"/>
              <a:t>netdev_add</a:t>
            </a:r>
            <a:r>
              <a:rPr lang="en-US" dirty="0"/>
              <a:t> [</a:t>
            </a:r>
            <a:r>
              <a:rPr lang="en-US" dirty="0" err="1"/>
              <a:t>user|tap|socket|hubport|netmap</a:t>
            </a:r>
            <a:r>
              <a:rPr lang="en-US" dirty="0"/>
              <a:t>],id=</a:t>
            </a:r>
            <a:r>
              <a:rPr lang="en-US" dirty="0" err="1"/>
              <a:t>str</a:t>
            </a:r>
            <a:r>
              <a:rPr lang="en-US" dirty="0"/>
              <a:t>[,prop=value][,...] -- add host network device</a:t>
            </a:r>
          </a:p>
          <a:p>
            <a:pPr lvl="1"/>
            <a:r>
              <a:rPr lang="en-US" dirty="0" err="1"/>
              <a:t>netdev_del</a:t>
            </a:r>
            <a:r>
              <a:rPr lang="en-US" dirty="0"/>
              <a:t> id -- remove host network device</a:t>
            </a:r>
          </a:p>
          <a:p>
            <a:pPr lvl="1"/>
            <a:r>
              <a:rPr lang="en-US" dirty="0" err="1"/>
              <a:t>set_link</a:t>
            </a:r>
            <a:r>
              <a:rPr lang="en-US" dirty="0"/>
              <a:t> name </a:t>
            </a:r>
            <a:r>
              <a:rPr lang="en-US" dirty="0" err="1"/>
              <a:t>on|off</a:t>
            </a:r>
            <a:r>
              <a:rPr lang="en-US" dirty="0"/>
              <a:t> -- change the link status of a network </a:t>
            </a:r>
            <a:r>
              <a:rPr lang="en-US" dirty="0" smtClean="0"/>
              <a:t>adapter</a:t>
            </a:r>
          </a:p>
          <a:p>
            <a:r>
              <a:rPr lang="en-US" dirty="0" smtClean="0"/>
              <a:t>USB</a:t>
            </a:r>
          </a:p>
          <a:p>
            <a:pPr lvl="1"/>
            <a:r>
              <a:rPr lang="en-US" dirty="0" err="1"/>
              <a:t>usb_add</a:t>
            </a:r>
            <a:r>
              <a:rPr lang="en-US" dirty="0"/>
              <a:t> device -- add USB device (e.g. '</a:t>
            </a:r>
            <a:r>
              <a:rPr lang="en-US" dirty="0" err="1"/>
              <a:t>host:bus.addr</a:t>
            </a:r>
            <a:r>
              <a:rPr lang="en-US" dirty="0"/>
              <a:t>' or '</a:t>
            </a:r>
            <a:r>
              <a:rPr lang="en-US" dirty="0" err="1"/>
              <a:t>host:vendor_id:product_id</a:t>
            </a:r>
            <a:r>
              <a:rPr lang="en-US" dirty="0"/>
              <a:t>')</a:t>
            </a:r>
          </a:p>
          <a:p>
            <a:pPr lvl="1"/>
            <a:r>
              <a:rPr lang="en-US" dirty="0" err="1"/>
              <a:t>usb_del</a:t>
            </a:r>
            <a:r>
              <a:rPr lang="en-US" dirty="0"/>
              <a:t> device -- remove USB device '</a:t>
            </a:r>
            <a:r>
              <a:rPr lang="en-US" dirty="0" err="1"/>
              <a:t>bus.addr</a:t>
            </a:r>
            <a:r>
              <a:rPr lang="en-US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7399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2.2 QEMU-KVM</a:t>
            </a:r>
            <a:r>
              <a:rPr lang="en-US" altLang="zh-CN" sz="3600" dirty="0"/>
              <a:t>: </a:t>
            </a:r>
            <a:r>
              <a:rPr lang="zh-CN" altLang="en-US" sz="3600" dirty="0"/>
              <a:t>使用</a:t>
            </a:r>
            <a:r>
              <a:rPr lang="en-US" altLang="zh-CN" sz="3600" dirty="0" err="1"/>
              <a:t>qemu</a:t>
            </a:r>
            <a:r>
              <a:rPr lang="en-US" altLang="zh-CN" sz="3600" dirty="0"/>
              <a:t> monitor</a:t>
            </a:r>
            <a:r>
              <a:rPr lang="zh-CN" altLang="en-US" sz="3600" dirty="0"/>
              <a:t>来管理虚拟机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Migrate</a:t>
            </a:r>
          </a:p>
          <a:p>
            <a:pPr lvl="1"/>
            <a:r>
              <a:rPr lang="it-IT" dirty="0"/>
              <a:t>migrate [-d] [-b] [-i] uri -- migrate to </a:t>
            </a:r>
            <a:r>
              <a:rPr lang="it-IT" dirty="0" smtClean="0"/>
              <a:t>URI</a:t>
            </a:r>
          </a:p>
          <a:p>
            <a:pPr lvl="1"/>
            <a:r>
              <a:rPr lang="en-US" dirty="0" err="1"/>
              <a:t>migrate_cancel</a:t>
            </a:r>
            <a:r>
              <a:rPr lang="en-US" dirty="0"/>
              <a:t>  -- cancel the current VM </a:t>
            </a:r>
            <a:r>
              <a:rPr lang="en-US" dirty="0" smtClean="0"/>
              <a:t>migration</a:t>
            </a:r>
          </a:p>
          <a:p>
            <a:pPr lvl="1"/>
            <a:r>
              <a:rPr lang="en-US" dirty="0" err="1"/>
              <a:t>migrate_set_cache_size</a:t>
            </a:r>
            <a:r>
              <a:rPr lang="en-US" dirty="0"/>
              <a:t> value -- set cache size (in bytes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migrate_set_capability</a:t>
            </a:r>
            <a:r>
              <a:rPr lang="en-US" dirty="0"/>
              <a:t> capability state -- Enable/Disable the usage of a capability for migration</a:t>
            </a:r>
          </a:p>
          <a:p>
            <a:pPr lvl="1"/>
            <a:r>
              <a:rPr lang="en-US" dirty="0" err="1"/>
              <a:t>migrate_set_downtime</a:t>
            </a:r>
            <a:r>
              <a:rPr lang="en-US" dirty="0"/>
              <a:t> value -- set maximum tolerated downtime (in seconds) for migrations</a:t>
            </a:r>
          </a:p>
          <a:p>
            <a:pPr lvl="1"/>
            <a:r>
              <a:rPr lang="en-US" dirty="0" err="1"/>
              <a:t>migrate_set_speed</a:t>
            </a:r>
            <a:r>
              <a:rPr lang="en-US" dirty="0"/>
              <a:t> value -- set maximum speed (in bytes) for migrations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</a:t>
            </a:r>
          </a:p>
          <a:p>
            <a:pPr lvl="1"/>
            <a:r>
              <a:rPr lang="en-US" dirty="0" err="1"/>
              <a:t>system_powerdown</a:t>
            </a:r>
            <a:r>
              <a:rPr lang="en-US" dirty="0"/>
              <a:t>  -- send system power down event</a:t>
            </a:r>
          </a:p>
          <a:p>
            <a:pPr lvl="1"/>
            <a:r>
              <a:rPr lang="en-US" dirty="0" err="1"/>
              <a:t>system_reset</a:t>
            </a:r>
            <a:r>
              <a:rPr lang="en-US" dirty="0"/>
              <a:t>  -- reset the system</a:t>
            </a:r>
          </a:p>
          <a:p>
            <a:pPr lvl="1"/>
            <a:r>
              <a:rPr lang="en-US" dirty="0" err="1"/>
              <a:t>system_wakeup</a:t>
            </a:r>
            <a:r>
              <a:rPr lang="en-US" dirty="0"/>
              <a:t>  -- wakeup guest from suspend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08" y="238525"/>
            <a:ext cx="3819525" cy="246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虚</a:t>
            </a:r>
            <a:r>
              <a:rPr lang="zh-CN" altLang="en-US" dirty="0"/>
              <a:t>拟化的基本类型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8057972" cy="5131934"/>
          </a:xfrm>
        </p:spPr>
        <p:txBody>
          <a:bodyPr/>
          <a:lstStyle/>
          <a:p>
            <a:r>
              <a:rPr lang="zh-CN" altLang="en-US" dirty="0" smtClean="0"/>
              <a:t>半虚拟化</a:t>
            </a:r>
            <a:r>
              <a:rPr lang="en-US" altLang="zh-CN" dirty="0" err="1" smtClean="0"/>
              <a:t>Paravirtualization</a:t>
            </a:r>
            <a:endParaRPr lang="en-US" altLang="zh-CN" dirty="0" smtClean="0"/>
          </a:p>
          <a:p>
            <a:pPr lvl="1"/>
            <a:r>
              <a:rPr lang="en-US" dirty="0" smtClean="0"/>
              <a:t>Hypervisor</a:t>
            </a:r>
            <a:r>
              <a:rPr lang="zh-CN" altLang="en-US" dirty="0" smtClean="0"/>
              <a:t>运行在</a:t>
            </a:r>
            <a:r>
              <a:rPr lang="en-US" altLang="zh-CN" dirty="0" smtClean="0"/>
              <a:t>Kernel Mode, Ring 0</a:t>
            </a:r>
          </a:p>
          <a:p>
            <a:pPr lvl="1"/>
            <a:r>
              <a:rPr lang="en-US" altLang="zh-CN" dirty="0" smtClean="0"/>
              <a:t>Guest OS</a:t>
            </a:r>
            <a:r>
              <a:rPr lang="zh-CN" altLang="en-US" dirty="0" smtClean="0"/>
              <a:t>不能直接运行在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，而是需要对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进行修改，将运行在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上的指令转为调用</a:t>
            </a:r>
            <a:r>
              <a:rPr lang="en-US" altLang="zh-CN" dirty="0" smtClean="0"/>
              <a:t>Hypervisor</a:t>
            </a:r>
            <a:endParaRPr lang="en-US" altLang="zh-CN" dirty="0"/>
          </a:p>
          <a:p>
            <a:pPr lvl="1"/>
            <a:r>
              <a:rPr lang="en-US" dirty="0" smtClean="0"/>
              <a:t>Guest OS</a:t>
            </a:r>
            <a:r>
              <a:rPr lang="zh-CN" altLang="en-US" dirty="0" smtClean="0"/>
              <a:t>上的</a:t>
            </a:r>
            <a:r>
              <a:rPr lang="en-US" altLang="zh-CN" dirty="0" smtClean="0"/>
              <a:t>APP</a:t>
            </a:r>
            <a:r>
              <a:rPr lang="zh-CN" altLang="en-US" dirty="0" smtClean="0"/>
              <a:t>运行在</a:t>
            </a:r>
            <a:r>
              <a:rPr lang="en-US" altLang="zh-CN" dirty="0" smtClean="0"/>
              <a:t>Ring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6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实验三：使用</a:t>
            </a:r>
            <a:r>
              <a:rPr lang="en-US" altLang="zh-CN" dirty="0" err="1" smtClean="0"/>
              <a:t>qemu</a:t>
            </a:r>
            <a:r>
              <a:rPr lang="en-US" altLang="zh-CN" dirty="0" smtClean="0"/>
              <a:t> monitor</a:t>
            </a:r>
            <a:r>
              <a:rPr lang="zh-CN" altLang="en-US" dirty="0" smtClean="0"/>
              <a:t>查看信息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" y="853440"/>
            <a:ext cx="98653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qemu</a:t>
            </a:r>
            <a:r>
              <a:rPr lang="en-US" sz="1600" dirty="0"/>
              <a:t>) info</a:t>
            </a:r>
          </a:p>
          <a:p>
            <a:r>
              <a:rPr lang="en-US" sz="1600" dirty="0"/>
              <a:t>info balloon  -- show balloon information</a:t>
            </a:r>
          </a:p>
          <a:p>
            <a:r>
              <a:rPr lang="en-US" sz="1600" dirty="0"/>
              <a:t>info block [-v] [device] -- show info of one block device or all block devices (and details of images with -v option)</a:t>
            </a:r>
          </a:p>
          <a:p>
            <a:r>
              <a:rPr lang="en-US" sz="1600" dirty="0"/>
              <a:t>info block-jobs  -- show progress of ongoing block device operations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blockstats</a:t>
            </a:r>
            <a:r>
              <a:rPr lang="en-US" sz="1600" dirty="0"/>
              <a:t>  -- show block device statistics</a:t>
            </a:r>
          </a:p>
          <a:p>
            <a:r>
              <a:rPr lang="en-US" sz="1600" dirty="0"/>
              <a:t>info capture  -- show capture information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chardev</a:t>
            </a:r>
            <a:r>
              <a:rPr lang="en-US" sz="1600" dirty="0"/>
              <a:t>  -- show the character devices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cpus</a:t>
            </a:r>
            <a:r>
              <a:rPr lang="en-US" sz="1600" dirty="0"/>
              <a:t>  -- show </a:t>
            </a:r>
            <a:r>
              <a:rPr lang="en-US" sz="1600" dirty="0" err="1"/>
              <a:t>infos</a:t>
            </a:r>
            <a:r>
              <a:rPr lang="en-US" sz="1600" dirty="0"/>
              <a:t> for each CPU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cpustats</a:t>
            </a:r>
            <a:r>
              <a:rPr lang="en-US" sz="1600" dirty="0"/>
              <a:t>  -- show CPU statistics</a:t>
            </a:r>
          </a:p>
          <a:p>
            <a:r>
              <a:rPr lang="en-US" sz="1600" dirty="0"/>
              <a:t>info history  -- show the command line history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irq</a:t>
            </a:r>
            <a:r>
              <a:rPr lang="en-US" sz="1600" dirty="0"/>
              <a:t>  -- show the interrupts statistics (if available)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jit</a:t>
            </a:r>
            <a:r>
              <a:rPr lang="en-US" sz="1600" dirty="0"/>
              <a:t>  -- show dynamic compiler info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kvm</a:t>
            </a:r>
            <a:r>
              <a:rPr lang="en-US" sz="1600" dirty="0"/>
              <a:t>  -- show KVM information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mem</a:t>
            </a:r>
            <a:r>
              <a:rPr lang="en-US" sz="1600" dirty="0"/>
              <a:t>  -- show the active virtual memory mappings</a:t>
            </a:r>
          </a:p>
          <a:p>
            <a:r>
              <a:rPr lang="en-US" sz="1600" dirty="0"/>
              <a:t>info mice  -- show which guest mouse is receiving events</a:t>
            </a:r>
          </a:p>
          <a:p>
            <a:r>
              <a:rPr lang="en-US" sz="1600" dirty="0"/>
              <a:t>info migrate  -- show migration status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migrate_cache_size</a:t>
            </a:r>
            <a:r>
              <a:rPr lang="en-US" sz="1600" dirty="0"/>
              <a:t>  -- show current migration </a:t>
            </a:r>
            <a:r>
              <a:rPr lang="en-US" sz="1600" dirty="0" err="1"/>
              <a:t>xbzrle</a:t>
            </a:r>
            <a:r>
              <a:rPr lang="en-US" sz="1600" dirty="0"/>
              <a:t> cache size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migrate_capabilities</a:t>
            </a:r>
            <a:r>
              <a:rPr lang="en-US" sz="1600" dirty="0"/>
              <a:t>  -- show current migration capabilities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mtree</a:t>
            </a:r>
            <a:r>
              <a:rPr lang="en-US" sz="1600" dirty="0"/>
              <a:t>  -- show memory tree</a:t>
            </a:r>
          </a:p>
          <a:p>
            <a:r>
              <a:rPr lang="en-US" sz="1600" dirty="0"/>
              <a:t>info name  -- show the current VM name</a:t>
            </a:r>
          </a:p>
          <a:p>
            <a:r>
              <a:rPr lang="en-US" sz="1600" dirty="0"/>
              <a:t>info network  -- show the network state</a:t>
            </a:r>
          </a:p>
          <a:p>
            <a:r>
              <a:rPr lang="en-US" sz="1600" dirty="0"/>
              <a:t>info </a:t>
            </a:r>
            <a:r>
              <a:rPr lang="en-US" sz="1600" dirty="0" err="1"/>
              <a:t>numa</a:t>
            </a:r>
            <a:r>
              <a:rPr lang="en-US" sz="1600" dirty="0"/>
              <a:t>  -- show NUMA </a:t>
            </a:r>
            <a:r>
              <a:rPr lang="en-US" sz="1600" dirty="0" smtClean="0"/>
              <a:t>information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91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实验三：使用</a:t>
            </a:r>
            <a:r>
              <a:rPr lang="en-US" altLang="zh-CN" dirty="0" err="1"/>
              <a:t>qemu</a:t>
            </a:r>
            <a:r>
              <a:rPr lang="en-US" altLang="zh-CN" dirty="0"/>
              <a:t> monitor</a:t>
            </a:r>
            <a:r>
              <a:rPr lang="zh-CN" altLang="en-US" dirty="0"/>
              <a:t>查看信息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85344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info </a:t>
            </a:r>
            <a:r>
              <a:rPr lang="en-US" dirty="0" err="1"/>
              <a:t>pci</a:t>
            </a:r>
            <a:r>
              <a:rPr lang="en-US" dirty="0"/>
              <a:t>  -- show PCI info</a:t>
            </a:r>
          </a:p>
          <a:p>
            <a:r>
              <a:rPr lang="en-US" dirty="0"/>
              <a:t>info </a:t>
            </a:r>
            <a:r>
              <a:rPr lang="en-US" dirty="0" err="1"/>
              <a:t>pcmcia</a:t>
            </a:r>
            <a:r>
              <a:rPr lang="en-US" dirty="0"/>
              <a:t>  -- show guest PCMCIA status</a:t>
            </a:r>
          </a:p>
          <a:p>
            <a:r>
              <a:rPr lang="en-US" dirty="0"/>
              <a:t>info pic  -- show i8259 (PIC) state</a:t>
            </a:r>
          </a:p>
          <a:p>
            <a:r>
              <a:rPr lang="en-US" dirty="0"/>
              <a:t>info profile  -- show profiling information</a:t>
            </a:r>
          </a:p>
          <a:p>
            <a:r>
              <a:rPr lang="en-US" dirty="0"/>
              <a:t>info </a:t>
            </a:r>
            <a:r>
              <a:rPr lang="en-US" dirty="0" err="1"/>
              <a:t>qdm</a:t>
            </a:r>
            <a:r>
              <a:rPr lang="en-US" dirty="0"/>
              <a:t>  -- show </a:t>
            </a:r>
            <a:r>
              <a:rPr lang="en-US" dirty="0" err="1"/>
              <a:t>qdev</a:t>
            </a:r>
            <a:r>
              <a:rPr lang="en-US" dirty="0"/>
              <a:t> device model list</a:t>
            </a:r>
          </a:p>
          <a:p>
            <a:r>
              <a:rPr lang="en-US" dirty="0"/>
              <a:t>info </a:t>
            </a:r>
            <a:r>
              <a:rPr lang="en-US" dirty="0" err="1"/>
              <a:t>qtree</a:t>
            </a:r>
            <a:r>
              <a:rPr lang="en-US" dirty="0"/>
              <a:t>  -- show device tree</a:t>
            </a:r>
          </a:p>
          <a:p>
            <a:r>
              <a:rPr lang="en-US" dirty="0"/>
              <a:t>info registers  -- show the </a:t>
            </a:r>
            <a:r>
              <a:rPr lang="en-US" dirty="0" err="1"/>
              <a:t>cpu</a:t>
            </a:r>
            <a:r>
              <a:rPr lang="en-US" dirty="0"/>
              <a:t> registers</a:t>
            </a:r>
          </a:p>
          <a:p>
            <a:r>
              <a:rPr lang="en-US" dirty="0"/>
              <a:t>info </a:t>
            </a:r>
            <a:r>
              <a:rPr lang="en-US" dirty="0" err="1"/>
              <a:t>roms</a:t>
            </a:r>
            <a:r>
              <a:rPr lang="en-US" dirty="0"/>
              <a:t>  -- show </a:t>
            </a:r>
            <a:r>
              <a:rPr lang="en-US" dirty="0" err="1"/>
              <a:t>roms</a:t>
            </a:r>
            <a:endParaRPr lang="en-US" dirty="0"/>
          </a:p>
          <a:p>
            <a:r>
              <a:rPr lang="en-US" dirty="0"/>
              <a:t>info snapshots  -- show the currently saved VM snapshots</a:t>
            </a:r>
          </a:p>
          <a:p>
            <a:r>
              <a:rPr lang="en-US" dirty="0"/>
              <a:t>info spice  -- show the spice server status</a:t>
            </a:r>
          </a:p>
          <a:p>
            <a:r>
              <a:rPr lang="en-US" dirty="0"/>
              <a:t>info status  -- show the current VM status (</a:t>
            </a:r>
            <a:r>
              <a:rPr lang="en-US" dirty="0" err="1"/>
              <a:t>running|paused</a:t>
            </a:r>
            <a:r>
              <a:rPr lang="en-US" dirty="0"/>
              <a:t>)</a:t>
            </a:r>
          </a:p>
          <a:p>
            <a:r>
              <a:rPr lang="en-US" dirty="0"/>
              <a:t>info </a:t>
            </a:r>
            <a:r>
              <a:rPr lang="en-US" dirty="0" err="1"/>
              <a:t>tlb</a:t>
            </a:r>
            <a:r>
              <a:rPr lang="en-US" dirty="0"/>
              <a:t>  -- show virtual to physical memory mappings</a:t>
            </a:r>
          </a:p>
          <a:p>
            <a:r>
              <a:rPr lang="en-US" dirty="0"/>
              <a:t>info </a:t>
            </a:r>
            <a:r>
              <a:rPr lang="en-US" dirty="0" err="1"/>
              <a:t>tpm</a:t>
            </a:r>
            <a:r>
              <a:rPr lang="en-US" dirty="0"/>
              <a:t>  -- show the TPM device</a:t>
            </a:r>
          </a:p>
          <a:p>
            <a:r>
              <a:rPr lang="en-US" dirty="0"/>
              <a:t>info trace-events  -- show available trace-events &amp; their state</a:t>
            </a:r>
          </a:p>
          <a:p>
            <a:r>
              <a:rPr lang="en-US" dirty="0"/>
              <a:t>info </a:t>
            </a:r>
            <a:r>
              <a:rPr lang="en-US" dirty="0" err="1"/>
              <a:t>usb</a:t>
            </a:r>
            <a:r>
              <a:rPr lang="en-US" dirty="0"/>
              <a:t>  -- show guest USB devices</a:t>
            </a:r>
          </a:p>
          <a:p>
            <a:r>
              <a:rPr lang="en-US" dirty="0"/>
              <a:t>info </a:t>
            </a:r>
            <a:r>
              <a:rPr lang="en-US" dirty="0" err="1"/>
              <a:t>usbhost</a:t>
            </a:r>
            <a:r>
              <a:rPr lang="en-US" dirty="0"/>
              <a:t>  -- show host USB devices</a:t>
            </a:r>
          </a:p>
          <a:p>
            <a:r>
              <a:rPr lang="en-US" dirty="0"/>
              <a:t>info </a:t>
            </a:r>
            <a:r>
              <a:rPr lang="en-US" dirty="0" err="1"/>
              <a:t>usernet</a:t>
            </a:r>
            <a:r>
              <a:rPr lang="en-US" dirty="0"/>
              <a:t>  -- show user network stack connection states</a:t>
            </a:r>
          </a:p>
          <a:p>
            <a:r>
              <a:rPr lang="en-US" dirty="0"/>
              <a:t>info </a:t>
            </a:r>
            <a:r>
              <a:rPr lang="en-US" dirty="0" err="1"/>
              <a:t>uuid</a:t>
            </a:r>
            <a:r>
              <a:rPr lang="en-US" dirty="0"/>
              <a:t>  -- show the current VM UUID</a:t>
            </a:r>
          </a:p>
          <a:p>
            <a:r>
              <a:rPr lang="en-US" dirty="0"/>
              <a:t>info version  -- show the version of QEMU</a:t>
            </a:r>
          </a:p>
          <a:p>
            <a:r>
              <a:rPr lang="en-US" dirty="0"/>
              <a:t>info </a:t>
            </a:r>
            <a:r>
              <a:rPr lang="en-US" dirty="0" err="1"/>
              <a:t>vnc</a:t>
            </a:r>
            <a:r>
              <a:rPr lang="en-US" dirty="0"/>
              <a:t>  -- show the </a:t>
            </a:r>
            <a:r>
              <a:rPr lang="en-US" dirty="0" err="1"/>
              <a:t>vnc</a:t>
            </a:r>
            <a:r>
              <a:rPr lang="en-US" dirty="0"/>
              <a:t> server status</a:t>
            </a:r>
          </a:p>
        </p:txBody>
      </p:sp>
    </p:spTree>
    <p:extLst>
      <p:ext uri="{BB962C8B-B14F-4D97-AF65-F5344CB8AC3E}">
        <p14:creationId xmlns:p14="http://schemas.microsoft.com/office/powerpoint/2010/main" val="21289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实验三：使用</a:t>
            </a:r>
            <a:r>
              <a:rPr lang="en-US" altLang="zh-CN" dirty="0" err="1"/>
              <a:t>qemu</a:t>
            </a:r>
            <a:r>
              <a:rPr lang="en-US" altLang="zh-CN" dirty="0"/>
              <a:t> monitor</a:t>
            </a:r>
            <a:r>
              <a:rPr lang="zh-CN" altLang="en-US" dirty="0"/>
              <a:t>查看信息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查看</a:t>
            </a:r>
            <a:r>
              <a:rPr lang="en-US" altLang="zh-CN" dirty="0" smtClean="0"/>
              <a:t>CPU: </a:t>
            </a:r>
            <a:r>
              <a:rPr lang="zh-CN" altLang="en-US" dirty="0" smtClean="0"/>
              <a:t>每个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对应于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上的一个线程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8987"/>
            <a:ext cx="7091680" cy="4169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0198"/>
            <a:ext cx="6991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实验三：使用</a:t>
            </a:r>
            <a:r>
              <a:rPr lang="en-US" altLang="zh-CN" dirty="0" err="1"/>
              <a:t>qemu</a:t>
            </a:r>
            <a:r>
              <a:rPr lang="en-US" altLang="zh-CN" dirty="0"/>
              <a:t> monitor</a:t>
            </a:r>
            <a:r>
              <a:rPr lang="zh-CN" altLang="en-US" dirty="0"/>
              <a:t>查看信息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查看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设备</a:t>
            </a:r>
            <a:r>
              <a:rPr lang="en-US" altLang="zh-CN" dirty="0" smtClean="0"/>
              <a:t>: </a:t>
            </a:r>
            <a:r>
              <a:rPr lang="zh-CN" altLang="en-US" dirty="0"/>
              <a:t>看</a:t>
            </a:r>
            <a:r>
              <a:rPr lang="zh-CN" altLang="en-US" dirty="0" smtClean="0"/>
              <a:t>到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文件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查看</a:t>
            </a:r>
            <a:r>
              <a:rPr lang="en-US" altLang="zh-CN" dirty="0" smtClean="0"/>
              <a:t>Block Status</a:t>
            </a:r>
          </a:p>
          <a:p>
            <a:endParaRPr lang="en-US" dirty="0"/>
          </a:p>
          <a:p>
            <a:r>
              <a:rPr lang="zh-CN" altLang="en-US" dirty="0" smtClean="0"/>
              <a:t>查看</a:t>
            </a:r>
            <a:r>
              <a:rPr lang="en-US" altLang="zh-CN" dirty="0" smtClean="0"/>
              <a:t>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4958"/>
            <a:ext cx="3422073" cy="1460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10996"/>
            <a:ext cx="11134038" cy="451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4701596"/>
            <a:ext cx="7349836" cy="6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实验三：使用</a:t>
            </a:r>
            <a:r>
              <a:rPr lang="en-US" altLang="zh-CN" dirty="0" err="1"/>
              <a:t>qemu</a:t>
            </a:r>
            <a:r>
              <a:rPr lang="en-US" altLang="zh-CN" dirty="0"/>
              <a:t> monitor</a:t>
            </a:r>
            <a:r>
              <a:rPr lang="zh-CN" altLang="en-US" dirty="0"/>
              <a:t>查看信息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查看所有的</a:t>
            </a:r>
            <a:r>
              <a:rPr lang="en-US" altLang="zh-CN" dirty="0" smtClean="0"/>
              <a:t>Device</a:t>
            </a:r>
          </a:p>
          <a:p>
            <a:pPr lvl="1"/>
            <a:r>
              <a:rPr lang="en-US" dirty="0"/>
              <a:t>info </a:t>
            </a:r>
            <a:r>
              <a:rPr lang="en-US" dirty="0" err="1"/>
              <a:t>qtree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 smtClean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Qemu</a:t>
            </a:r>
            <a:r>
              <a:rPr lang="zh-CN" altLang="en-US" dirty="0" smtClean="0"/>
              <a:t>可以模拟物理计算机常用的硬件设备</a:t>
            </a:r>
            <a:endParaRPr lang="en-US" altLang="zh-CN" dirty="0" smtClean="0"/>
          </a:p>
          <a:p>
            <a:pPr lvl="1"/>
            <a:r>
              <a:rPr lang="zh-CN" altLang="en-US" dirty="0"/>
              <a:t>计算</a:t>
            </a:r>
            <a:r>
              <a:rPr lang="zh-CN" altLang="en-US" dirty="0" smtClean="0"/>
              <a:t>机体系结构</a:t>
            </a:r>
            <a:endParaRPr lang="en-US" altLang="zh-CN" dirty="0" smtClean="0"/>
          </a:p>
          <a:p>
            <a:pPr lvl="1"/>
            <a:r>
              <a:rPr lang="en-US" dirty="0" smtClean="0"/>
              <a:t>CPU</a:t>
            </a:r>
          </a:p>
          <a:p>
            <a:pPr lvl="1"/>
            <a:r>
              <a:rPr lang="en-US" altLang="zh-CN" dirty="0"/>
              <a:t>SMP</a:t>
            </a:r>
            <a:r>
              <a:rPr lang="zh-CN" altLang="en-US" dirty="0"/>
              <a:t>对称多处理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en-US" dirty="0"/>
              <a:t>System Management </a:t>
            </a:r>
            <a:r>
              <a:rPr lang="en-US" dirty="0" smtClean="0"/>
              <a:t>BIOS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内</a:t>
            </a:r>
            <a:r>
              <a:rPr lang="zh-CN" altLang="en-US" b="1" dirty="0" smtClean="0">
                <a:solidFill>
                  <a:srgbClr val="FF0000"/>
                </a:solidFill>
              </a:rPr>
              <a:t>存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System Clock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zh-CN" altLang="en-US" dirty="0"/>
              <a:t>设备总</a:t>
            </a:r>
            <a:r>
              <a:rPr lang="zh-CN" altLang="en-US" dirty="0" smtClean="0"/>
              <a:t>线</a:t>
            </a:r>
            <a:endParaRPr lang="en-US" altLang="zh-CN" dirty="0" smtClean="0"/>
          </a:p>
          <a:p>
            <a:pPr lvl="1"/>
            <a:r>
              <a:rPr lang="zh-CN" altLang="en-US" dirty="0"/>
              <a:t>显示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zh-CN" altLang="en-US" dirty="0"/>
              <a:t>声</a:t>
            </a:r>
            <a:r>
              <a:rPr lang="zh-CN" altLang="en-US" dirty="0" smtClean="0"/>
              <a:t>卡</a:t>
            </a:r>
            <a:endParaRPr lang="en-US" altLang="zh-CN" dirty="0" smtClean="0"/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网</a:t>
            </a:r>
            <a:r>
              <a:rPr lang="zh-CN" altLang="en-US" b="1" dirty="0" smtClean="0">
                <a:solidFill>
                  <a:srgbClr val="FF0000"/>
                </a:solidFill>
              </a:rPr>
              <a:t>卡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CD-ROM</a:t>
            </a:r>
          </a:p>
          <a:p>
            <a:pPr lvl="1"/>
            <a:r>
              <a:rPr lang="zh-CN" altLang="en-US" b="1" dirty="0">
                <a:solidFill>
                  <a:srgbClr val="FF0000"/>
                </a:solidFill>
              </a:rPr>
              <a:t>硬盘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" y="284480"/>
            <a:ext cx="11785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qemu-system-x86_64 </a:t>
            </a:r>
          </a:p>
          <a:p>
            <a:r>
              <a:rPr lang="en-US" sz="1200" dirty="0"/>
              <a:t>-enable-</a:t>
            </a:r>
            <a:r>
              <a:rPr lang="en-US" sz="1200" dirty="0" err="1"/>
              <a:t>kvm</a:t>
            </a:r>
            <a:r>
              <a:rPr lang="en-US" sz="1200" dirty="0"/>
              <a:t> </a:t>
            </a:r>
          </a:p>
          <a:p>
            <a:r>
              <a:rPr lang="en-US" sz="1200" dirty="0"/>
              <a:t>-name instance-00000024 </a:t>
            </a:r>
          </a:p>
          <a:p>
            <a:r>
              <a:rPr lang="en-US" sz="1200" dirty="0"/>
              <a:t>-machine pc-i440fx-trusty,accel=</a:t>
            </a:r>
            <a:r>
              <a:rPr lang="en-US" sz="1200" dirty="0" err="1"/>
              <a:t>kvm,usb</a:t>
            </a:r>
            <a:r>
              <a:rPr lang="en-US" sz="1200" dirty="0"/>
              <a:t>=off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cpu</a:t>
            </a:r>
            <a:r>
              <a:rPr lang="en-US" sz="1200" dirty="0"/>
              <a:t> </a:t>
            </a:r>
            <a:r>
              <a:rPr lang="en-US" sz="1200" dirty="0" smtClean="0"/>
              <a:t>SandyBridge</a:t>
            </a:r>
            <a:r>
              <a:rPr lang="en-US" sz="1200" dirty="0"/>
              <a:t>,+erms,+smep,+fsgsbase,+pdpe1gb,+rdrand,+f16c,+osxsave,+dca,+pcid,+pdcm,+xtpr,+tm2,+est,+smx,+vmx,+ds_cpl,+monitor,+dtes64,+pbe,+tm,+ht,+ss,+acpi,+ds,+vme</a:t>
            </a:r>
          </a:p>
          <a:p>
            <a:r>
              <a:rPr lang="en-US" sz="1200" dirty="0"/>
              <a:t>-m 2048 -</a:t>
            </a:r>
            <a:r>
              <a:rPr lang="en-US" sz="1200" dirty="0" err="1"/>
              <a:t>realtime</a:t>
            </a:r>
            <a:r>
              <a:rPr lang="en-US" sz="1200" dirty="0"/>
              <a:t> </a:t>
            </a:r>
            <a:r>
              <a:rPr lang="en-US" sz="1200" dirty="0" err="1"/>
              <a:t>mlock</a:t>
            </a:r>
            <a:r>
              <a:rPr lang="en-US" sz="1200" dirty="0"/>
              <a:t>=off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smp</a:t>
            </a:r>
            <a:r>
              <a:rPr lang="en-US" sz="1200" dirty="0"/>
              <a:t> 1,sockets=1,cores=1,threads=1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uuid</a:t>
            </a:r>
            <a:r>
              <a:rPr lang="en-US" sz="1200" dirty="0"/>
              <a:t> 1f8e6f7e-5a70-4780-89c1-464dc0e7f308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smbios</a:t>
            </a:r>
            <a:r>
              <a:rPr lang="en-US" sz="1200" dirty="0"/>
              <a:t> type=1,manufacturer=</a:t>
            </a:r>
            <a:r>
              <a:rPr lang="en-US" sz="1200" dirty="0" err="1"/>
              <a:t>OpenStack</a:t>
            </a:r>
            <a:r>
              <a:rPr lang="en-US" sz="1200" dirty="0"/>
              <a:t> </a:t>
            </a:r>
            <a:r>
              <a:rPr lang="en-US" sz="1200" dirty="0" err="1"/>
              <a:t>Foundation,product</a:t>
            </a:r>
            <a:r>
              <a:rPr lang="en-US" sz="1200" dirty="0"/>
              <a:t>=</a:t>
            </a:r>
            <a:r>
              <a:rPr lang="en-US" sz="1200" dirty="0" err="1"/>
              <a:t>OpenStack</a:t>
            </a:r>
            <a:r>
              <a:rPr lang="en-US" sz="1200" dirty="0"/>
              <a:t> </a:t>
            </a:r>
            <a:r>
              <a:rPr lang="en-US" sz="1200" dirty="0" err="1"/>
              <a:t>Nova,version</a:t>
            </a:r>
            <a:r>
              <a:rPr lang="en-US" sz="1200" dirty="0"/>
              <a:t>=2014.1,serial=80590690-87d2-e311-b1b0-a0481cabdfb4,uuid=1f8e6f7e-5a70-4780-89c1-464dc0e7f308 </a:t>
            </a:r>
          </a:p>
          <a:p>
            <a:r>
              <a:rPr lang="en-US" sz="1200" dirty="0"/>
              <a:t>-no-user-</a:t>
            </a:r>
            <a:r>
              <a:rPr lang="en-US" sz="1200" dirty="0" err="1"/>
              <a:t>config</a:t>
            </a:r>
            <a:r>
              <a:rPr lang="en-US" sz="1200" dirty="0"/>
              <a:t>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nodefaults</a:t>
            </a:r>
            <a:r>
              <a:rPr lang="en-US" sz="1200" dirty="0"/>
              <a:t>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chardev</a:t>
            </a:r>
            <a:r>
              <a:rPr lang="en-US" sz="1200" dirty="0"/>
              <a:t> </a:t>
            </a:r>
            <a:r>
              <a:rPr lang="en-US" sz="1200" dirty="0" err="1"/>
              <a:t>socket,id</a:t>
            </a:r>
            <a:r>
              <a:rPr lang="en-US" sz="1200" dirty="0"/>
              <a:t>=</a:t>
            </a:r>
            <a:r>
              <a:rPr lang="en-US" sz="1200" dirty="0" err="1"/>
              <a:t>charmonitor,path</a:t>
            </a:r>
            <a:r>
              <a:rPr lang="en-US" sz="1200" dirty="0"/>
              <a:t>=/</a:t>
            </a:r>
            <a:r>
              <a:rPr lang="en-US" sz="1200" dirty="0" err="1"/>
              <a:t>var</a:t>
            </a:r>
            <a:r>
              <a:rPr lang="en-US" sz="1200" dirty="0"/>
              <a:t>/lib/</a:t>
            </a:r>
            <a:r>
              <a:rPr lang="en-US" sz="1200" dirty="0" err="1"/>
              <a:t>libvirt</a:t>
            </a:r>
            <a:r>
              <a:rPr lang="en-US" sz="1200" dirty="0"/>
              <a:t>/</a:t>
            </a:r>
            <a:r>
              <a:rPr lang="en-US" sz="1200" dirty="0" err="1"/>
              <a:t>qemu</a:t>
            </a:r>
            <a:r>
              <a:rPr lang="en-US" sz="1200" dirty="0"/>
              <a:t>/instance-00000024.monitor,server,nowait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mon</a:t>
            </a:r>
            <a:r>
              <a:rPr lang="en-US" sz="1200" dirty="0"/>
              <a:t> </a:t>
            </a:r>
            <a:r>
              <a:rPr lang="en-US" sz="1200" dirty="0" err="1"/>
              <a:t>chardev</a:t>
            </a:r>
            <a:r>
              <a:rPr lang="en-US" sz="1200" dirty="0"/>
              <a:t>=</a:t>
            </a:r>
            <a:r>
              <a:rPr lang="en-US" sz="1200" dirty="0" err="1"/>
              <a:t>charmonitor,id</a:t>
            </a:r>
            <a:r>
              <a:rPr lang="en-US" sz="1200" dirty="0"/>
              <a:t>=</a:t>
            </a:r>
            <a:r>
              <a:rPr lang="en-US" sz="1200" dirty="0" err="1"/>
              <a:t>monitor,mode</a:t>
            </a:r>
            <a:r>
              <a:rPr lang="en-US" sz="1200" dirty="0"/>
              <a:t>=control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rtc</a:t>
            </a:r>
            <a:r>
              <a:rPr lang="en-US" sz="1200" dirty="0"/>
              <a:t> base=</a:t>
            </a:r>
            <a:r>
              <a:rPr lang="en-US" sz="1200" dirty="0" err="1"/>
              <a:t>utc,driftfix</a:t>
            </a:r>
            <a:r>
              <a:rPr lang="en-US" sz="1200" dirty="0"/>
              <a:t>=slew </a:t>
            </a:r>
          </a:p>
          <a:p>
            <a:r>
              <a:rPr lang="en-US" sz="1200" dirty="0"/>
              <a:t>-global </a:t>
            </a:r>
            <a:r>
              <a:rPr lang="en-US" sz="1200" dirty="0" err="1"/>
              <a:t>kvm-pit.lost_tick_policy</a:t>
            </a:r>
            <a:r>
              <a:rPr lang="en-US" sz="1200" dirty="0"/>
              <a:t>=discard </a:t>
            </a:r>
          </a:p>
          <a:p>
            <a:r>
              <a:rPr lang="en-US" sz="1200" dirty="0"/>
              <a:t>-no-</a:t>
            </a:r>
            <a:r>
              <a:rPr lang="en-US" sz="1200" dirty="0" err="1"/>
              <a:t>hpet</a:t>
            </a:r>
            <a:r>
              <a:rPr lang="en-US" sz="1200" dirty="0"/>
              <a:t> </a:t>
            </a:r>
          </a:p>
          <a:p>
            <a:r>
              <a:rPr lang="en-US" sz="1200" dirty="0"/>
              <a:t>-no-shutdown </a:t>
            </a:r>
          </a:p>
          <a:p>
            <a:r>
              <a:rPr lang="en-US" sz="1200" dirty="0"/>
              <a:t>-boot strict=on </a:t>
            </a:r>
          </a:p>
          <a:p>
            <a:r>
              <a:rPr lang="en-US" sz="1200" dirty="0"/>
              <a:t>-device piix3-usb-uhci,id=</a:t>
            </a:r>
            <a:r>
              <a:rPr lang="en-US" sz="1200" dirty="0" err="1"/>
              <a:t>usb,bus</a:t>
            </a:r>
            <a:r>
              <a:rPr lang="en-US" sz="1200" dirty="0"/>
              <a:t>=pci.0,addr=0x1.0x2 </a:t>
            </a:r>
          </a:p>
          <a:p>
            <a:r>
              <a:rPr lang="en-US" sz="1200" dirty="0"/>
              <a:t>-drive file=/</a:t>
            </a:r>
            <a:r>
              <a:rPr lang="en-US" sz="1200" dirty="0" err="1"/>
              <a:t>var</a:t>
            </a:r>
            <a:r>
              <a:rPr lang="en-US" sz="1200" dirty="0"/>
              <a:t>/lib/nova/instances/1f8e6f7e-5a70-4780-89c1-464dc0e7f308/</a:t>
            </a:r>
            <a:r>
              <a:rPr lang="en-US" sz="1200" dirty="0" err="1"/>
              <a:t>disk,if</a:t>
            </a:r>
            <a:r>
              <a:rPr lang="en-US" sz="1200" dirty="0"/>
              <a:t>=</a:t>
            </a:r>
            <a:r>
              <a:rPr lang="en-US" sz="1200" dirty="0" err="1"/>
              <a:t>none,id</a:t>
            </a:r>
            <a:r>
              <a:rPr lang="en-US" sz="1200" dirty="0"/>
              <a:t>=drive-virtio-disk0,format=qcow2,cache=none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virtio-blk-pci,scsi</a:t>
            </a:r>
            <a:r>
              <a:rPr lang="en-US" sz="1200" dirty="0"/>
              <a:t>=</a:t>
            </a:r>
            <a:r>
              <a:rPr lang="en-US" sz="1200" dirty="0" err="1"/>
              <a:t>off,bus</a:t>
            </a:r>
            <a:r>
              <a:rPr lang="en-US" sz="1200" dirty="0"/>
              <a:t>=pci.0,addr=0x4,drive=drive-virtio-disk0,id=virtio-disk0,bootindex=1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netdev</a:t>
            </a:r>
            <a:r>
              <a:rPr lang="en-US" sz="1200" dirty="0"/>
              <a:t> </a:t>
            </a:r>
            <a:r>
              <a:rPr lang="en-US" sz="1200" dirty="0" err="1"/>
              <a:t>tap,fd</a:t>
            </a:r>
            <a:r>
              <a:rPr lang="en-US" sz="1200" dirty="0"/>
              <a:t>=32,id=hostnet0,vhost=</a:t>
            </a:r>
            <a:r>
              <a:rPr lang="en-US" sz="1200" dirty="0" err="1"/>
              <a:t>on,vhostfd</a:t>
            </a:r>
            <a:r>
              <a:rPr lang="en-US" sz="1200" dirty="0"/>
              <a:t>=37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virtio</a:t>
            </a:r>
            <a:r>
              <a:rPr lang="en-US" sz="1200" dirty="0"/>
              <a:t>-net-</a:t>
            </a:r>
            <a:r>
              <a:rPr lang="en-US" sz="1200" dirty="0" err="1"/>
              <a:t>pci,netdev</a:t>
            </a:r>
            <a:r>
              <a:rPr lang="en-US" sz="1200" dirty="0"/>
              <a:t>=hostnet0,id=net0,mac=fa:16:3e:d1:2d:99,bus=pci.0,addr=0x3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chardev</a:t>
            </a:r>
            <a:r>
              <a:rPr lang="en-US" sz="1200" dirty="0"/>
              <a:t> </a:t>
            </a:r>
            <a:r>
              <a:rPr lang="en-US" sz="1200" dirty="0" err="1"/>
              <a:t>file,id</a:t>
            </a:r>
            <a:r>
              <a:rPr lang="en-US" sz="1200" dirty="0"/>
              <a:t>=charserial0,path=/</a:t>
            </a:r>
            <a:r>
              <a:rPr lang="en-US" sz="1200" dirty="0" err="1"/>
              <a:t>var</a:t>
            </a:r>
            <a:r>
              <a:rPr lang="en-US" sz="1200" dirty="0"/>
              <a:t>/lib/nova/instances/1f8e6f7e-5a70-4780-89c1-464dc0e7f308/console.log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isa-serial,chardev</a:t>
            </a:r>
            <a:r>
              <a:rPr lang="en-US" sz="1200" dirty="0"/>
              <a:t>=charserial0,id=serial0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chardev</a:t>
            </a:r>
            <a:r>
              <a:rPr lang="en-US" sz="1200" dirty="0"/>
              <a:t> </a:t>
            </a:r>
            <a:r>
              <a:rPr lang="en-US" sz="1200" dirty="0" err="1"/>
              <a:t>pty,id</a:t>
            </a:r>
            <a:r>
              <a:rPr lang="en-US" sz="1200" dirty="0"/>
              <a:t>=charserial1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isa-serial,chardev</a:t>
            </a:r>
            <a:r>
              <a:rPr lang="en-US" sz="1200" dirty="0"/>
              <a:t>=charserial1,id=serial1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usb-tablet,id</a:t>
            </a:r>
            <a:r>
              <a:rPr lang="en-US" sz="1200" dirty="0"/>
              <a:t>=input0 </a:t>
            </a:r>
          </a:p>
          <a:p>
            <a:r>
              <a:rPr lang="en-US" sz="1200" dirty="0"/>
              <a:t>-</a:t>
            </a:r>
            <a:r>
              <a:rPr lang="en-US" sz="1200" dirty="0" err="1"/>
              <a:t>vnc</a:t>
            </a:r>
            <a:r>
              <a:rPr lang="en-US" sz="1200" dirty="0"/>
              <a:t> 0.0.0.0:12 </a:t>
            </a:r>
          </a:p>
          <a:p>
            <a:r>
              <a:rPr lang="en-US" sz="1200" dirty="0"/>
              <a:t>-k en-us </a:t>
            </a:r>
          </a:p>
          <a:p>
            <a:r>
              <a:rPr lang="en-US" sz="1200" dirty="0"/>
              <a:t>-device cirrus-</a:t>
            </a:r>
            <a:r>
              <a:rPr lang="en-US" sz="1200" dirty="0" err="1"/>
              <a:t>vga,id</a:t>
            </a:r>
            <a:r>
              <a:rPr lang="en-US" sz="1200" dirty="0"/>
              <a:t>=video0,bus=pci.0,addr=0x2 </a:t>
            </a:r>
          </a:p>
          <a:p>
            <a:r>
              <a:rPr lang="en-US" sz="1200" dirty="0"/>
              <a:t>-device </a:t>
            </a:r>
            <a:r>
              <a:rPr lang="en-US" sz="1200" dirty="0" err="1"/>
              <a:t>virtio</a:t>
            </a:r>
            <a:r>
              <a:rPr lang="en-US" sz="1200" dirty="0"/>
              <a:t>-balloon-</a:t>
            </a:r>
            <a:r>
              <a:rPr lang="en-US" sz="1200" dirty="0" err="1"/>
              <a:t>pci,id</a:t>
            </a:r>
            <a:r>
              <a:rPr lang="en-US" sz="1200" dirty="0"/>
              <a:t>=balloon0,bus=pci.0,addr=0x5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6649" y="132080"/>
            <a:ext cx="3872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Openstack</a:t>
            </a:r>
            <a:r>
              <a:rPr lang="zh-CN" altLang="en-US" sz="2800" dirty="0" smtClean="0"/>
              <a:t>虚拟机的参数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1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计算机体系结</a:t>
            </a:r>
            <a:r>
              <a:rPr lang="zh-CN" altLang="en-US" dirty="0" smtClean="0"/>
              <a:t>构</a:t>
            </a:r>
            <a:endParaRPr lang="en-US" altLang="zh-CN" dirty="0" smtClean="0"/>
          </a:p>
          <a:p>
            <a:pPr lvl="1"/>
            <a:r>
              <a:rPr lang="en-US" dirty="0"/>
              <a:t>QEMU</a:t>
            </a:r>
            <a:r>
              <a:rPr lang="zh-CN" altLang="en-US" dirty="0"/>
              <a:t>会模拟多种</a:t>
            </a:r>
            <a:r>
              <a:rPr lang="en-US" dirty="0"/>
              <a:t>Processor </a:t>
            </a:r>
            <a:r>
              <a:rPr lang="en-US" dirty="0" smtClean="0"/>
              <a:t>architectures</a:t>
            </a:r>
            <a:r>
              <a:rPr lang="zh-CN" altLang="en-US" dirty="0" smtClean="0"/>
              <a:t>，常</a:t>
            </a:r>
            <a:r>
              <a:rPr lang="zh-CN" altLang="en-US" dirty="0"/>
              <a:t>用</a:t>
            </a:r>
            <a:r>
              <a:rPr lang="zh-CN" altLang="en-US" dirty="0" smtClean="0"/>
              <a:t>的有：</a:t>
            </a:r>
            <a:endParaRPr lang="en-US" altLang="zh-CN" dirty="0" smtClean="0"/>
          </a:p>
          <a:p>
            <a:pPr lvl="2"/>
            <a:r>
              <a:rPr lang="en-US" dirty="0" smtClean="0"/>
              <a:t>PC </a:t>
            </a:r>
            <a:r>
              <a:rPr lang="en-US" dirty="0"/>
              <a:t>(x86 or x86_64 processor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Mac99 </a:t>
            </a:r>
            <a:r>
              <a:rPr lang="en-US" dirty="0"/>
              <a:t>PowerMac (PowerPC processor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Sun4u/Sun4v </a:t>
            </a:r>
            <a:r>
              <a:rPr lang="en-US" dirty="0"/>
              <a:t>(64-bit </a:t>
            </a:r>
            <a:r>
              <a:rPr lang="en-US" dirty="0" err="1"/>
              <a:t>Sparc</a:t>
            </a:r>
            <a:r>
              <a:rPr lang="en-US" dirty="0"/>
              <a:t> processor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MIPS </a:t>
            </a:r>
            <a:r>
              <a:rPr lang="en-US" dirty="0"/>
              <a:t>magnum (64-bit MIPS 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qemu-system-x86_64 --machine </a:t>
            </a:r>
            <a:r>
              <a:rPr lang="en-US" dirty="0" smtClean="0"/>
              <a:t>?</a:t>
            </a:r>
          </a:p>
          <a:p>
            <a:pPr lvl="1"/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40" y="3200400"/>
            <a:ext cx="5812781" cy="3454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5331" y="3732014"/>
            <a:ext cx="4879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所以在命令行中有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/>
              <a:t>machine </a:t>
            </a:r>
            <a:r>
              <a:rPr lang="en-US" dirty="0" smtClean="0"/>
              <a:t>pc-i440fx-trusty,accel=</a:t>
            </a:r>
            <a:r>
              <a:rPr lang="en-US" dirty="0" err="1" smtClean="0"/>
              <a:t>kvm,usb</a:t>
            </a:r>
            <a:r>
              <a:rPr lang="en-US" dirty="0" smtClean="0"/>
              <a:t>=off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如</a:t>
            </a:r>
            <a:r>
              <a:rPr lang="zh-CN" altLang="en-US" dirty="0"/>
              <a:t>果使用</a:t>
            </a:r>
            <a:r>
              <a:rPr lang="en-US" dirty="0"/>
              <a:t>KVM hardware-assisted </a:t>
            </a:r>
            <a:r>
              <a:rPr lang="en-US" dirty="0" smtClean="0"/>
              <a:t>virtualization</a:t>
            </a:r>
            <a:r>
              <a:rPr lang="zh-CN" altLang="en-US" dirty="0" smtClean="0"/>
              <a:t>，</a:t>
            </a:r>
            <a:r>
              <a:rPr lang="zh-CN" altLang="en-US" dirty="0"/>
              <a:t>也即</a:t>
            </a:r>
            <a:r>
              <a:rPr lang="en-US" altLang="zh-CN" dirty="0"/>
              <a:t>BIOS</a:t>
            </a:r>
            <a:r>
              <a:rPr lang="zh-CN" altLang="en-US" dirty="0"/>
              <a:t>中</a:t>
            </a:r>
            <a:r>
              <a:rPr lang="en-US" altLang="zh-CN" dirty="0"/>
              <a:t>VD-T</a:t>
            </a:r>
            <a:r>
              <a:rPr lang="zh-CN" altLang="en-US" dirty="0"/>
              <a:t>是打开的，则参数中</a:t>
            </a:r>
            <a:r>
              <a:rPr lang="en-US" altLang="zh-CN" dirty="0" err="1" smtClean="0"/>
              <a:t>accel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kvm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</a:t>
            </a:r>
            <a:r>
              <a:rPr lang="zh-CN" altLang="en-US" dirty="0"/>
              <a:t>果不使用</a:t>
            </a:r>
            <a:r>
              <a:rPr lang="en-US" dirty="0"/>
              <a:t>hardware-assisted </a:t>
            </a:r>
            <a:r>
              <a:rPr lang="en-US" dirty="0" smtClean="0"/>
              <a:t>virtualization</a:t>
            </a:r>
            <a:r>
              <a:rPr lang="zh-CN" altLang="en-US" dirty="0" smtClean="0"/>
              <a:t>，</a:t>
            </a:r>
            <a:r>
              <a:rPr lang="zh-CN" altLang="en-US" dirty="0"/>
              <a:t>用的是纯模拟，则有参数</a:t>
            </a:r>
            <a:r>
              <a:rPr lang="en-US" altLang="zh-CN" dirty="0" err="1"/>
              <a:t>accel</a:t>
            </a:r>
            <a:r>
              <a:rPr lang="en-US" altLang="zh-CN" dirty="0"/>
              <a:t> = </a:t>
            </a:r>
            <a:r>
              <a:rPr lang="en-US" altLang="zh-CN" dirty="0" err="1"/>
              <a:t>tcg</a:t>
            </a:r>
            <a:r>
              <a:rPr lang="zh-CN" altLang="en-US" dirty="0"/>
              <a:t>，</a:t>
            </a:r>
            <a:r>
              <a:rPr lang="en-US" altLang="zh-CN" dirty="0"/>
              <a:t>-no-</a:t>
            </a:r>
            <a:r>
              <a:rPr lang="en-US" altLang="zh-CN" dirty="0" err="1"/>
              <a:t>kvm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0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CPU</a:t>
            </a:r>
          </a:p>
          <a:p>
            <a:pPr lvl="1"/>
            <a:r>
              <a:rPr lang="zh-CN" altLang="en-US" dirty="0"/>
              <a:t>下面的命令可以列出支持的</a:t>
            </a:r>
            <a:r>
              <a:rPr lang="en-US" dirty="0" smtClean="0"/>
              <a:t>CPU</a:t>
            </a:r>
            <a:r>
              <a:rPr lang="zh-CN" altLang="en-US" dirty="0" smtClean="0"/>
              <a:t>：</a:t>
            </a:r>
            <a:r>
              <a:rPr lang="en-US" dirty="0" smtClean="0"/>
              <a:t>qemu-system-x86_64 </a:t>
            </a:r>
            <a:r>
              <a:rPr lang="en-US" dirty="0"/>
              <a:t>--</a:t>
            </a:r>
            <a:r>
              <a:rPr lang="en-US" dirty="0" err="1"/>
              <a:t>cpu</a:t>
            </a:r>
            <a:r>
              <a:rPr lang="en-US" dirty="0"/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82" y="1861417"/>
            <a:ext cx="9313527" cy="4315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42000" y="1861417"/>
            <a:ext cx="583184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所</a:t>
            </a:r>
            <a:r>
              <a:rPr lang="zh-CN" altLang="en-US" dirty="0" smtClean="0">
                <a:solidFill>
                  <a:srgbClr val="FFFF00"/>
                </a:solidFill>
              </a:rPr>
              <a:t>以参</a:t>
            </a:r>
            <a:r>
              <a:rPr lang="zh-CN" altLang="en-US" dirty="0">
                <a:solidFill>
                  <a:srgbClr val="FFFF00"/>
                </a:solidFill>
              </a:rPr>
              <a:t>数中有下面的</a:t>
            </a:r>
            <a:r>
              <a:rPr lang="en-US" dirty="0">
                <a:solidFill>
                  <a:srgbClr val="FFFF00"/>
                </a:solidFill>
              </a:rPr>
              <a:t>CPU</a:t>
            </a:r>
            <a:r>
              <a:rPr lang="zh-CN" altLang="en-US" dirty="0">
                <a:solidFill>
                  <a:srgbClr val="FFFF00"/>
                </a:solidFill>
              </a:rPr>
              <a:t>设置及添加的</a:t>
            </a:r>
            <a:r>
              <a:rPr lang="en-US" dirty="0" smtClean="0">
                <a:solidFill>
                  <a:srgbClr val="FFFF00"/>
                </a:solidFill>
              </a:rPr>
              <a:t>flag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err="1">
                <a:solidFill>
                  <a:srgbClr val="FFFF00"/>
                </a:solidFill>
              </a:rPr>
              <a:t>cpu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SandyBridge</a:t>
            </a:r>
            <a:r>
              <a:rPr lang="en-US" dirty="0">
                <a:solidFill>
                  <a:srgbClr val="FFFF00"/>
                </a:solidFill>
              </a:rPr>
              <a:t>,+erms,+smep,+fsgsbase,+pdpe1gb,+rdrand,+f16c,+osxsave,+dca,+pcid,+pdcm,+xtpr,+tm2,+est,+smx,+vmx,+ds_cpl,+monitor,+dtes64,+pbe,+tm,+ht,+ss,+acpi,+ds,+</a:t>
            </a:r>
            <a:r>
              <a:rPr lang="en-US" dirty="0" smtClean="0">
                <a:solidFill>
                  <a:srgbClr val="FFFF00"/>
                </a:solidFill>
              </a:rPr>
              <a:t>vme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SMP</a:t>
            </a:r>
            <a:r>
              <a:rPr lang="zh-CN" altLang="en-US" dirty="0"/>
              <a:t>对称多处理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zh-CN" altLang="en-US" dirty="0"/>
              <a:t>对称多处理</a:t>
            </a:r>
            <a:r>
              <a:rPr lang="en-US" altLang="zh-CN" dirty="0"/>
              <a:t>"</a:t>
            </a:r>
            <a:r>
              <a:rPr lang="zh-CN" altLang="en-US" dirty="0"/>
              <a:t>（</a:t>
            </a:r>
            <a:r>
              <a:rPr lang="en-US" dirty="0"/>
              <a:t>Symmetrical Multi-Processing）</a:t>
            </a:r>
            <a:r>
              <a:rPr lang="zh-CN" altLang="en-US" dirty="0"/>
              <a:t>简称</a:t>
            </a:r>
            <a:r>
              <a:rPr lang="en-US" dirty="0"/>
              <a:t>SMP，</a:t>
            </a:r>
            <a:r>
              <a:rPr lang="zh-CN" altLang="en-US" dirty="0"/>
              <a:t>是指在一个计算机上汇集了一组处理器</a:t>
            </a:r>
            <a:r>
              <a:rPr lang="en-US" altLang="zh-CN" dirty="0"/>
              <a:t>(</a:t>
            </a:r>
            <a:r>
              <a:rPr lang="zh-CN" altLang="en-US" dirty="0"/>
              <a:t>多</a:t>
            </a:r>
            <a:r>
              <a:rPr lang="en-US" dirty="0"/>
              <a:t>CPU),</a:t>
            </a:r>
            <a:r>
              <a:rPr lang="zh-CN" altLang="en-US" dirty="0"/>
              <a:t>各</a:t>
            </a:r>
            <a:r>
              <a:rPr lang="en-US" dirty="0"/>
              <a:t>CPU</a:t>
            </a:r>
            <a:r>
              <a:rPr lang="zh-CN" altLang="en-US" dirty="0"/>
              <a:t>之间共享内存子系统以及总线结构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en-US" dirty="0"/>
              <a:t>QEMU and KVM </a:t>
            </a:r>
            <a:r>
              <a:rPr lang="zh-CN" altLang="en-US" dirty="0"/>
              <a:t>可以最多模拟</a:t>
            </a:r>
            <a:r>
              <a:rPr lang="en-US" dirty="0"/>
              <a:t>SMP</a:t>
            </a:r>
            <a:r>
              <a:rPr lang="zh-CN" altLang="en-US" dirty="0"/>
              <a:t>到</a:t>
            </a:r>
            <a:r>
              <a:rPr lang="en-US" altLang="zh-CN" dirty="0"/>
              <a:t>255</a:t>
            </a:r>
            <a:r>
              <a:rPr lang="zh-CN" altLang="en-US" dirty="0"/>
              <a:t>个</a:t>
            </a:r>
            <a:r>
              <a:rPr lang="en-US" dirty="0"/>
              <a:t>CPU</a:t>
            </a:r>
            <a:r>
              <a:rPr lang="en-US" dirty="0" smtClean="0"/>
              <a:t>.</a:t>
            </a:r>
          </a:p>
          <a:p>
            <a:pPr lvl="1"/>
            <a:r>
              <a:rPr lang="zh-CN" altLang="en-US" dirty="0"/>
              <a:t>我们的参数中</a:t>
            </a:r>
            <a:r>
              <a:rPr lang="zh-CN" altLang="en-US" dirty="0" smtClean="0"/>
              <a:t>有</a:t>
            </a:r>
            <a:r>
              <a:rPr lang="en-US" altLang="zh-CN" dirty="0" smtClean="0"/>
              <a:t>-</a:t>
            </a:r>
            <a:r>
              <a:rPr lang="en-US" dirty="0" err="1"/>
              <a:t>smp</a:t>
            </a:r>
            <a:r>
              <a:rPr lang="en-US" dirty="0"/>
              <a:t> 1,sockets=1,cores=1,threads=1</a:t>
            </a:r>
          </a:p>
          <a:p>
            <a:pPr lvl="2"/>
            <a:r>
              <a:rPr lang="en-US" dirty="0" err="1"/>
              <a:t>qemu</a:t>
            </a:r>
            <a:r>
              <a:rPr lang="zh-CN" altLang="en-US" dirty="0"/>
              <a:t>仿真了一个具有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dirty="0" err="1"/>
              <a:t>vcpu</a:t>
            </a:r>
            <a:r>
              <a:rPr lang="en-US" dirty="0"/>
              <a:t>，</a:t>
            </a:r>
            <a:r>
              <a:rPr lang="zh-CN" altLang="en-US" dirty="0"/>
              <a:t>一个</a:t>
            </a:r>
            <a:r>
              <a:rPr lang="en-US" dirty="0"/>
              <a:t>socket，</a:t>
            </a:r>
            <a:r>
              <a:rPr lang="zh-CN" altLang="en-US" dirty="0"/>
              <a:t>一个</a:t>
            </a:r>
            <a:r>
              <a:rPr lang="en-US" dirty="0"/>
              <a:t>core，</a:t>
            </a:r>
            <a:r>
              <a:rPr lang="zh-CN" altLang="en-US" dirty="0"/>
              <a:t>一个</a:t>
            </a:r>
            <a:r>
              <a:rPr lang="en-US" dirty="0"/>
              <a:t>threads</a:t>
            </a:r>
            <a:r>
              <a:rPr lang="zh-CN" altLang="en-US" dirty="0"/>
              <a:t>的处理器。</a:t>
            </a:r>
          </a:p>
          <a:p>
            <a:pPr lvl="1"/>
            <a:r>
              <a:rPr lang="en-US" dirty="0"/>
              <a:t>socket, core, threads</a:t>
            </a:r>
            <a:r>
              <a:rPr lang="zh-CN" altLang="en-US" dirty="0"/>
              <a:t>是什么概念呢</a:t>
            </a:r>
          </a:p>
          <a:p>
            <a:pPr lvl="2"/>
            <a:r>
              <a:rPr lang="en-US" dirty="0" smtClean="0"/>
              <a:t>socket</a:t>
            </a:r>
            <a:r>
              <a:rPr lang="zh-CN" altLang="en-US" dirty="0"/>
              <a:t>就是主板上插</a:t>
            </a:r>
            <a:r>
              <a:rPr lang="en-US" dirty="0" err="1"/>
              <a:t>cpu</a:t>
            </a:r>
            <a:r>
              <a:rPr lang="zh-CN" altLang="en-US" dirty="0"/>
              <a:t>的槽的数目，也</a:t>
            </a:r>
            <a:r>
              <a:rPr lang="zh-CN" altLang="en-US" dirty="0" smtClean="0"/>
              <a:t>即常说的“</a:t>
            </a:r>
            <a:r>
              <a:rPr lang="zh-CN" altLang="en-US" dirty="0"/>
              <a:t>路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2"/>
            <a:r>
              <a:rPr lang="en-US" dirty="0" smtClean="0"/>
              <a:t>core</a:t>
            </a:r>
            <a:r>
              <a:rPr lang="zh-CN" altLang="en-US" dirty="0"/>
              <a:t>就是我们平时说</a:t>
            </a:r>
            <a:r>
              <a:rPr lang="zh-CN" altLang="en-US" dirty="0" smtClean="0"/>
              <a:t>的“</a:t>
            </a:r>
            <a:r>
              <a:rPr lang="zh-CN" altLang="en-US" dirty="0"/>
              <a:t>核</a:t>
            </a:r>
            <a:r>
              <a:rPr lang="zh-CN" altLang="en-US" dirty="0" smtClean="0"/>
              <a:t>”，</a:t>
            </a:r>
            <a:r>
              <a:rPr lang="zh-CN" altLang="en-US" dirty="0"/>
              <a:t>即双核，</a:t>
            </a:r>
            <a:r>
              <a:rPr lang="en-US" altLang="zh-CN" dirty="0"/>
              <a:t>4</a:t>
            </a:r>
            <a:r>
              <a:rPr lang="zh-CN" altLang="en-US" dirty="0"/>
              <a:t>核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2"/>
            <a:r>
              <a:rPr lang="en-US" dirty="0" smtClean="0"/>
              <a:t>thread</a:t>
            </a:r>
            <a:r>
              <a:rPr lang="zh-CN" altLang="en-US" dirty="0"/>
              <a:t>就是每个</a:t>
            </a:r>
            <a:r>
              <a:rPr lang="en-US" dirty="0"/>
              <a:t>core</a:t>
            </a:r>
            <a:r>
              <a:rPr lang="zh-CN" altLang="en-US" dirty="0"/>
              <a:t>的硬件线程数，即超线程</a:t>
            </a:r>
          </a:p>
          <a:p>
            <a:pPr lvl="1"/>
            <a:r>
              <a:rPr lang="zh-CN" altLang="en-US" dirty="0"/>
              <a:t>具体例子，某个服务器是：</a:t>
            </a:r>
            <a:r>
              <a:rPr lang="en-US" altLang="zh-CN" dirty="0"/>
              <a:t>2</a:t>
            </a:r>
            <a:r>
              <a:rPr lang="zh-CN" altLang="en-US" dirty="0"/>
              <a:t>路</a:t>
            </a:r>
            <a:r>
              <a:rPr lang="en-US" altLang="zh-CN" dirty="0"/>
              <a:t>4</a:t>
            </a:r>
            <a:r>
              <a:rPr lang="zh-CN" altLang="en-US" dirty="0"/>
              <a:t>核超线</a:t>
            </a:r>
            <a:r>
              <a:rPr lang="zh-CN" altLang="en-US" dirty="0" smtClean="0"/>
              <a:t>程</a:t>
            </a:r>
            <a:r>
              <a:rPr lang="en-US" altLang="zh-CN" dirty="0" smtClean="0"/>
              <a:t>(</a:t>
            </a:r>
            <a:r>
              <a:rPr lang="zh-CN" altLang="en-US" dirty="0" smtClean="0"/>
              <a:t>一</a:t>
            </a:r>
            <a:r>
              <a:rPr lang="zh-CN" altLang="en-US" dirty="0"/>
              <a:t>般默认为</a:t>
            </a:r>
            <a:r>
              <a:rPr lang="en-US" altLang="zh-CN" dirty="0"/>
              <a:t>2</a:t>
            </a:r>
            <a:r>
              <a:rPr lang="zh-CN" altLang="en-US" dirty="0"/>
              <a:t>个线</a:t>
            </a:r>
            <a:r>
              <a:rPr lang="zh-CN" altLang="en-US" dirty="0" smtClean="0"/>
              <a:t>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，通</a:t>
            </a:r>
            <a:r>
              <a:rPr lang="zh-CN" altLang="en-US" dirty="0"/>
              <a:t>过</a:t>
            </a:r>
            <a:r>
              <a:rPr lang="en-US" dirty="0"/>
              <a:t>cat /</a:t>
            </a:r>
            <a:r>
              <a:rPr lang="en-US" dirty="0" err="1"/>
              <a:t>proc</a:t>
            </a:r>
            <a:r>
              <a:rPr lang="en-US" dirty="0"/>
              <a:t>/</a:t>
            </a:r>
            <a:r>
              <a:rPr lang="en-US" dirty="0" err="1"/>
              <a:t>cpuinfo</a:t>
            </a:r>
            <a:r>
              <a:rPr lang="zh-CN" altLang="en-US" dirty="0"/>
              <a:t>看到的是</a:t>
            </a:r>
            <a:r>
              <a:rPr lang="en-US" altLang="zh-CN" dirty="0"/>
              <a:t>2*4*2=16</a:t>
            </a:r>
            <a:r>
              <a:rPr lang="zh-CN" altLang="en-US" dirty="0"/>
              <a:t>个</a:t>
            </a:r>
            <a:r>
              <a:rPr lang="en-US" dirty="0"/>
              <a:t>processor，</a:t>
            </a:r>
            <a:r>
              <a:rPr lang="zh-CN" altLang="en-US" dirty="0"/>
              <a:t>很多人也习惯成为</a:t>
            </a:r>
            <a:r>
              <a:rPr lang="en-US" altLang="zh-CN" dirty="0"/>
              <a:t>16</a:t>
            </a:r>
            <a:r>
              <a:rPr lang="zh-CN" altLang="en-US" dirty="0"/>
              <a:t>核了！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300" y="251834"/>
            <a:ext cx="3867150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虚</a:t>
            </a:r>
            <a:r>
              <a:rPr lang="zh-CN" altLang="en-US" dirty="0"/>
              <a:t>拟化的基本类型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724686" cy="5131934"/>
          </a:xfrm>
        </p:spPr>
        <p:txBody>
          <a:bodyPr/>
          <a:lstStyle/>
          <a:p>
            <a:r>
              <a:rPr lang="zh-CN" altLang="en-US" dirty="0" smtClean="0"/>
              <a:t>非硬件辅助全虚拟化</a:t>
            </a:r>
            <a:endParaRPr lang="en-US" altLang="zh-CN" dirty="0" smtClean="0"/>
          </a:p>
          <a:p>
            <a:r>
              <a:rPr lang="en-US" dirty="0" smtClean="0"/>
              <a:t>Full </a:t>
            </a:r>
            <a:r>
              <a:rPr lang="en-US" dirty="0"/>
              <a:t>Virtualization without Hardware </a:t>
            </a:r>
            <a:r>
              <a:rPr lang="en-US" dirty="0" smtClean="0"/>
              <a:t>Assist</a:t>
            </a:r>
          </a:p>
          <a:p>
            <a:pPr lvl="1"/>
            <a:r>
              <a:rPr lang="en-US" dirty="0" smtClean="0"/>
              <a:t>Hypervisor</a:t>
            </a:r>
            <a:r>
              <a:rPr lang="zh-CN" altLang="en-US" dirty="0" smtClean="0"/>
              <a:t>运行在</a:t>
            </a:r>
            <a:r>
              <a:rPr lang="en-US" altLang="zh-CN" dirty="0" smtClean="0"/>
              <a:t>Ring 0</a:t>
            </a:r>
          </a:p>
          <a:p>
            <a:pPr lvl="1"/>
            <a:r>
              <a:rPr lang="en-US" dirty="0" smtClean="0"/>
              <a:t>Hypervisor</a:t>
            </a:r>
            <a:r>
              <a:rPr lang="zh-CN" altLang="en-US" dirty="0" smtClean="0"/>
              <a:t>对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模拟，由</a:t>
            </a:r>
            <a:r>
              <a:rPr lang="en-US" altLang="zh-CN" dirty="0" smtClean="0"/>
              <a:t>Hypervisor</a:t>
            </a:r>
            <a:r>
              <a:rPr lang="zh-CN" altLang="en-US" dirty="0" smtClean="0"/>
              <a:t>模拟一个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给</a:t>
            </a:r>
            <a:r>
              <a:rPr lang="en-US" altLang="zh-CN" dirty="0" smtClean="0"/>
              <a:t>VM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VM</a:t>
            </a:r>
            <a:r>
              <a:rPr lang="zh-CN" altLang="en-US" dirty="0"/>
              <a:t>不直</a:t>
            </a:r>
            <a:r>
              <a:rPr lang="zh-CN" altLang="en-US" dirty="0" smtClean="0"/>
              <a:t>接使用真实的</a:t>
            </a:r>
            <a:r>
              <a:rPr lang="en-US" altLang="zh-CN" dirty="0" smtClean="0"/>
              <a:t>CPU</a:t>
            </a:r>
          </a:p>
          <a:p>
            <a:pPr lvl="1"/>
            <a:r>
              <a:rPr lang="en-US" dirty="0" smtClean="0"/>
              <a:t>Guest OS</a:t>
            </a:r>
            <a:r>
              <a:rPr lang="zh-CN" altLang="en-US" dirty="0" smtClean="0"/>
              <a:t>不做修改，还是试图运行在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上，只不过是模拟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Ring 0</a:t>
            </a:r>
          </a:p>
          <a:p>
            <a:pPr lvl="1"/>
            <a:r>
              <a:rPr lang="en-US" dirty="0" smtClean="0"/>
              <a:t>Hypervisor</a:t>
            </a:r>
            <a:r>
              <a:rPr lang="zh-CN" altLang="en-US" dirty="0" smtClean="0"/>
              <a:t>对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上的指令进行转译，变成真实</a:t>
            </a:r>
            <a:r>
              <a:rPr lang="en-US" altLang="zh-CN" dirty="0" smtClean="0"/>
              <a:t>CPU</a:t>
            </a:r>
            <a:r>
              <a:rPr lang="zh-CN" altLang="en-US" dirty="0" smtClean="0"/>
              <a:t>的指令，只能运行在</a:t>
            </a:r>
            <a:r>
              <a:rPr lang="en-US" altLang="zh-CN" dirty="0" smtClean="0"/>
              <a:t>Ring 1</a:t>
            </a:r>
            <a:r>
              <a:rPr lang="zh-CN" altLang="en-US" dirty="0" smtClean="0"/>
              <a:t>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76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SMBIOS</a:t>
            </a:r>
          </a:p>
          <a:p>
            <a:pPr lvl="1"/>
            <a:r>
              <a:rPr lang="en-US" dirty="0" smtClean="0"/>
              <a:t>SMBIOS</a:t>
            </a:r>
            <a:r>
              <a:rPr lang="zh-CN" altLang="en-US" dirty="0"/>
              <a:t>全称</a:t>
            </a:r>
            <a:r>
              <a:rPr lang="en-US" dirty="0"/>
              <a:t>System Management BIOS，</a:t>
            </a:r>
            <a:r>
              <a:rPr lang="zh-CN" altLang="en-US" dirty="0"/>
              <a:t>用于表示</a:t>
            </a:r>
            <a:r>
              <a:rPr lang="en-US" dirty="0"/>
              <a:t>x86 architectures</a:t>
            </a:r>
            <a:r>
              <a:rPr lang="zh-CN" altLang="en-US" dirty="0"/>
              <a:t>的硬件信息</a:t>
            </a:r>
          </a:p>
          <a:p>
            <a:pPr lvl="1"/>
            <a:r>
              <a:rPr lang="zh-CN" altLang="en-US" dirty="0"/>
              <a:t>在</a:t>
            </a:r>
            <a:r>
              <a:rPr lang="en-US" dirty="0" err="1"/>
              <a:t>unix</a:t>
            </a:r>
            <a:r>
              <a:rPr lang="zh-CN" altLang="en-US" dirty="0"/>
              <a:t>系统上，可以使</a:t>
            </a:r>
            <a:r>
              <a:rPr lang="zh-CN" altLang="en-US" dirty="0" smtClean="0"/>
              <a:t>用命</a:t>
            </a:r>
            <a:r>
              <a:rPr lang="zh-CN" altLang="en-US" dirty="0"/>
              <a:t>令</a:t>
            </a:r>
            <a:r>
              <a:rPr lang="en-US" dirty="0" err="1"/>
              <a:t>dmidecode</a:t>
            </a:r>
            <a:r>
              <a:rPr lang="zh-CN" altLang="en-US" dirty="0"/>
              <a:t>得到，</a:t>
            </a:r>
            <a:r>
              <a:rPr lang="en-US" dirty="0"/>
              <a:t>SMBIOS</a:t>
            </a:r>
            <a:r>
              <a:rPr lang="zh-CN" altLang="en-US" dirty="0"/>
              <a:t>的信息被分为多个</a:t>
            </a:r>
            <a:r>
              <a:rPr lang="en-US" dirty="0"/>
              <a:t>table</a:t>
            </a:r>
            <a:r>
              <a:rPr lang="zh-CN" altLang="en-US" dirty="0"/>
              <a:t>中，称为</a:t>
            </a:r>
            <a:r>
              <a:rPr lang="en-US" dirty="0" smtClean="0"/>
              <a:t>type</a:t>
            </a:r>
          </a:p>
          <a:p>
            <a:pPr lvl="1"/>
            <a:r>
              <a:rPr lang="en-US" dirty="0"/>
              <a:t>type 0</a:t>
            </a:r>
            <a:r>
              <a:rPr lang="zh-CN" altLang="en-US" dirty="0"/>
              <a:t>是</a:t>
            </a:r>
            <a:r>
              <a:rPr lang="en-US" dirty="0"/>
              <a:t>BIOS</a:t>
            </a:r>
            <a:r>
              <a:rPr lang="zh-CN" altLang="en-US" dirty="0"/>
              <a:t>信息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23" y="2709576"/>
            <a:ext cx="4610418" cy="39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754" y="111073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1</a:t>
            </a:r>
            <a:r>
              <a:rPr lang="zh-CN" altLang="en-US" dirty="0"/>
              <a:t>是系统信息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54" y="1604053"/>
            <a:ext cx="5129166" cy="2101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9394" y="1110734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type 2</a:t>
            </a:r>
            <a:r>
              <a:rPr lang="zh-CN" altLang="en-US" dirty="0"/>
              <a:t>是主板信息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94" y="1604053"/>
            <a:ext cx="5580837" cy="29273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59" y="4441474"/>
            <a:ext cx="111196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所</a:t>
            </a:r>
            <a:r>
              <a:rPr lang="zh-CN" altLang="en-US" dirty="0" smtClean="0"/>
              <a:t>以有</a:t>
            </a:r>
            <a:r>
              <a:rPr lang="zh-CN" altLang="en-US" dirty="0"/>
              <a:t>参数</a:t>
            </a:r>
          </a:p>
          <a:p>
            <a:endParaRPr lang="zh-CN" altLang="en-US" dirty="0"/>
          </a:p>
          <a:p>
            <a:r>
              <a:rPr lang="en-US" altLang="zh-CN" dirty="0"/>
              <a:t>-</a:t>
            </a:r>
            <a:r>
              <a:rPr lang="en-US" dirty="0" err="1"/>
              <a:t>smbios</a:t>
            </a:r>
            <a:r>
              <a:rPr lang="en-US" dirty="0"/>
              <a:t> type=1,manufacturer=</a:t>
            </a:r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err="1"/>
              <a:t>Foundation,product</a:t>
            </a:r>
            <a:r>
              <a:rPr lang="en-US" dirty="0"/>
              <a:t>=</a:t>
            </a:r>
            <a:r>
              <a:rPr lang="en-US" dirty="0" err="1"/>
              <a:t>OpenStack</a:t>
            </a:r>
            <a:r>
              <a:rPr lang="en-US" dirty="0"/>
              <a:t> </a:t>
            </a:r>
            <a:r>
              <a:rPr lang="en-US" dirty="0" err="1"/>
              <a:t>Nova,version</a:t>
            </a:r>
            <a:r>
              <a:rPr lang="en-US" dirty="0"/>
              <a:t>=2014.1,serial=80590690-87d2-e311-b1b0-a0481cabdfb4,uuid=1f8e6f7e-5a70-4780-89c1-464dc0e7f308</a:t>
            </a:r>
          </a:p>
          <a:p>
            <a:endParaRPr lang="en-US" dirty="0"/>
          </a:p>
          <a:p>
            <a:r>
              <a:rPr lang="zh-CN" altLang="en-US" dirty="0"/>
              <a:t>指定了</a:t>
            </a:r>
            <a:r>
              <a:rPr lang="en-US" dirty="0"/>
              <a:t>type 1</a:t>
            </a:r>
            <a:r>
              <a:rPr lang="zh-CN" altLang="en-US" dirty="0"/>
              <a:t>的信息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RAM</a:t>
            </a:r>
          </a:p>
          <a:p>
            <a:pPr lvl="1"/>
            <a:r>
              <a:rPr lang="zh-CN" altLang="en-US" dirty="0"/>
              <a:t>内存的大小在参数中，用</a:t>
            </a:r>
            <a:r>
              <a:rPr lang="en-US" altLang="zh-CN" dirty="0"/>
              <a:t>-m</a:t>
            </a:r>
            <a:r>
              <a:rPr lang="zh-CN" altLang="en-US" dirty="0"/>
              <a:t>来指定</a:t>
            </a:r>
          </a:p>
          <a:p>
            <a:pPr lvl="1"/>
            <a:r>
              <a:rPr lang="en-US" altLang="zh-CN" dirty="0" smtClean="0"/>
              <a:t>-</a:t>
            </a:r>
            <a:r>
              <a:rPr lang="en-US" altLang="zh-CN" dirty="0"/>
              <a:t>m </a:t>
            </a:r>
            <a:r>
              <a:rPr lang="en-US" altLang="zh-CN" dirty="0" smtClean="0"/>
              <a:t>2048</a:t>
            </a:r>
          </a:p>
          <a:p>
            <a:pPr lvl="1"/>
            <a:r>
              <a:rPr lang="en-US" dirty="0"/>
              <a:t>guest</a:t>
            </a:r>
            <a:r>
              <a:rPr lang="zh-CN" altLang="en-US" dirty="0"/>
              <a:t>真正运行态的占用的内存的大小，是用</a:t>
            </a:r>
            <a:r>
              <a:rPr lang="en-US" dirty="0"/>
              <a:t>Memory Ballooning</a:t>
            </a:r>
            <a:r>
              <a:rPr lang="zh-CN" altLang="en-US" dirty="0"/>
              <a:t>来调</a:t>
            </a:r>
            <a:r>
              <a:rPr lang="zh-CN" altLang="en-US" dirty="0" smtClean="0"/>
              <a:t>整</a:t>
            </a:r>
            <a:endParaRPr lang="en-US" altLang="zh-CN" dirty="0" smtClean="0"/>
          </a:p>
          <a:p>
            <a:pPr lvl="1"/>
            <a:r>
              <a:rPr lang="en-US" dirty="0"/>
              <a:t>-device </a:t>
            </a:r>
            <a:r>
              <a:rPr lang="en-US" dirty="0" err="1"/>
              <a:t>virtio</a:t>
            </a:r>
            <a:r>
              <a:rPr lang="en-US" dirty="0"/>
              <a:t>-balloon-</a:t>
            </a:r>
            <a:r>
              <a:rPr lang="en-US" dirty="0" err="1"/>
              <a:t>pci,id</a:t>
            </a:r>
            <a:r>
              <a:rPr lang="en-US" dirty="0"/>
              <a:t>=balloon0,bus=pci.0,addr=0x5</a:t>
            </a:r>
            <a:endParaRPr lang="en-US" altLang="zh-CN" dirty="0" smtClean="0"/>
          </a:p>
          <a:p>
            <a:r>
              <a:rPr lang="en-US" dirty="0" smtClean="0"/>
              <a:t>ACPI (</a:t>
            </a:r>
            <a:r>
              <a:rPr lang="en-US" dirty="0"/>
              <a:t>Advanced Configuration and Power Interface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open industry standard for power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/>
              <a:t>ACPI disabled with the option -</a:t>
            </a:r>
            <a:r>
              <a:rPr lang="en-US" dirty="0" smtClean="0"/>
              <a:t>no-</a:t>
            </a:r>
            <a:r>
              <a:rPr lang="en-US" dirty="0" err="1" smtClean="0"/>
              <a:t>acpi</a:t>
            </a:r>
            <a:endParaRPr lang="en-US" dirty="0" smtClean="0"/>
          </a:p>
          <a:p>
            <a:r>
              <a:rPr lang="en-US" dirty="0"/>
              <a:t>System </a:t>
            </a:r>
            <a:r>
              <a:rPr lang="en-US" dirty="0" smtClean="0"/>
              <a:t>Clock</a:t>
            </a:r>
          </a:p>
          <a:p>
            <a:pPr lvl="1"/>
            <a:r>
              <a:rPr lang="zh-CN" altLang="en-US" dirty="0"/>
              <a:t>系统时间由参数</a:t>
            </a:r>
            <a:r>
              <a:rPr lang="en-US" altLang="zh-CN" dirty="0"/>
              <a:t>-</a:t>
            </a:r>
            <a:r>
              <a:rPr lang="en-US" dirty="0" err="1"/>
              <a:t>rtc</a:t>
            </a:r>
            <a:r>
              <a:rPr lang="zh-CN" altLang="en-US" dirty="0"/>
              <a:t>指</a:t>
            </a:r>
            <a:r>
              <a:rPr lang="zh-CN" altLang="en-US" dirty="0" smtClean="0"/>
              <a:t>定 </a:t>
            </a:r>
            <a:r>
              <a:rPr lang="en-US" altLang="zh-CN" dirty="0" smtClean="0"/>
              <a:t>-</a:t>
            </a:r>
            <a:r>
              <a:rPr lang="en-US" dirty="0" err="1"/>
              <a:t>rtc</a:t>
            </a:r>
            <a:r>
              <a:rPr lang="en-US" dirty="0"/>
              <a:t> [base = </a:t>
            </a:r>
            <a:r>
              <a:rPr lang="en-US" dirty="0" err="1"/>
              <a:t>utc</a:t>
            </a:r>
            <a:r>
              <a:rPr lang="en-US" dirty="0"/>
              <a:t> | </a:t>
            </a:r>
            <a:r>
              <a:rPr lang="en-US" dirty="0" err="1"/>
              <a:t>localtime</a:t>
            </a:r>
            <a:r>
              <a:rPr lang="en-US" dirty="0"/>
              <a:t> | date] [, clock = host | </a:t>
            </a:r>
            <a:r>
              <a:rPr lang="en-US" dirty="0" err="1"/>
              <a:t>vm</a:t>
            </a:r>
            <a:r>
              <a:rPr lang="en-US" dirty="0"/>
              <a:t>] [, </a:t>
            </a:r>
            <a:r>
              <a:rPr lang="en-US" dirty="0" err="1"/>
              <a:t>driftfix</a:t>
            </a:r>
            <a:r>
              <a:rPr lang="en-US" dirty="0"/>
              <a:t> = none | slew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High Precision Event Timer (HPET)</a:t>
            </a:r>
            <a:r>
              <a:rPr lang="zh-CN" altLang="en-US" dirty="0"/>
              <a:t>是可以更准确的设定时间的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70211" y="5163523"/>
            <a:ext cx="262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rtc</a:t>
            </a:r>
            <a:r>
              <a:rPr lang="en-US" dirty="0"/>
              <a:t> base=</a:t>
            </a:r>
            <a:r>
              <a:rPr lang="en-US" dirty="0" err="1"/>
              <a:t>utc,driftfix</a:t>
            </a:r>
            <a:r>
              <a:rPr lang="en-US" dirty="0"/>
              <a:t>=slew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0211" y="5807631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-no-</a:t>
            </a:r>
            <a:r>
              <a:rPr lang="en-US" dirty="0" err="1"/>
              <a:t>hpet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</a:t>
            </a:r>
          </a:p>
          <a:p>
            <a:pPr lvl="1"/>
            <a:r>
              <a:rPr lang="en-US" altLang="zh-CN" dirty="0"/>
              <a:t>USB</a:t>
            </a:r>
            <a:r>
              <a:rPr lang="zh-CN" altLang="en-US" dirty="0"/>
              <a:t>的好处就是即插即用</a:t>
            </a:r>
          </a:p>
          <a:p>
            <a:pPr lvl="1"/>
            <a:r>
              <a:rPr lang="zh-CN" altLang="en-US" dirty="0" smtClean="0"/>
              <a:t>参</a:t>
            </a:r>
            <a:r>
              <a:rPr lang="zh-CN" altLang="en-US" dirty="0"/>
              <a:t>数</a:t>
            </a:r>
            <a:r>
              <a:rPr lang="en-US" altLang="zh-CN" dirty="0"/>
              <a:t>-</a:t>
            </a:r>
            <a:r>
              <a:rPr lang="en-US" altLang="zh-CN" dirty="0" err="1"/>
              <a:t>usb</a:t>
            </a:r>
            <a:r>
              <a:rPr lang="zh-CN" altLang="en-US" dirty="0"/>
              <a:t>，可以模拟一个</a:t>
            </a:r>
            <a:r>
              <a:rPr lang="en-US" altLang="zh-CN" dirty="0"/>
              <a:t>PCI UHCI USB</a:t>
            </a:r>
            <a:r>
              <a:rPr lang="zh-CN" altLang="en-US" dirty="0"/>
              <a:t>控制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zh-CN" altLang="en-US" dirty="0"/>
              <a:t>参数里面看到的是</a:t>
            </a:r>
          </a:p>
          <a:p>
            <a:pPr lvl="2"/>
            <a:r>
              <a:rPr lang="en-US" altLang="zh-CN" dirty="0" smtClean="0"/>
              <a:t>-</a:t>
            </a:r>
            <a:r>
              <a:rPr lang="en-US" dirty="0"/>
              <a:t>device </a:t>
            </a:r>
            <a:r>
              <a:rPr lang="en-US" dirty="0" err="1"/>
              <a:t>usb-tablet,id</a:t>
            </a:r>
            <a:r>
              <a:rPr lang="en-US" dirty="0"/>
              <a:t>=input0</a:t>
            </a:r>
          </a:p>
          <a:p>
            <a:pPr lvl="2"/>
            <a:r>
              <a:rPr lang="zh-CN" altLang="en-US" dirty="0" smtClean="0"/>
              <a:t>通</a:t>
            </a:r>
            <a:r>
              <a:rPr lang="zh-CN" altLang="en-US" dirty="0"/>
              <a:t>过</a:t>
            </a:r>
            <a:r>
              <a:rPr lang="en-US" dirty="0"/>
              <a:t>tablet，</a:t>
            </a:r>
            <a:r>
              <a:rPr lang="zh-CN" altLang="en-US" dirty="0"/>
              <a:t>鼠标可以在</a:t>
            </a:r>
            <a:r>
              <a:rPr lang="en-US" dirty="0"/>
              <a:t>HOST</a:t>
            </a:r>
            <a:r>
              <a:rPr lang="zh-CN" altLang="en-US" dirty="0"/>
              <a:t>和</a:t>
            </a:r>
            <a:r>
              <a:rPr lang="en-US" dirty="0"/>
              <a:t>GUEST</a:t>
            </a:r>
            <a:r>
              <a:rPr lang="zh-CN" altLang="en-US" dirty="0"/>
              <a:t>机器之间自由的切</a:t>
            </a:r>
            <a:r>
              <a:rPr lang="zh-CN" altLang="en-US" dirty="0" smtClean="0"/>
              <a:t>换</a:t>
            </a:r>
            <a:endParaRPr lang="en-US" altLang="zh-CN" dirty="0" smtClean="0"/>
          </a:p>
          <a:p>
            <a:r>
              <a:rPr lang="zh-CN" altLang="en-US" dirty="0"/>
              <a:t>显示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 lvl="1"/>
            <a:r>
              <a:rPr lang="zh-CN" altLang="en-US" dirty="0"/>
              <a:t>用参数</a:t>
            </a:r>
            <a:r>
              <a:rPr lang="en-US" altLang="zh-CN" dirty="0"/>
              <a:t>-</a:t>
            </a:r>
            <a:r>
              <a:rPr lang="en-US" dirty="0" err="1"/>
              <a:t>vga</a:t>
            </a:r>
            <a:r>
              <a:rPr lang="zh-CN" altLang="en-US" dirty="0"/>
              <a:t>设置，默认为</a:t>
            </a:r>
            <a:r>
              <a:rPr lang="en-US" dirty="0"/>
              <a:t>cirrus，</a:t>
            </a:r>
            <a:r>
              <a:rPr lang="zh-CN" altLang="en-US" dirty="0"/>
              <a:t>它模拟了</a:t>
            </a:r>
            <a:r>
              <a:rPr lang="en-US" dirty="0"/>
              <a:t>CL-GD5446 PCI VGA </a:t>
            </a:r>
            <a:r>
              <a:rPr lang="en-US" dirty="0" smtClean="0"/>
              <a:t>card</a:t>
            </a:r>
          </a:p>
          <a:p>
            <a:pPr lvl="1"/>
            <a:r>
              <a:rPr lang="en-US" dirty="0"/>
              <a:t>-device cirrus-</a:t>
            </a:r>
            <a:r>
              <a:rPr lang="en-US" dirty="0" err="1"/>
              <a:t>vga,id</a:t>
            </a:r>
            <a:r>
              <a:rPr lang="en-US" dirty="0"/>
              <a:t>=video0,bus=pci.0,addr=0x2</a:t>
            </a:r>
            <a:endParaRPr lang="en-US" dirty="0" smtClean="0"/>
          </a:p>
          <a:p>
            <a:r>
              <a:rPr lang="zh-CN" altLang="en-US" dirty="0"/>
              <a:t>声</a:t>
            </a:r>
            <a:r>
              <a:rPr lang="zh-CN" altLang="en-US" dirty="0" smtClean="0"/>
              <a:t>卡</a:t>
            </a:r>
            <a:endParaRPr lang="en-US" altLang="zh-CN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57" y="4742268"/>
            <a:ext cx="6688890" cy="19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网</a:t>
            </a:r>
            <a:r>
              <a:rPr lang="zh-CN" altLang="en-US" dirty="0" smtClean="0"/>
              <a:t>卡</a:t>
            </a:r>
            <a:endParaRPr lang="en-US" altLang="zh-CN" dirty="0" smtClean="0"/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-</a:t>
            </a:r>
            <a:r>
              <a:rPr lang="en-US" dirty="0"/>
              <a:t>net</a:t>
            </a:r>
            <a:r>
              <a:rPr lang="zh-CN" altLang="en-US" dirty="0"/>
              <a:t>参</a:t>
            </a:r>
            <a:r>
              <a:rPr lang="zh-CN" altLang="en-US" dirty="0" smtClean="0"/>
              <a:t>数和</a:t>
            </a:r>
            <a:r>
              <a:rPr lang="en-US" altLang="zh-CN" dirty="0" smtClean="0"/>
              <a:t>-device</a:t>
            </a:r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角度：</a:t>
            </a:r>
            <a:r>
              <a:rPr lang="en-US" dirty="0" smtClean="0"/>
              <a:t>-</a:t>
            </a:r>
            <a:r>
              <a:rPr lang="en-US" dirty="0" err="1" smtClean="0"/>
              <a:t>netdev</a:t>
            </a:r>
            <a:r>
              <a:rPr lang="en-US" dirty="0" smtClean="0"/>
              <a:t> </a:t>
            </a:r>
            <a:r>
              <a:rPr lang="en-US" dirty="0" err="1" smtClean="0"/>
              <a:t>tap,fd</a:t>
            </a:r>
            <a:r>
              <a:rPr lang="en-US" dirty="0" smtClean="0"/>
              <a:t>=32,id=</a:t>
            </a:r>
            <a:r>
              <a:rPr lang="en-US" b="1" dirty="0" smtClean="0">
                <a:solidFill>
                  <a:srgbClr val="FF0000"/>
                </a:solidFill>
              </a:rPr>
              <a:t>hostnet0</a:t>
            </a:r>
            <a:r>
              <a:rPr lang="en-US" dirty="0" smtClean="0"/>
              <a:t>,vhost=</a:t>
            </a:r>
            <a:r>
              <a:rPr lang="en-US" dirty="0" err="1" smtClean="0"/>
              <a:t>on,vhostfd</a:t>
            </a:r>
            <a:r>
              <a:rPr lang="en-US" dirty="0" smtClean="0"/>
              <a:t>=37</a:t>
            </a:r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角度：</a:t>
            </a:r>
            <a:r>
              <a:rPr lang="en-US" dirty="0" smtClean="0"/>
              <a:t>-device </a:t>
            </a:r>
            <a:r>
              <a:rPr lang="en-US" dirty="0" err="1" smtClean="0"/>
              <a:t>virtio</a:t>
            </a:r>
            <a:r>
              <a:rPr lang="en-US" dirty="0" smtClean="0"/>
              <a:t>-net-</a:t>
            </a:r>
            <a:r>
              <a:rPr lang="en-US" dirty="0" err="1" smtClean="0"/>
              <a:t>pci,netdev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hostnet0</a:t>
            </a:r>
            <a:r>
              <a:rPr lang="en-US" dirty="0" smtClean="0"/>
              <a:t>,id=net0,mac=fa:16:3e:d1:2d:99,bus=pci.0,addr=0x3</a:t>
            </a:r>
          </a:p>
          <a:p>
            <a:r>
              <a:rPr lang="zh-CN" altLang="en-US" dirty="0"/>
              <a:t>硬</a:t>
            </a:r>
            <a:r>
              <a:rPr lang="zh-CN" altLang="en-US" dirty="0" smtClean="0"/>
              <a:t>盘</a:t>
            </a:r>
            <a:endParaRPr lang="en-US" altLang="zh-CN" dirty="0" smtClean="0"/>
          </a:p>
          <a:p>
            <a:pPr lvl="1"/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dirty="0"/>
              <a:t>-</a:t>
            </a:r>
            <a:r>
              <a:rPr lang="en-US" dirty="0" err="1"/>
              <a:t>hda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hdb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zh-CN" altLang="en-US" dirty="0" smtClean="0"/>
              <a:t>使用</a:t>
            </a:r>
            <a:r>
              <a:rPr lang="en-US" dirty="0"/>
              <a:t>-</a:t>
            </a:r>
            <a:r>
              <a:rPr lang="en-US" dirty="0" smtClean="0"/>
              <a:t>drive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-device</a:t>
            </a:r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角度：</a:t>
            </a:r>
            <a:r>
              <a:rPr lang="en-US" dirty="0" smtClean="0"/>
              <a:t>-drive </a:t>
            </a:r>
            <a:r>
              <a:rPr lang="en-US" dirty="0"/>
              <a:t>file=/</a:t>
            </a:r>
            <a:r>
              <a:rPr lang="en-US" dirty="0" err="1"/>
              <a:t>var</a:t>
            </a:r>
            <a:r>
              <a:rPr lang="en-US" dirty="0"/>
              <a:t>/lib/nova/instances/1f8e6f7e-5a70-4780-89c1-464dc0e7f308/</a:t>
            </a:r>
            <a:r>
              <a:rPr lang="en-US" dirty="0" err="1"/>
              <a:t>disk,if</a:t>
            </a:r>
            <a:r>
              <a:rPr lang="en-US" dirty="0"/>
              <a:t>=</a:t>
            </a:r>
            <a:r>
              <a:rPr lang="en-US" dirty="0" err="1"/>
              <a:t>none,id</a:t>
            </a:r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drive-virtio-disk0</a:t>
            </a:r>
            <a:r>
              <a:rPr lang="en-US" dirty="0"/>
              <a:t>,format=qcow2,cache=none </a:t>
            </a:r>
            <a:endParaRPr lang="en-US" dirty="0" smtClean="0"/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角度：</a:t>
            </a:r>
            <a:r>
              <a:rPr lang="en-US" dirty="0" smtClean="0"/>
              <a:t>-device </a:t>
            </a:r>
            <a:r>
              <a:rPr lang="en-US" dirty="0" err="1" smtClean="0"/>
              <a:t>virtio-blk-pci,scsi</a:t>
            </a:r>
            <a:r>
              <a:rPr lang="en-US" dirty="0" smtClean="0"/>
              <a:t>=</a:t>
            </a:r>
            <a:r>
              <a:rPr lang="en-US" dirty="0" err="1" smtClean="0"/>
              <a:t>off,bus</a:t>
            </a:r>
            <a:r>
              <a:rPr lang="en-US" dirty="0" smtClean="0"/>
              <a:t>=pci.0,addr=0x4,drive=</a:t>
            </a:r>
            <a:r>
              <a:rPr lang="en-US" b="1" dirty="0" smtClean="0">
                <a:solidFill>
                  <a:srgbClr val="FF0000"/>
                </a:solidFill>
              </a:rPr>
              <a:t>drive-virtio-disk0</a:t>
            </a:r>
            <a:r>
              <a:rPr lang="en-US" dirty="0" smtClean="0"/>
              <a:t>,id=virtio-disk0,bootindex=1</a:t>
            </a:r>
          </a:p>
          <a:p>
            <a:r>
              <a:rPr lang="en-US" altLang="zh-CN" dirty="0" smtClean="0"/>
              <a:t>CDROM</a:t>
            </a:r>
          </a:p>
          <a:p>
            <a:pPr lvl="1"/>
            <a:r>
              <a:rPr lang="zh-CN" altLang="en-US" dirty="0"/>
              <a:t>使用</a:t>
            </a:r>
            <a:r>
              <a:rPr lang="en-US" altLang="zh-CN" dirty="0"/>
              <a:t>-</a:t>
            </a:r>
            <a:r>
              <a:rPr lang="en-US" dirty="0" err="1"/>
              <a:t>cdrom</a:t>
            </a:r>
            <a:endParaRPr lang="en-US" dirty="0"/>
          </a:p>
          <a:p>
            <a:pPr lvl="1"/>
            <a:r>
              <a:rPr lang="zh-CN" altLang="en-US" dirty="0"/>
              <a:t>如果想直接挂载</a:t>
            </a:r>
            <a:r>
              <a:rPr lang="en-US" dirty="0"/>
              <a:t>Host</a:t>
            </a:r>
            <a:r>
              <a:rPr lang="zh-CN" altLang="en-US" dirty="0"/>
              <a:t>机器上的</a:t>
            </a:r>
            <a:r>
              <a:rPr lang="en-US" dirty="0" smtClean="0"/>
              <a:t>CD-ROM -</a:t>
            </a:r>
            <a:r>
              <a:rPr lang="en-US" dirty="0" err="1"/>
              <a:t>cdrom</a:t>
            </a:r>
            <a:r>
              <a:rPr lang="en-US" dirty="0"/>
              <a:t> 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cdrom</a:t>
            </a:r>
            <a:endParaRPr lang="en-US" dirty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 Device: console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log</a:t>
            </a:r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角度：</a:t>
            </a:r>
            <a:r>
              <a:rPr lang="en-US" dirty="0" smtClean="0"/>
              <a:t>-</a:t>
            </a:r>
            <a:r>
              <a:rPr lang="en-US" dirty="0" err="1" smtClean="0"/>
              <a:t>chardev</a:t>
            </a:r>
            <a:r>
              <a:rPr lang="en-US" dirty="0" smtClean="0"/>
              <a:t> </a:t>
            </a:r>
            <a:r>
              <a:rPr lang="en-US" dirty="0" err="1"/>
              <a:t>file,id</a:t>
            </a:r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charserial0</a:t>
            </a:r>
            <a:r>
              <a:rPr lang="en-US" dirty="0"/>
              <a:t>,path=/</a:t>
            </a:r>
            <a:r>
              <a:rPr lang="en-US" dirty="0" err="1"/>
              <a:t>var</a:t>
            </a:r>
            <a:r>
              <a:rPr lang="en-US" dirty="0"/>
              <a:t>/lib/nova/instances/1f8e6f7e-5a70-4780-89c1-464dc0e7f308/console.log </a:t>
            </a:r>
            <a:endParaRPr lang="en-US" dirty="0" smtClean="0"/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角度：</a:t>
            </a:r>
            <a:r>
              <a:rPr lang="en-US" dirty="0" smtClean="0"/>
              <a:t>-device </a:t>
            </a:r>
            <a:r>
              <a:rPr lang="en-US" dirty="0" err="1"/>
              <a:t>isa-serial,chardev</a:t>
            </a:r>
            <a:r>
              <a:rPr lang="en-US" dirty="0"/>
              <a:t>=</a:t>
            </a:r>
            <a:r>
              <a:rPr lang="en-US" b="1" dirty="0">
                <a:solidFill>
                  <a:srgbClr val="FF0000"/>
                </a:solidFill>
              </a:rPr>
              <a:t>charserial0</a:t>
            </a:r>
            <a:r>
              <a:rPr lang="en-US" dirty="0"/>
              <a:t>,id=serial0 </a:t>
            </a:r>
            <a:endParaRPr lang="en-US" dirty="0" smtClean="0"/>
          </a:p>
          <a:p>
            <a:pPr lvl="1"/>
            <a:r>
              <a:rPr lang="zh-CN" altLang="en-US" dirty="0"/>
              <a:t>当</a:t>
            </a:r>
            <a:r>
              <a:rPr lang="zh-CN" altLang="en-US" dirty="0" smtClean="0"/>
              <a:t>然需要在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里面做如下的配置才能将</a:t>
            </a:r>
            <a:r>
              <a:rPr lang="en-US" altLang="zh-CN" dirty="0" smtClean="0"/>
              <a:t>boot log</a:t>
            </a:r>
            <a:r>
              <a:rPr lang="zh-CN" altLang="en-US" dirty="0" smtClean="0"/>
              <a:t>写入</a:t>
            </a:r>
            <a:r>
              <a:rPr lang="en-US" altLang="zh-CN" dirty="0" smtClean="0"/>
              <a:t>console</a:t>
            </a:r>
          </a:p>
          <a:p>
            <a:pPr lvl="1"/>
            <a:r>
              <a:rPr lang="en-US" dirty="0"/>
              <a:t>/</a:t>
            </a:r>
            <a:r>
              <a:rPr lang="en-US" dirty="0" smtClean="0"/>
              <a:t>boot/grub/</a:t>
            </a:r>
            <a:r>
              <a:rPr lang="en-US" dirty="0" err="1" smtClean="0"/>
              <a:t>grub.cfg</a:t>
            </a:r>
            <a:r>
              <a:rPr lang="zh-CN" altLang="en-US" dirty="0" smtClean="0"/>
              <a:t>中有</a:t>
            </a:r>
            <a:endParaRPr lang="en-US" altLang="zh-CN" dirty="0" smtClean="0"/>
          </a:p>
          <a:p>
            <a:pPr lvl="2"/>
            <a:r>
              <a:rPr lang="en-US" dirty="0" err="1"/>
              <a:t>linux</a:t>
            </a:r>
            <a:r>
              <a:rPr lang="en-US" dirty="0"/>
              <a:t> /boot/vmlinuz-3.2.0-49-virtual root=UUID=6d2231e4-0975-4f35-a94f-56738c1a8150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smtClean="0"/>
              <a:t>console=ttyS0</a:t>
            </a:r>
          </a:p>
          <a:p>
            <a:r>
              <a:rPr lang="en-US" dirty="0" smtClean="0"/>
              <a:t>Character Device: PTY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chardev</a:t>
            </a:r>
            <a:r>
              <a:rPr lang="en-US" dirty="0"/>
              <a:t> </a:t>
            </a:r>
            <a:r>
              <a:rPr lang="en-US" dirty="0" err="1" smtClean="0"/>
              <a:t>pty,id</a:t>
            </a:r>
            <a:r>
              <a:rPr lang="en-US" dirty="0" smtClean="0"/>
              <a:t>=charserial1</a:t>
            </a:r>
          </a:p>
          <a:p>
            <a:pPr lvl="1"/>
            <a:r>
              <a:rPr lang="en-US" dirty="0" smtClean="0"/>
              <a:t>-</a:t>
            </a:r>
            <a:r>
              <a:rPr lang="en-US" dirty="0"/>
              <a:t>device </a:t>
            </a:r>
            <a:r>
              <a:rPr lang="en-US" dirty="0" err="1"/>
              <a:t>isa-serial,chardev</a:t>
            </a:r>
            <a:r>
              <a:rPr lang="en-US" dirty="0"/>
              <a:t>=charserial1,id=serial1 </a:t>
            </a:r>
            <a:endParaRPr lang="en-US" dirty="0" smtClean="0"/>
          </a:p>
          <a:p>
            <a:r>
              <a:rPr lang="en-US" dirty="0" smtClean="0"/>
              <a:t>VNC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vnc</a:t>
            </a:r>
            <a:r>
              <a:rPr lang="en-US" dirty="0"/>
              <a:t> </a:t>
            </a:r>
            <a:r>
              <a:rPr lang="en-US" dirty="0" smtClean="0"/>
              <a:t>0.0.0.0:12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PCI</a:t>
            </a:r>
            <a:r>
              <a:rPr lang="en-US" dirty="0"/>
              <a:t>(Peripheral Component Interconnect)</a:t>
            </a:r>
            <a:r>
              <a:rPr lang="zh-CN" altLang="en-US" dirty="0"/>
              <a:t>是设备总线标</a:t>
            </a:r>
            <a:r>
              <a:rPr lang="zh-CN" altLang="en-US" dirty="0" smtClean="0"/>
              <a:t>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在参数中常看到</a:t>
            </a:r>
            <a:r>
              <a:rPr lang="en-US" altLang="zh-CN" dirty="0" smtClean="0"/>
              <a:t>bus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addr</a:t>
            </a:r>
            <a:r>
              <a:rPr lang="zh-CN" altLang="en-US" dirty="0" smtClean="0"/>
              <a:t>，是</a:t>
            </a:r>
            <a:r>
              <a:rPr lang="en-US" altLang="zh-CN" dirty="0" smtClean="0"/>
              <a:t>PCI</a:t>
            </a:r>
            <a:r>
              <a:rPr lang="zh-CN" altLang="en-US" dirty="0"/>
              <a:t>总</a:t>
            </a:r>
            <a:r>
              <a:rPr lang="zh-CN" altLang="en-US" dirty="0" smtClean="0"/>
              <a:t>线的概念</a:t>
            </a:r>
            <a:endParaRPr lang="en-US" altLang="zh-CN" dirty="0" smtClean="0"/>
          </a:p>
          <a:p>
            <a:pPr lvl="1"/>
            <a:r>
              <a:rPr lang="zh-CN" altLang="en-US" dirty="0"/>
              <a:t>一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PCI</a:t>
            </a:r>
            <a:r>
              <a:rPr lang="zh-CN" altLang="en-US" dirty="0" smtClean="0"/>
              <a:t>子系统包含四个模块</a:t>
            </a:r>
            <a:endParaRPr lang="en-US" altLang="zh-CN" dirty="0" smtClean="0"/>
          </a:p>
          <a:p>
            <a:pPr lvl="2"/>
            <a:r>
              <a:rPr lang="en-US" dirty="0" smtClean="0"/>
              <a:t>Bus</a:t>
            </a:r>
          </a:p>
          <a:p>
            <a:pPr lvl="3"/>
            <a:r>
              <a:rPr lang="zh-CN" altLang="en-US" dirty="0"/>
              <a:t>最</a:t>
            </a:r>
            <a:r>
              <a:rPr lang="zh-CN" altLang="en-US" dirty="0" smtClean="0"/>
              <a:t>多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Bus</a:t>
            </a:r>
            <a:r>
              <a:rPr lang="zh-CN" altLang="en-US" dirty="0" smtClean="0"/>
              <a:t>，常用的是</a:t>
            </a:r>
            <a:r>
              <a:rPr lang="en-US" altLang="zh-CN" dirty="0" smtClean="0"/>
              <a:t>Bus 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Bus 1</a:t>
            </a:r>
            <a:endParaRPr lang="en-US" dirty="0" smtClean="0"/>
          </a:p>
          <a:p>
            <a:pPr lvl="2"/>
            <a:r>
              <a:rPr lang="en-US" dirty="0" smtClean="0"/>
              <a:t>Device</a:t>
            </a:r>
          </a:p>
          <a:p>
            <a:pPr lvl="3"/>
            <a:r>
              <a:rPr lang="en-US" dirty="0" smtClean="0"/>
              <a:t>Device</a:t>
            </a:r>
            <a:r>
              <a:rPr lang="zh-CN" altLang="en-US" dirty="0" smtClean="0"/>
              <a:t>就是连接到</a:t>
            </a:r>
            <a:r>
              <a:rPr lang="en-US" altLang="zh-CN" dirty="0" smtClean="0"/>
              <a:t>Bus</a:t>
            </a:r>
            <a:r>
              <a:rPr lang="zh-CN" altLang="en-US" dirty="0" smtClean="0"/>
              <a:t>上的设备，如声卡，网卡等，最多</a:t>
            </a:r>
            <a:r>
              <a:rPr lang="en-US" altLang="zh-CN" dirty="0" smtClean="0"/>
              <a:t>32</a:t>
            </a:r>
            <a:r>
              <a:rPr lang="zh-CN" altLang="en-US" dirty="0" smtClean="0"/>
              <a:t>个</a:t>
            </a:r>
            <a:endParaRPr lang="en-US" dirty="0" smtClean="0"/>
          </a:p>
          <a:p>
            <a:pPr lvl="2"/>
            <a:r>
              <a:rPr lang="en-US" dirty="0" smtClean="0"/>
              <a:t>Function</a:t>
            </a:r>
          </a:p>
          <a:p>
            <a:pPr lvl="3"/>
            <a:r>
              <a:rPr lang="zh-CN" altLang="en-US" dirty="0"/>
              <a:t>每</a:t>
            </a:r>
            <a:r>
              <a:rPr lang="zh-CN" altLang="en-US" dirty="0" smtClean="0"/>
              <a:t>个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有至少有一个</a:t>
            </a:r>
            <a:r>
              <a:rPr lang="en-US" altLang="zh-CN" dirty="0" smtClean="0"/>
              <a:t>Function 0</a:t>
            </a:r>
            <a:r>
              <a:rPr lang="zh-CN" altLang="en-US" dirty="0" smtClean="0"/>
              <a:t>，最多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</a:t>
            </a:r>
            <a:endParaRPr lang="en-US" dirty="0" smtClean="0"/>
          </a:p>
          <a:p>
            <a:pPr lvl="2"/>
            <a:r>
              <a:rPr lang="en-US" dirty="0" smtClean="0"/>
              <a:t>Register</a:t>
            </a:r>
          </a:p>
          <a:p>
            <a:pPr lvl="3"/>
            <a:r>
              <a:rPr lang="zh-CN" altLang="en-US" dirty="0"/>
              <a:t>每</a:t>
            </a:r>
            <a:r>
              <a:rPr lang="zh-CN" altLang="en-US" dirty="0" smtClean="0"/>
              <a:t>个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有</a:t>
            </a:r>
            <a:r>
              <a:rPr lang="en-US" dirty="0" smtClean="0"/>
              <a:t>256 </a:t>
            </a:r>
            <a:r>
              <a:rPr lang="en-US" dirty="0"/>
              <a:t>eight-bit </a:t>
            </a:r>
            <a:r>
              <a:rPr lang="en-US" dirty="0" smtClean="0"/>
              <a:t>registers</a:t>
            </a:r>
          </a:p>
          <a:p>
            <a:pPr lvl="1"/>
            <a:r>
              <a:rPr lang="en-US" dirty="0"/>
              <a:t>-device </a:t>
            </a:r>
            <a:r>
              <a:rPr lang="en-US" dirty="0" smtClean="0"/>
              <a:t>piix3-usb-uhci,id=</a:t>
            </a:r>
            <a:r>
              <a:rPr lang="en-US" dirty="0" err="1" smtClean="0"/>
              <a:t>usb,bus</a:t>
            </a:r>
            <a:r>
              <a:rPr lang="en-US" dirty="0" smtClean="0"/>
              <a:t>=pci.0,addr=0x1.0x2</a:t>
            </a:r>
            <a:r>
              <a:rPr lang="zh-CN" altLang="en-US" dirty="0"/>
              <a:t>表</a:t>
            </a:r>
            <a:r>
              <a:rPr lang="zh-CN" altLang="en-US" dirty="0" smtClean="0"/>
              <a:t>示：</a:t>
            </a:r>
            <a:endParaRPr lang="en-US" altLang="zh-CN" dirty="0" smtClean="0"/>
          </a:p>
          <a:p>
            <a:pPr lvl="2"/>
            <a:r>
              <a:rPr lang="zh-CN" altLang="en-US" dirty="0"/>
              <a:t>连</a:t>
            </a:r>
            <a:r>
              <a:rPr lang="zh-CN" altLang="en-US" dirty="0" smtClean="0"/>
              <a:t>接到</a:t>
            </a:r>
            <a:r>
              <a:rPr lang="en-US" altLang="zh-CN" dirty="0" smtClean="0"/>
              <a:t>Bus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pci.0</a:t>
            </a:r>
          </a:p>
          <a:p>
            <a:pPr lvl="2"/>
            <a:r>
              <a:rPr lang="zh-CN" altLang="en-US" dirty="0" smtClean="0"/>
              <a:t>是这个</a:t>
            </a:r>
            <a:r>
              <a:rPr lang="en-US" altLang="zh-CN" dirty="0" smtClean="0"/>
              <a:t>Bus</a:t>
            </a:r>
            <a:r>
              <a:rPr lang="zh-CN" altLang="en-US" dirty="0" smtClean="0"/>
              <a:t>的第一个</a:t>
            </a:r>
            <a:r>
              <a:rPr lang="en-US" altLang="zh-CN" dirty="0" smtClean="0"/>
              <a:t>Device, 0x1</a:t>
            </a:r>
          </a:p>
          <a:p>
            <a:pPr lvl="2"/>
            <a:r>
              <a:rPr lang="zh-CN" altLang="en-US" dirty="0" smtClean="0"/>
              <a:t>是这个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的第二个</a:t>
            </a:r>
            <a:r>
              <a:rPr lang="en-US" altLang="zh-CN" dirty="0" smtClean="0"/>
              <a:t>Function, 0x2</a:t>
            </a:r>
            <a:r>
              <a:rPr lang="zh-CN" altLang="en-US" dirty="0" smtClean="0"/>
              <a:t>，如果只有一个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，这个数字可以忽略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2.3  </a:t>
            </a:r>
            <a:r>
              <a:rPr lang="en-US" altLang="zh-CN" dirty="0"/>
              <a:t>QEMU-KVM: </a:t>
            </a:r>
            <a:r>
              <a:rPr lang="en-US" altLang="zh-CN" dirty="0" err="1"/>
              <a:t>qemu</a:t>
            </a:r>
            <a:r>
              <a:rPr lang="zh-CN" altLang="en-US" dirty="0"/>
              <a:t>的硬件虚拟化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中</a:t>
            </a:r>
            <a:r>
              <a:rPr lang="en-US" altLang="zh-CN" dirty="0" smtClean="0"/>
              <a:t>info </a:t>
            </a:r>
            <a:r>
              <a:rPr lang="en-US" altLang="zh-CN" dirty="0" err="1" smtClean="0"/>
              <a:t>pci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513489"/>
            <a:ext cx="5105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Bus  0, device   0, function 0:</a:t>
            </a:r>
          </a:p>
          <a:p>
            <a:r>
              <a:rPr lang="en-US" sz="1600" dirty="0"/>
              <a:t>    Host bridge: PCI device 8086:1237</a:t>
            </a:r>
          </a:p>
          <a:p>
            <a:r>
              <a:rPr lang="en-US" sz="1600" dirty="0"/>
              <a:t>      id ""</a:t>
            </a:r>
          </a:p>
          <a:p>
            <a:r>
              <a:rPr lang="en-US" sz="1600" dirty="0"/>
              <a:t>  Bus  0, device   1, function 0:</a:t>
            </a:r>
          </a:p>
          <a:p>
            <a:r>
              <a:rPr lang="en-US" sz="1600" dirty="0"/>
              <a:t>    ISA bridge: PCI device 8086:7000</a:t>
            </a:r>
          </a:p>
          <a:p>
            <a:r>
              <a:rPr lang="en-US" sz="1600" dirty="0"/>
              <a:t>      id ""</a:t>
            </a:r>
          </a:p>
          <a:p>
            <a:r>
              <a:rPr lang="en-US" sz="1600" dirty="0"/>
              <a:t>  Bus  0, device   1, function 1:</a:t>
            </a:r>
          </a:p>
          <a:p>
            <a:r>
              <a:rPr lang="en-US" sz="1600" dirty="0"/>
              <a:t>    IDE controller: PCI device 8086:7010</a:t>
            </a:r>
          </a:p>
          <a:p>
            <a:r>
              <a:rPr lang="en-US" sz="1600" dirty="0"/>
              <a:t>      BAR4: I/O at 0xc0a0 [0xc0af].</a:t>
            </a:r>
          </a:p>
          <a:p>
            <a:r>
              <a:rPr lang="en-US" sz="1600" dirty="0"/>
              <a:t>      id ""</a:t>
            </a:r>
          </a:p>
          <a:p>
            <a:r>
              <a:rPr lang="en-US" sz="1600" dirty="0"/>
              <a:t>  Bus  0, device   1, function 2:</a:t>
            </a:r>
          </a:p>
          <a:p>
            <a:r>
              <a:rPr lang="en-US" sz="1600" dirty="0"/>
              <a:t>    USB controller: PCI device 8086:7020</a:t>
            </a:r>
          </a:p>
          <a:p>
            <a:r>
              <a:rPr lang="en-US" sz="1600" dirty="0"/>
              <a:t>      IRQ 11.</a:t>
            </a:r>
          </a:p>
          <a:p>
            <a:r>
              <a:rPr lang="en-US" sz="1600" dirty="0"/>
              <a:t>      BAR4: I/O at 0xc040 [0xc05f].</a:t>
            </a:r>
          </a:p>
          <a:p>
            <a:r>
              <a:rPr lang="en-US" sz="1600" dirty="0"/>
              <a:t>      id "</a:t>
            </a:r>
            <a:r>
              <a:rPr lang="en-US" sz="1600" dirty="0" err="1"/>
              <a:t>usb</a:t>
            </a:r>
            <a:r>
              <a:rPr lang="en-US" sz="1600" dirty="0"/>
              <a:t>"</a:t>
            </a:r>
          </a:p>
          <a:p>
            <a:r>
              <a:rPr lang="en-US" sz="1600" dirty="0"/>
              <a:t>  Bus  0, device   1, function 3:</a:t>
            </a:r>
          </a:p>
          <a:p>
            <a:r>
              <a:rPr lang="en-US" sz="1600" dirty="0"/>
              <a:t>    Bridge: PCI device 8086:7113</a:t>
            </a:r>
          </a:p>
          <a:p>
            <a:r>
              <a:rPr lang="en-US" sz="1600" dirty="0"/>
              <a:t>      IRQ 9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     </a:t>
            </a:r>
            <a:r>
              <a:rPr lang="en-US" sz="1600" dirty="0"/>
              <a:t>id </a:t>
            </a:r>
            <a:r>
              <a:rPr lang="en-US" sz="1600" dirty="0" smtClean="0"/>
              <a:t>""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041900" y="821651"/>
            <a:ext cx="5638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Bus  </a:t>
            </a:r>
            <a:r>
              <a:rPr lang="en-US" sz="1600" dirty="0"/>
              <a:t>0, device   2, function 0:</a:t>
            </a:r>
          </a:p>
          <a:p>
            <a:r>
              <a:rPr lang="en-US" sz="1600" dirty="0"/>
              <a:t>    VGA controller: PCI device 1013:00b8</a:t>
            </a:r>
          </a:p>
          <a:p>
            <a:r>
              <a:rPr lang="en-US" sz="1600" dirty="0"/>
              <a:t>      BAR0: 32 bit </a:t>
            </a:r>
            <a:r>
              <a:rPr lang="en-US" sz="1600" dirty="0" err="1"/>
              <a:t>prefetchable</a:t>
            </a:r>
            <a:r>
              <a:rPr lang="en-US" sz="1600" dirty="0"/>
              <a:t> memory at 0xfc000000 [0xfdffffff].</a:t>
            </a:r>
          </a:p>
          <a:p>
            <a:r>
              <a:rPr lang="en-US" sz="1600" dirty="0"/>
              <a:t>      BAR1: 32 bit memory at 0xfebd0000 [0xfebd0fff].</a:t>
            </a:r>
          </a:p>
          <a:p>
            <a:r>
              <a:rPr lang="en-US" sz="1600" dirty="0"/>
              <a:t>      BAR6: 32 bit memory at 0xffffffffffffffff [0x0000fffe].</a:t>
            </a:r>
          </a:p>
          <a:p>
            <a:r>
              <a:rPr lang="en-US" sz="1600" dirty="0"/>
              <a:t>      id "video0"</a:t>
            </a:r>
          </a:p>
          <a:p>
            <a:r>
              <a:rPr lang="en-US" sz="1600" dirty="0"/>
              <a:t>  Bus  0, device   3, function 0:</a:t>
            </a:r>
          </a:p>
          <a:p>
            <a:r>
              <a:rPr lang="en-US" sz="1600" dirty="0"/>
              <a:t>    Ethernet controller: PCI device 1af4:1000</a:t>
            </a:r>
          </a:p>
          <a:p>
            <a:r>
              <a:rPr lang="en-US" sz="1600" dirty="0"/>
              <a:t>      IRQ 11.</a:t>
            </a:r>
          </a:p>
          <a:p>
            <a:r>
              <a:rPr lang="en-US" sz="1600" dirty="0"/>
              <a:t>      BAR0: I/O at 0xc060 [0xc07f].</a:t>
            </a:r>
          </a:p>
          <a:p>
            <a:r>
              <a:rPr lang="en-US" sz="1600" dirty="0"/>
              <a:t>      BAR1: 32 bit memory at 0xfebd1000 [0xfebd1fff].</a:t>
            </a:r>
          </a:p>
          <a:p>
            <a:r>
              <a:rPr lang="en-US" sz="1600" dirty="0"/>
              <a:t>      BAR6: 32 bit memory at 0xffffffffffffffff [0x0003fffe].</a:t>
            </a:r>
          </a:p>
          <a:p>
            <a:r>
              <a:rPr lang="en-US" sz="1600" dirty="0"/>
              <a:t>      id "net0"</a:t>
            </a:r>
          </a:p>
          <a:p>
            <a:r>
              <a:rPr lang="en-US" sz="1600" dirty="0"/>
              <a:t>  Bus  0, device   4, function 0:</a:t>
            </a:r>
          </a:p>
          <a:p>
            <a:r>
              <a:rPr lang="en-US" sz="1600" dirty="0"/>
              <a:t>    SCSI controller: PCI device 1af4:1001</a:t>
            </a:r>
          </a:p>
          <a:p>
            <a:r>
              <a:rPr lang="en-US" sz="1600" dirty="0"/>
              <a:t>      IRQ 11.</a:t>
            </a:r>
          </a:p>
          <a:p>
            <a:r>
              <a:rPr lang="en-US" sz="1600" dirty="0"/>
              <a:t>      BAR0: I/O at 0xc000 [0xc03f].</a:t>
            </a:r>
          </a:p>
          <a:p>
            <a:r>
              <a:rPr lang="en-US" sz="1600" dirty="0"/>
              <a:t>      BAR1: 32 bit memory at 0xfebd2000 [0xfebd2fff].</a:t>
            </a:r>
          </a:p>
          <a:p>
            <a:r>
              <a:rPr lang="en-US" sz="1600" dirty="0"/>
              <a:t>      id "virtio-disk0"</a:t>
            </a:r>
          </a:p>
          <a:p>
            <a:r>
              <a:rPr lang="en-US" sz="1600" dirty="0"/>
              <a:t>  Bus  0, device   5, function 0:</a:t>
            </a:r>
          </a:p>
          <a:p>
            <a:r>
              <a:rPr lang="en-US" sz="1600" dirty="0"/>
              <a:t>    Class 0255: PCI device 1af4:1002</a:t>
            </a:r>
          </a:p>
          <a:p>
            <a:r>
              <a:rPr lang="en-US" sz="1600" dirty="0"/>
              <a:t>      IRQ 10.</a:t>
            </a:r>
          </a:p>
          <a:p>
            <a:r>
              <a:rPr lang="en-US" sz="1600" dirty="0"/>
              <a:t>      BAR0: I/O at 0xc080 [0xc09f].</a:t>
            </a:r>
          </a:p>
          <a:p>
            <a:r>
              <a:rPr lang="en-US" sz="1600" dirty="0"/>
              <a:t>      id "balloon0"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900" y="6176963"/>
            <a:ext cx="3142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-device piix3-usb-uhci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id=</a:t>
            </a:r>
            <a:r>
              <a:rPr lang="en-US" b="1" dirty="0" err="1" smtClean="0">
                <a:solidFill>
                  <a:srgbClr val="FF0000"/>
                </a:solidFill>
              </a:rPr>
              <a:t>usb,bus</a:t>
            </a:r>
            <a:r>
              <a:rPr lang="en-US" b="1" dirty="0" smtClean="0">
                <a:solidFill>
                  <a:srgbClr val="FF0000"/>
                </a:solidFill>
              </a:rPr>
              <a:t>=pci.0,addr=0x1.0x2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552" y="4501634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USB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8800" y="151348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显示器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5661" y="2025134"/>
            <a:ext cx="477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-device cirrus-</a:t>
            </a:r>
            <a:r>
              <a:rPr lang="en-US" b="1" dirty="0" err="1">
                <a:solidFill>
                  <a:srgbClr val="FF0000"/>
                </a:solidFill>
              </a:rPr>
              <a:t>vga,id</a:t>
            </a:r>
            <a:r>
              <a:rPr lang="en-US" b="1" dirty="0">
                <a:solidFill>
                  <a:srgbClr val="FF0000"/>
                </a:solidFill>
              </a:rPr>
              <a:t>=video0,bus=pci.0,addr=0x2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569" y="298677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网卡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3531" y="3708172"/>
            <a:ext cx="473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-device </a:t>
            </a:r>
            <a:r>
              <a:rPr lang="en-US" b="1" dirty="0" err="1">
                <a:solidFill>
                  <a:srgbClr val="FF0000"/>
                </a:solidFill>
              </a:rPr>
              <a:t>virtio</a:t>
            </a:r>
            <a:r>
              <a:rPr lang="en-US" b="1" dirty="0">
                <a:solidFill>
                  <a:srgbClr val="FF0000"/>
                </a:solidFill>
              </a:rPr>
              <a:t>-net-</a:t>
            </a:r>
            <a:r>
              <a:rPr lang="en-US" b="1" dirty="0" err="1">
                <a:solidFill>
                  <a:srgbClr val="FF0000"/>
                </a:solidFill>
              </a:rPr>
              <a:t>pci,netdev</a:t>
            </a:r>
            <a:r>
              <a:rPr lang="en-US" b="1" dirty="0">
                <a:solidFill>
                  <a:srgbClr val="FF0000"/>
                </a:solidFill>
              </a:rPr>
              <a:t>=hostnet0,id=net0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mac=fa:16:3e:d1:2d:99,bus=pci.0,addr=0x3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68800" y="468630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硬盘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00262" y="5128866"/>
            <a:ext cx="3910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-device </a:t>
            </a:r>
            <a:r>
              <a:rPr lang="en-US" b="1" dirty="0" err="1">
                <a:solidFill>
                  <a:srgbClr val="FF0000"/>
                </a:solidFill>
              </a:rPr>
              <a:t>virtio-blk-pci,scsi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 err="1">
                <a:solidFill>
                  <a:srgbClr val="FF0000"/>
                </a:solidFill>
              </a:rPr>
              <a:t>off,bus</a:t>
            </a:r>
            <a:r>
              <a:rPr lang="en-US" b="1" dirty="0">
                <a:solidFill>
                  <a:srgbClr val="FF0000"/>
                </a:solidFill>
              </a:rPr>
              <a:t>=pci.0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addr</a:t>
            </a:r>
            <a:r>
              <a:rPr lang="en-US" b="1" dirty="0" smtClean="0">
                <a:solidFill>
                  <a:srgbClr val="FF0000"/>
                </a:solidFill>
              </a:rPr>
              <a:t>=0x4,drive=drive-virtio-disk0,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id=virtio-disk0,bootindex=1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8799" y="593216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内存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77146" y="6099460"/>
            <a:ext cx="381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-device </a:t>
            </a:r>
            <a:r>
              <a:rPr lang="en-US" b="1" dirty="0" err="1">
                <a:solidFill>
                  <a:srgbClr val="FF0000"/>
                </a:solidFill>
              </a:rPr>
              <a:t>virtio</a:t>
            </a:r>
            <a:r>
              <a:rPr lang="en-US" b="1" dirty="0">
                <a:solidFill>
                  <a:srgbClr val="FF0000"/>
                </a:solidFill>
              </a:rPr>
              <a:t>-balloon-</a:t>
            </a:r>
            <a:r>
              <a:rPr lang="en-US" b="1" dirty="0" err="1">
                <a:solidFill>
                  <a:srgbClr val="FF0000"/>
                </a:solidFill>
              </a:rPr>
              <a:t>pci,id</a:t>
            </a:r>
            <a:r>
              <a:rPr lang="en-US" b="1" dirty="0">
                <a:solidFill>
                  <a:srgbClr val="FF0000"/>
                </a:solidFill>
              </a:rPr>
              <a:t>=balloon0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bus=pci.0,addr=0x5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实验四：查看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所能模拟的设备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qemu-system-x86_64 -device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95437"/>
            <a:ext cx="112014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492483"/>
            <a:ext cx="66960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实验四：查看</a:t>
            </a:r>
            <a:r>
              <a:rPr lang="en-US" altLang="zh-CN" dirty="0" err="1"/>
              <a:t>qemu</a:t>
            </a:r>
            <a:r>
              <a:rPr lang="zh-CN" altLang="en-US" dirty="0"/>
              <a:t>所能模拟的设备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69" y="988629"/>
            <a:ext cx="7658593" cy="55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637" y="277472"/>
            <a:ext cx="3924300" cy="245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虚</a:t>
            </a:r>
            <a:r>
              <a:rPr lang="zh-CN" altLang="en-US" dirty="0"/>
              <a:t>拟化的基本类型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938331" cy="5131934"/>
          </a:xfrm>
        </p:spPr>
        <p:txBody>
          <a:bodyPr/>
          <a:lstStyle/>
          <a:p>
            <a:r>
              <a:rPr lang="zh-CN" altLang="en-US" dirty="0" smtClean="0"/>
              <a:t>硬件辅助全虚拟化</a:t>
            </a:r>
            <a:endParaRPr lang="en-US" altLang="zh-CN" dirty="0" smtClean="0"/>
          </a:p>
          <a:p>
            <a:r>
              <a:rPr lang="en-US" dirty="0"/>
              <a:t>Full Virtualization with Hardware </a:t>
            </a:r>
            <a:r>
              <a:rPr lang="en-US" dirty="0" smtClean="0"/>
              <a:t>Assist</a:t>
            </a:r>
          </a:p>
          <a:p>
            <a:pPr lvl="1"/>
            <a:r>
              <a:rPr lang="en-US" dirty="0"/>
              <a:t>Intel VT and </a:t>
            </a:r>
            <a:r>
              <a:rPr lang="en-US" dirty="0" smtClean="0"/>
              <a:t>AMD-V</a:t>
            </a:r>
            <a:r>
              <a:rPr lang="zh-CN" altLang="en-US" dirty="0" smtClean="0"/>
              <a:t>创建一个新的</a:t>
            </a:r>
            <a:r>
              <a:rPr lang="en-US" altLang="zh-CN" dirty="0" smtClean="0"/>
              <a:t>Ring -1</a:t>
            </a:r>
            <a:r>
              <a:rPr lang="zh-CN" altLang="en-US" dirty="0" smtClean="0"/>
              <a:t>单独给</a:t>
            </a:r>
            <a:r>
              <a:rPr lang="en-US" altLang="zh-CN" dirty="0" smtClean="0"/>
              <a:t>Hypervisor</a:t>
            </a:r>
            <a:r>
              <a:rPr lang="zh-CN" altLang="en-US" dirty="0" smtClean="0"/>
              <a:t>使用</a:t>
            </a:r>
            <a:endParaRPr lang="en-US" altLang="zh-CN" dirty="0" smtClean="0"/>
          </a:p>
          <a:p>
            <a:pPr lvl="1"/>
            <a:r>
              <a:rPr lang="en-US" dirty="0" smtClean="0"/>
              <a:t>Guest OS</a:t>
            </a:r>
            <a:r>
              <a:rPr lang="zh-CN" altLang="en-US" dirty="0" smtClean="0"/>
              <a:t>可以直接使用</a:t>
            </a:r>
            <a:r>
              <a:rPr lang="en-US" altLang="zh-CN" dirty="0" smtClean="0"/>
              <a:t>Ring 0</a:t>
            </a:r>
            <a:r>
              <a:rPr lang="zh-CN" altLang="en-US" dirty="0" smtClean="0"/>
              <a:t>而无需修改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实验四：查看</a:t>
            </a:r>
            <a:r>
              <a:rPr lang="en-US" altLang="zh-CN" dirty="0" err="1"/>
              <a:t>qemu</a:t>
            </a:r>
            <a:r>
              <a:rPr lang="zh-CN" altLang="en-US" dirty="0"/>
              <a:t>所能模拟的设备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4759"/>
            <a:ext cx="82772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实验四：查看</a:t>
            </a:r>
            <a:r>
              <a:rPr lang="en-US" altLang="zh-CN" dirty="0" err="1"/>
              <a:t>qemu</a:t>
            </a:r>
            <a:r>
              <a:rPr lang="zh-CN" altLang="en-US" dirty="0"/>
              <a:t>所能模拟的设备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20352"/>
            <a:ext cx="9195533" cy="53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实验四：查看</a:t>
            </a:r>
            <a:r>
              <a:rPr lang="en-US" altLang="zh-CN" dirty="0" err="1"/>
              <a:t>qemu</a:t>
            </a:r>
            <a:r>
              <a:rPr lang="zh-CN" altLang="en-US" dirty="0"/>
              <a:t>所能模拟的设备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8033"/>
            <a:ext cx="8203489" cy="5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  </a:t>
            </a:r>
            <a:r>
              <a:rPr lang="en-US" altLang="zh-CN" dirty="0"/>
              <a:t>QEMU-KVM: </a:t>
            </a:r>
            <a:r>
              <a:rPr lang="en-US" altLang="zh-CN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Image</a:t>
            </a:r>
          </a:p>
          <a:p>
            <a:pPr lvl="1"/>
            <a:r>
              <a:rPr lang="zh-CN" altLang="en-US" dirty="0" smtClean="0"/>
              <a:t>格式简单，性能较好</a:t>
            </a:r>
            <a:endParaRPr lang="en-US" altLang="zh-CN" dirty="0" smtClean="0"/>
          </a:p>
          <a:p>
            <a:pPr lvl="1"/>
            <a:r>
              <a:rPr lang="zh-CN" altLang="en-US" dirty="0"/>
              <a:t>需要文件系统的支持才能支持</a:t>
            </a:r>
            <a:r>
              <a:rPr lang="en-US" dirty="0"/>
              <a:t>sparse </a:t>
            </a:r>
            <a:r>
              <a:rPr lang="en-US" dirty="0" smtClean="0"/>
              <a:t>file</a:t>
            </a:r>
            <a:r>
              <a:rPr lang="zh-CN" altLang="en-US" dirty="0" smtClean="0"/>
              <a:t>，所以最好基于</a:t>
            </a:r>
            <a:r>
              <a:rPr lang="en-US" altLang="zh-CN" dirty="0" smtClean="0"/>
              <a:t>ext3</a:t>
            </a:r>
          </a:p>
          <a:p>
            <a:r>
              <a:rPr lang="zh-CN" altLang="en-US" dirty="0"/>
              <a:t>创建</a:t>
            </a:r>
            <a:r>
              <a:rPr lang="en-US" dirty="0" smtClean="0"/>
              <a:t>image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5" y="2927294"/>
            <a:ext cx="97536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用</a:t>
            </a:r>
            <a:r>
              <a:rPr lang="en-US" altLang="zh-CN" dirty="0" err="1" smtClean="0"/>
              <a:t>dd</a:t>
            </a:r>
            <a:r>
              <a:rPr lang="zh-CN" altLang="en-US" dirty="0" smtClean="0"/>
              <a:t>产生</a:t>
            </a:r>
            <a:r>
              <a:rPr lang="en-US" altLang="zh-CN" dirty="0" smtClean="0"/>
              <a:t>image</a:t>
            </a:r>
          </a:p>
          <a:p>
            <a:pPr lvl="1"/>
            <a:r>
              <a:rPr lang="zh-CN" altLang="en-US" dirty="0"/>
              <a:t>产</a:t>
            </a:r>
            <a:r>
              <a:rPr lang="zh-CN" altLang="en-US" dirty="0" smtClean="0"/>
              <a:t>生</a:t>
            </a:r>
            <a:r>
              <a:rPr lang="en-US" altLang="zh-CN" dirty="0" smtClean="0"/>
              <a:t>non sparse file</a:t>
            </a:r>
          </a:p>
          <a:p>
            <a:pPr lvl="2"/>
            <a:r>
              <a:rPr lang="en-US" dirty="0" err="1"/>
              <a:t>dd</a:t>
            </a:r>
            <a:r>
              <a:rPr lang="en-US" dirty="0"/>
              <a:t> if=/</a:t>
            </a:r>
            <a:r>
              <a:rPr lang="en-US" dirty="0" err="1"/>
              <a:t>dev</a:t>
            </a:r>
            <a:r>
              <a:rPr lang="en-US" dirty="0"/>
              <a:t>/zero of=flat1.img </a:t>
            </a:r>
            <a:r>
              <a:rPr lang="en-US" dirty="0" err="1"/>
              <a:t>bs</a:t>
            </a:r>
            <a:r>
              <a:rPr lang="en-US" dirty="0"/>
              <a:t>=1024k </a:t>
            </a:r>
            <a:r>
              <a:rPr lang="en-US" dirty="0" smtClean="0"/>
              <a:t>count=1000</a:t>
            </a:r>
          </a:p>
          <a:p>
            <a:pPr lvl="2"/>
            <a:r>
              <a:rPr lang="en-US" dirty="0"/>
              <a:t>block size</a:t>
            </a:r>
            <a:r>
              <a:rPr lang="zh-CN" altLang="en-US" dirty="0"/>
              <a:t>是</a:t>
            </a:r>
            <a:r>
              <a:rPr lang="en-US" altLang="zh-CN" dirty="0"/>
              <a:t>1024</a:t>
            </a:r>
            <a:r>
              <a:rPr lang="en-US" dirty="0"/>
              <a:t>k，</a:t>
            </a:r>
            <a:r>
              <a:rPr lang="zh-CN" altLang="en-US" dirty="0"/>
              <a:t>共</a:t>
            </a:r>
            <a:r>
              <a:rPr lang="en-US" altLang="zh-CN" dirty="0"/>
              <a:t>1000</a:t>
            </a:r>
            <a:r>
              <a:rPr lang="zh-CN" altLang="en-US" dirty="0"/>
              <a:t>个</a:t>
            </a:r>
            <a:r>
              <a:rPr lang="en-US" dirty="0" smtClean="0"/>
              <a:t>block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1"/>
            <a:r>
              <a:rPr lang="zh-CN" altLang="en-US" dirty="0" smtClean="0"/>
              <a:t>产生</a:t>
            </a:r>
            <a:r>
              <a:rPr lang="en-US" altLang="zh-CN" dirty="0" smtClean="0"/>
              <a:t>sparse file</a:t>
            </a:r>
          </a:p>
          <a:p>
            <a:pPr lvl="2"/>
            <a:r>
              <a:rPr lang="en-US" dirty="0" err="1"/>
              <a:t>dd</a:t>
            </a:r>
            <a:r>
              <a:rPr lang="en-US" dirty="0"/>
              <a:t> if=/</a:t>
            </a:r>
            <a:r>
              <a:rPr lang="en-US" dirty="0" err="1"/>
              <a:t>dev</a:t>
            </a:r>
            <a:r>
              <a:rPr lang="en-US" dirty="0"/>
              <a:t>/zero of=flat2.img </a:t>
            </a:r>
            <a:r>
              <a:rPr lang="en-US" dirty="0" err="1"/>
              <a:t>bs</a:t>
            </a:r>
            <a:r>
              <a:rPr lang="en-US" dirty="0"/>
              <a:t>=1024k count=0 </a:t>
            </a:r>
            <a:r>
              <a:rPr lang="en-US" dirty="0" smtClean="0"/>
              <a:t>seek=2048</a:t>
            </a:r>
          </a:p>
          <a:p>
            <a:pPr lvl="2"/>
            <a:r>
              <a:rPr lang="en-US" altLang="zh-CN" dirty="0"/>
              <a:t>seek</a:t>
            </a:r>
            <a:r>
              <a:rPr lang="zh-CN" altLang="en-US" dirty="0"/>
              <a:t>的意思是将文件的结尾设在那个地方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12" y="2551223"/>
            <a:ext cx="7907229" cy="1390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12" y="5092792"/>
            <a:ext cx="8678753" cy="14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copy</a:t>
            </a:r>
            <a:r>
              <a:rPr lang="zh-CN" altLang="en-US" sz="2000" dirty="0"/>
              <a:t>一个</a:t>
            </a:r>
            <a:r>
              <a:rPr lang="en-US" sz="2000" dirty="0"/>
              <a:t>sparse</a:t>
            </a:r>
            <a:r>
              <a:rPr lang="zh-CN" altLang="en-US" sz="2000" dirty="0"/>
              <a:t>文</a:t>
            </a:r>
            <a:r>
              <a:rPr lang="zh-CN" altLang="en-US" sz="2000" dirty="0" smtClean="0"/>
              <a:t>件</a:t>
            </a:r>
            <a:endParaRPr lang="en-US" altLang="zh-CN" sz="2000" dirty="0" smtClean="0"/>
          </a:p>
          <a:p>
            <a:pPr lvl="1"/>
            <a:r>
              <a:rPr lang="en-US" sz="1800" dirty="0" err="1"/>
              <a:t>dd</a:t>
            </a:r>
            <a:r>
              <a:rPr lang="en-US" sz="1800" dirty="0"/>
              <a:t> if=/</a:t>
            </a:r>
            <a:r>
              <a:rPr lang="en-US" sz="1800" dirty="0" err="1"/>
              <a:t>dev</a:t>
            </a:r>
            <a:r>
              <a:rPr lang="en-US" sz="1800" dirty="0"/>
              <a:t>/zero of=flat3.img </a:t>
            </a:r>
            <a:r>
              <a:rPr lang="en-US" sz="1800" dirty="0" err="1"/>
              <a:t>bs</a:t>
            </a:r>
            <a:r>
              <a:rPr lang="en-US" sz="1800" dirty="0"/>
              <a:t>=1024k count=1 seek=2048</a:t>
            </a:r>
            <a:endParaRPr lang="en-US" altLang="zh-CN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err="1" smtClean="0"/>
              <a:t>cp</a:t>
            </a:r>
            <a:r>
              <a:rPr lang="en-US" sz="1800" dirty="0" smtClean="0"/>
              <a:t> </a:t>
            </a:r>
            <a:r>
              <a:rPr lang="en-US" sz="1800" dirty="0"/>
              <a:t>--sparse=never flat3.img </a:t>
            </a:r>
            <a:r>
              <a:rPr lang="en-US" sz="1800" dirty="0" smtClean="0"/>
              <a:t>flat3-never.img</a:t>
            </a:r>
          </a:p>
          <a:p>
            <a:pPr lvl="2"/>
            <a:r>
              <a:rPr lang="zh-CN" altLang="en-US" sz="1600" dirty="0"/>
              <a:t>这样拷贝会占用整个</a:t>
            </a:r>
            <a:r>
              <a:rPr lang="en-US" altLang="zh-CN" sz="1600" dirty="0"/>
              <a:t>2G</a:t>
            </a:r>
            <a:r>
              <a:rPr lang="zh-CN" altLang="en-US" sz="1600" dirty="0"/>
              <a:t>空</a:t>
            </a:r>
            <a:r>
              <a:rPr lang="zh-CN" altLang="en-US" sz="1600" dirty="0" smtClean="0"/>
              <a:t>间</a:t>
            </a:r>
            <a:endParaRPr lang="en-US" altLang="zh-CN" sz="1600" dirty="0" smtClean="0"/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2"/>
            <a:endParaRPr lang="en-US" sz="1600" dirty="0"/>
          </a:p>
          <a:p>
            <a:pPr lvl="1"/>
            <a:r>
              <a:rPr lang="en-US" sz="1800" dirty="0" err="1"/>
              <a:t>cp</a:t>
            </a:r>
            <a:r>
              <a:rPr lang="en-US" sz="1800" dirty="0"/>
              <a:t> --sparse=always flat3.img </a:t>
            </a:r>
            <a:r>
              <a:rPr lang="en-US" sz="1800" dirty="0" smtClean="0"/>
              <a:t>flat3-always.img</a:t>
            </a:r>
          </a:p>
          <a:p>
            <a:pPr lvl="2"/>
            <a:r>
              <a:rPr lang="zh-CN" altLang="en-US" sz="1600" dirty="0"/>
              <a:t>这样拷贝原来写入的</a:t>
            </a:r>
            <a:r>
              <a:rPr lang="en-US" altLang="zh-CN" sz="1600" dirty="0"/>
              <a:t>1M</a:t>
            </a:r>
            <a:r>
              <a:rPr lang="zh-CN" altLang="en-US" sz="1600" dirty="0"/>
              <a:t>的</a:t>
            </a:r>
            <a:r>
              <a:rPr lang="en-US" altLang="zh-CN" sz="1600" dirty="0"/>
              <a:t>0</a:t>
            </a:r>
            <a:r>
              <a:rPr lang="zh-CN" altLang="en-US" sz="1600" dirty="0"/>
              <a:t>也会被去</a:t>
            </a:r>
            <a:r>
              <a:rPr lang="zh-CN" altLang="en-US" sz="1600" dirty="0" smtClean="0"/>
              <a:t>掉</a:t>
            </a:r>
            <a:endParaRPr lang="en-US" altLang="zh-CN" sz="1600" dirty="0" smtClean="0"/>
          </a:p>
          <a:p>
            <a:pPr lvl="2"/>
            <a:endParaRPr lang="en-US" altLang="zh-CN" sz="1600" dirty="0"/>
          </a:p>
          <a:p>
            <a:pPr lvl="2"/>
            <a:endParaRPr lang="en-US" altLang="zh-CN" sz="1600" dirty="0" smtClean="0"/>
          </a:p>
          <a:p>
            <a:pPr lvl="2"/>
            <a:endParaRPr lang="en-US" altLang="zh-CN" sz="1600" dirty="0" smtClean="0"/>
          </a:p>
          <a:p>
            <a:pPr lvl="1"/>
            <a:r>
              <a:rPr lang="en-US" sz="1800" dirty="0" err="1"/>
              <a:t>cp</a:t>
            </a:r>
            <a:r>
              <a:rPr lang="en-US" sz="1800" dirty="0"/>
              <a:t> --sparse=always flat3-never.img </a:t>
            </a:r>
            <a:r>
              <a:rPr lang="en-US" sz="1800" dirty="0" smtClean="0"/>
              <a:t>flat3-never-always.img</a:t>
            </a:r>
          </a:p>
          <a:p>
            <a:pPr lvl="2"/>
            <a:r>
              <a:rPr lang="zh-CN" altLang="en-US" sz="1600" dirty="0"/>
              <a:t>这样拷贝原来的</a:t>
            </a:r>
            <a:r>
              <a:rPr lang="en-US" altLang="zh-CN" sz="1600" dirty="0"/>
              <a:t>2G</a:t>
            </a:r>
            <a:r>
              <a:rPr lang="zh-CN" altLang="en-US" sz="1600" dirty="0"/>
              <a:t>都会被清理掉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27" y="1698575"/>
            <a:ext cx="6998084" cy="112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27" y="3294773"/>
            <a:ext cx="6998084" cy="835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27" y="4599056"/>
            <a:ext cx="6409504" cy="75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827" y="5986005"/>
            <a:ext cx="7313394" cy="7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qcow2</a:t>
            </a:r>
            <a:r>
              <a:rPr lang="zh-CN" altLang="en-US" dirty="0"/>
              <a:t>是动态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lvl="1" latinLnBrk="1"/>
            <a:r>
              <a:rPr lang="zh-CN" altLang="en-US" dirty="0"/>
              <a:t>即便文件系统不支持</a:t>
            </a:r>
            <a:r>
              <a:rPr lang="en-US" dirty="0"/>
              <a:t>sparse file，</a:t>
            </a:r>
            <a:r>
              <a:rPr lang="zh-CN" altLang="en-US" dirty="0"/>
              <a:t>文件大小也很小</a:t>
            </a:r>
          </a:p>
          <a:p>
            <a:pPr lvl="1" latinLnBrk="1"/>
            <a:r>
              <a:rPr lang="en-US" dirty="0"/>
              <a:t>Copy on write</a:t>
            </a:r>
          </a:p>
          <a:p>
            <a:pPr lvl="1" latinLnBrk="1"/>
            <a:r>
              <a:rPr lang="en-US" dirty="0"/>
              <a:t>Snapshot</a:t>
            </a:r>
          </a:p>
          <a:p>
            <a:pPr lvl="1" latinLnBrk="1"/>
            <a:r>
              <a:rPr lang="zh-CN" altLang="en-US" dirty="0"/>
              <a:t>压缩</a:t>
            </a:r>
          </a:p>
          <a:p>
            <a:pPr lvl="1" latinLnBrk="1"/>
            <a:r>
              <a:rPr lang="zh-CN" altLang="en-US" dirty="0"/>
              <a:t>加密</a:t>
            </a:r>
          </a:p>
          <a:p>
            <a:r>
              <a:rPr lang="en-US" dirty="0"/>
              <a:t>qcow2</a:t>
            </a:r>
            <a:r>
              <a:rPr lang="zh-CN" altLang="en-US" dirty="0"/>
              <a:t>的格式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02" y="4118519"/>
            <a:ext cx="9279774" cy="138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2-Level </a:t>
            </a:r>
            <a:r>
              <a:rPr lang="en-US" dirty="0" err="1" smtClean="0"/>
              <a:t>loopup</a:t>
            </a:r>
            <a:endParaRPr lang="en-US" dirty="0" smtClean="0"/>
          </a:p>
          <a:p>
            <a:pPr lvl="1"/>
            <a:r>
              <a:rPr lang="en-US" dirty="0"/>
              <a:t>qcow2</a:t>
            </a:r>
            <a:r>
              <a:rPr lang="zh-CN" altLang="en-US" dirty="0"/>
              <a:t>的数据是存储在</a:t>
            </a:r>
            <a:r>
              <a:rPr lang="en-US" dirty="0"/>
              <a:t>data clusters</a:t>
            </a:r>
            <a:r>
              <a:rPr lang="zh-CN" altLang="en-US" dirty="0"/>
              <a:t>里面的，每个</a:t>
            </a:r>
            <a:r>
              <a:rPr lang="en-US" dirty="0"/>
              <a:t>cluster</a:t>
            </a:r>
            <a:r>
              <a:rPr lang="zh-CN" altLang="en-US" dirty="0"/>
              <a:t>是</a:t>
            </a:r>
            <a:r>
              <a:rPr lang="en-US" altLang="zh-CN" dirty="0"/>
              <a:t>512 </a:t>
            </a:r>
            <a:r>
              <a:rPr lang="en-US" dirty="0"/>
              <a:t>byte sector</a:t>
            </a:r>
          </a:p>
          <a:p>
            <a:pPr lvl="1"/>
            <a:r>
              <a:rPr lang="zh-CN" altLang="en-US" dirty="0" smtClean="0"/>
              <a:t>为</a:t>
            </a:r>
            <a:r>
              <a:rPr lang="zh-CN" altLang="en-US" dirty="0"/>
              <a:t>了能够管理这些</a:t>
            </a:r>
            <a:r>
              <a:rPr lang="en-US" dirty="0"/>
              <a:t>cluster，qcow2</a:t>
            </a:r>
            <a:r>
              <a:rPr lang="zh-CN" altLang="en-US" dirty="0"/>
              <a:t>保存了两层的</a:t>
            </a:r>
            <a:r>
              <a:rPr lang="en-US" dirty="0"/>
              <a:t>Table，L1 table</a:t>
            </a:r>
            <a:r>
              <a:rPr lang="zh-CN" altLang="en-US" dirty="0"/>
              <a:t>指向</a:t>
            </a:r>
            <a:r>
              <a:rPr lang="en-US" dirty="0"/>
              <a:t>L2 Table，L2 Table</a:t>
            </a:r>
            <a:r>
              <a:rPr lang="zh-CN" altLang="en-US" dirty="0"/>
              <a:t>管理</a:t>
            </a:r>
            <a:r>
              <a:rPr lang="en-US" dirty="0"/>
              <a:t>data cluster.</a:t>
            </a:r>
          </a:p>
          <a:p>
            <a:pPr lvl="1"/>
            <a:r>
              <a:rPr lang="zh-CN" altLang="en-US" dirty="0" smtClean="0"/>
              <a:t>在</a:t>
            </a:r>
            <a:r>
              <a:rPr lang="en-US" dirty="0"/>
              <a:t>image</a:t>
            </a:r>
            <a:r>
              <a:rPr lang="zh-CN" altLang="en-US" dirty="0"/>
              <a:t>里面的</a:t>
            </a:r>
            <a:r>
              <a:rPr lang="en-US" dirty="0"/>
              <a:t>offset</a:t>
            </a:r>
            <a:r>
              <a:rPr lang="zh-CN" altLang="en-US" dirty="0"/>
              <a:t>会被解析成三部分，</a:t>
            </a:r>
            <a:r>
              <a:rPr lang="en-US" dirty="0"/>
              <a:t>L1 Table Pointer</a:t>
            </a:r>
            <a:r>
              <a:rPr lang="zh-CN" altLang="en-US" dirty="0"/>
              <a:t>先找</a:t>
            </a:r>
            <a:r>
              <a:rPr lang="en-US" dirty="0"/>
              <a:t>L1，L1 Table Pointer+ offset[0]</a:t>
            </a:r>
            <a:r>
              <a:rPr lang="zh-CN" altLang="en-US" dirty="0"/>
              <a:t>是</a:t>
            </a:r>
            <a:r>
              <a:rPr lang="en-US" dirty="0"/>
              <a:t>L1</a:t>
            </a:r>
            <a:r>
              <a:rPr lang="zh-CN" altLang="en-US" dirty="0"/>
              <a:t>中的一个</a:t>
            </a:r>
            <a:r>
              <a:rPr lang="en-US" dirty="0"/>
              <a:t>entry，</a:t>
            </a:r>
            <a:r>
              <a:rPr lang="zh-CN" altLang="en-US" dirty="0"/>
              <a:t>读出来便是</a:t>
            </a:r>
            <a:r>
              <a:rPr lang="en-US" dirty="0"/>
              <a:t>L2 Table Pointer, L2 Table Pointer + offset[1]</a:t>
            </a:r>
            <a:r>
              <a:rPr lang="zh-CN" altLang="en-US" dirty="0"/>
              <a:t>是</a:t>
            </a:r>
            <a:r>
              <a:rPr lang="en-US" dirty="0"/>
              <a:t>L2</a:t>
            </a:r>
            <a:r>
              <a:rPr lang="zh-CN" altLang="en-US" dirty="0"/>
              <a:t>中的一个</a:t>
            </a:r>
            <a:r>
              <a:rPr lang="en-US" dirty="0"/>
              <a:t>entry，</a:t>
            </a:r>
            <a:r>
              <a:rPr lang="zh-CN" altLang="en-US" dirty="0"/>
              <a:t>读出来便是</a:t>
            </a:r>
            <a:r>
              <a:rPr lang="en-US" dirty="0"/>
              <a:t>data cluster pointer, data cluster pointer +offset[3]</a:t>
            </a:r>
            <a:r>
              <a:rPr lang="zh-CN" altLang="en-US" dirty="0"/>
              <a:t>便是数据所在的位置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5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backing file</a:t>
            </a:r>
            <a:r>
              <a:rPr lang="zh-CN" altLang="en-US" dirty="0"/>
              <a:t>就是基于这个原理的用处，一个</a:t>
            </a:r>
            <a:r>
              <a:rPr lang="en-US" dirty="0"/>
              <a:t>qcow2</a:t>
            </a:r>
            <a:r>
              <a:rPr lang="zh-CN" altLang="en-US" dirty="0"/>
              <a:t>的</a:t>
            </a:r>
            <a:r>
              <a:rPr lang="en-US" dirty="0"/>
              <a:t>image</a:t>
            </a:r>
            <a:r>
              <a:rPr lang="zh-CN" altLang="en-US" dirty="0"/>
              <a:t>可以保存另一个</a:t>
            </a:r>
            <a:r>
              <a:rPr lang="en-US" dirty="0"/>
              <a:t>disk image</a:t>
            </a:r>
            <a:r>
              <a:rPr lang="zh-CN" altLang="en-US" dirty="0"/>
              <a:t>的改变，而不影响另一个</a:t>
            </a:r>
            <a:r>
              <a:rPr lang="en-US" dirty="0" smtClean="0"/>
              <a:t>image</a:t>
            </a:r>
          </a:p>
          <a:p>
            <a:pPr lvl="1"/>
            <a:r>
              <a:rPr lang="zh-CN" altLang="en-US" dirty="0"/>
              <a:t>创</a:t>
            </a:r>
            <a:r>
              <a:rPr lang="zh-CN" altLang="en-US" dirty="0" smtClean="0"/>
              <a:t>建</a:t>
            </a:r>
            <a:r>
              <a:rPr lang="en-US" altLang="zh-CN" dirty="0" smtClean="0"/>
              <a:t>backing file</a:t>
            </a:r>
          </a:p>
          <a:p>
            <a:pPr lvl="2"/>
            <a:r>
              <a:rPr lang="en-US" dirty="0" err="1"/>
              <a:t>qemu-img</a:t>
            </a:r>
            <a:r>
              <a:rPr lang="en-US" dirty="0"/>
              <a:t> create -f qcow2 -o </a:t>
            </a:r>
            <a:r>
              <a:rPr lang="en-US" dirty="0" err="1"/>
              <a:t>backing_file</a:t>
            </a:r>
            <a:r>
              <a:rPr lang="en-US" dirty="0"/>
              <a:t>=./ubuntutest.qcow2 </a:t>
            </a:r>
            <a:r>
              <a:rPr lang="en-US" dirty="0" smtClean="0"/>
              <a:t>ubuntutest1.qcow2</a:t>
            </a:r>
          </a:p>
          <a:p>
            <a:pPr lvl="2"/>
            <a:r>
              <a:rPr lang="zh-CN" altLang="en-US" dirty="0" smtClean="0"/>
              <a:t>一</a:t>
            </a:r>
            <a:r>
              <a:rPr lang="zh-CN" altLang="en-US" dirty="0"/>
              <a:t>开始新的</a:t>
            </a:r>
            <a:r>
              <a:rPr lang="en-US" altLang="zh-CN" dirty="0"/>
              <a:t>image</a:t>
            </a:r>
            <a:r>
              <a:rPr lang="zh-CN" altLang="en-US" dirty="0"/>
              <a:t>是空的，读取的内容都从老的</a:t>
            </a:r>
            <a:r>
              <a:rPr lang="en-US" altLang="zh-CN" dirty="0"/>
              <a:t>image</a:t>
            </a:r>
            <a:r>
              <a:rPr lang="zh-CN" altLang="en-US" dirty="0"/>
              <a:t>里面读取。</a:t>
            </a:r>
          </a:p>
          <a:p>
            <a:pPr lvl="2"/>
            <a:r>
              <a:rPr lang="zh-CN" altLang="en-US" dirty="0" smtClean="0"/>
              <a:t>当</a:t>
            </a:r>
            <a:r>
              <a:rPr lang="zh-CN" altLang="en-US" dirty="0"/>
              <a:t>一个</a:t>
            </a:r>
            <a:r>
              <a:rPr lang="en-US" altLang="zh-CN" dirty="0"/>
              <a:t>data cluster</a:t>
            </a:r>
            <a:r>
              <a:rPr lang="zh-CN" altLang="en-US" dirty="0"/>
              <a:t>被写入，发生改变的时候，在新的</a:t>
            </a:r>
            <a:r>
              <a:rPr lang="en-US" altLang="zh-CN" dirty="0"/>
              <a:t>image</a:t>
            </a:r>
            <a:r>
              <a:rPr lang="zh-CN" altLang="en-US" dirty="0"/>
              <a:t>里面创建一个新的</a:t>
            </a:r>
            <a:r>
              <a:rPr lang="en-US" altLang="zh-CN" dirty="0"/>
              <a:t>data cluster</a:t>
            </a:r>
            <a:r>
              <a:rPr lang="zh-CN" altLang="en-US" dirty="0"/>
              <a:t>，这就是</a:t>
            </a:r>
            <a:r>
              <a:rPr lang="en-US" altLang="zh-CN" dirty="0"/>
              <a:t>copy on write</a:t>
            </a:r>
            <a:r>
              <a:rPr lang="zh-CN" altLang="en-US" dirty="0"/>
              <a:t>的意义。</a:t>
            </a:r>
            <a:r>
              <a:rPr lang="en-US" altLang="zh-CN" dirty="0" smtClean="0"/>
              <a:t> 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2" y="4027640"/>
            <a:ext cx="11216733" cy="16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</a:t>
            </a:r>
            <a:r>
              <a:rPr lang="zh-CN" altLang="en-US" dirty="0" smtClean="0"/>
              <a:t>于</a:t>
            </a:r>
            <a:r>
              <a:rPr lang="en-US" altLang="zh-CN" dirty="0" smtClean="0"/>
              <a:t>ubuntutest1.img</a:t>
            </a:r>
            <a:r>
              <a:rPr lang="zh-CN" altLang="en-US" dirty="0" smtClean="0"/>
              <a:t>创建一个虚拟机</a:t>
            </a:r>
            <a:endParaRPr lang="en-US" altLang="zh-CN" dirty="0" smtClean="0"/>
          </a:p>
          <a:p>
            <a:pPr lvl="1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ubuntutest1.qcow2 -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r>
              <a:rPr lang="zh-CN" altLang="en-US" dirty="0" smtClean="0"/>
              <a:t>在虚拟机里面创建一个</a:t>
            </a:r>
            <a:r>
              <a:rPr lang="en-US" altLang="zh-CN" dirty="0" smtClean="0"/>
              <a:t>1G</a:t>
            </a:r>
            <a:r>
              <a:rPr lang="zh-CN" altLang="en-US" dirty="0" smtClean="0"/>
              <a:t>的</a:t>
            </a:r>
            <a:r>
              <a:rPr lang="en-US" altLang="zh-CN" dirty="0" smtClean="0"/>
              <a:t>non sparse file</a:t>
            </a:r>
          </a:p>
          <a:p>
            <a:pPr lvl="1"/>
            <a:r>
              <a:rPr lang="en-US" dirty="0" err="1"/>
              <a:t>dd</a:t>
            </a:r>
            <a:r>
              <a:rPr lang="en-US" dirty="0"/>
              <a:t> if=/</a:t>
            </a:r>
            <a:r>
              <a:rPr lang="en-US" dirty="0" err="1"/>
              <a:t>dev</a:t>
            </a:r>
            <a:r>
              <a:rPr lang="en-US" dirty="0"/>
              <a:t>/zero of=flat1.img </a:t>
            </a:r>
            <a:r>
              <a:rPr lang="en-US" dirty="0" err="1"/>
              <a:t>bs</a:t>
            </a:r>
            <a:r>
              <a:rPr lang="en-US" dirty="0"/>
              <a:t>=1024k count=1000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10996"/>
            <a:ext cx="91725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1.1 </a:t>
            </a:r>
            <a:r>
              <a:rPr lang="zh-CN" altLang="en-US" dirty="0" smtClean="0"/>
              <a:t>虚</a:t>
            </a:r>
            <a:r>
              <a:rPr lang="zh-CN" altLang="en-US" dirty="0"/>
              <a:t>拟化的基本类型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virtualization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365125"/>
            <a:ext cx="238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773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Convert: </a:t>
            </a:r>
            <a:r>
              <a:rPr lang="en-US" altLang="zh-CN" dirty="0"/>
              <a:t>image</a:t>
            </a:r>
            <a:r>
              <a:rPr lang="zh-CN" altLang="en-US" dirty="0"/>
              <a:t>格式之间可以转</a:t>
            </a:r>
            <a:r>
              <a:rPr lang="zh-CN" altLang="en-US" dirty="0" smtClean="0"/>
              <a:t>换</a:t>
            </a:r>
            <a:endParaRPr lang="en-US" altLang="zh-CN" dirty="0" smtClean="0"/>
          </a:p>
          <a:p>
            <a:pPr lvl="1"/>
            <a:r>
              <a:rPr lang="en-US" dirty="0"/>
              <a:t>raw</a:t>
            </a:r>
            <a:r>
              <a:rPr lang="zh-CN" altLang="en-US" dirty="0"/>
              <a:t>可以转换为</a:t>
            </a:r>
            <a:r>
              <a:rPr lang="en-US" dirty="0" smtClean="0"/>
              <a:t>qcow2</a:t>
            </a:r>
          </a:p>
          <a:p>
            <a:pPr lvl="2"/>
            <a:r>
              <a:rPr lang="zh-CN" altLang="en-US" dirty="0" smtClean="0"/>
              <a:t>创建一个</a:t>
            </a:r>
            <a:r>
              <a:rPr lang="en-US" altLang="zh-CN" dirty="0" smtClean="0"/>
              <a:t>raw image</a:t>
            </a:r>
            <a:r>
              <a:rPr lang="en-US" altLang="zh-CN" dirty="0"/>
              <a:t>: </a:t>
            </a:r>
            <a:r>
              <a:rPr lang="en-US" altLang="zh-CN" dirty="0" err="1"/>
              <a:t>dd</a:t>
            </a:r>
            <a:r>
              <a:rPr lang="en-US" altLang="zh-CN" dirty="0"/>
              <a:t> if=/</a:t>
            </a:r>
            <a:r>
              <a:rPr lang="en-US" altLang="zh-CN" dirty="0" err="1"/>
              <a:t>dev</a:t>
            </a:r>
            <a:r>
              <a:rPr lang="en-US" altLang="zh-CN" dirty="0"/>
              <a:t>/zero </a:t>
            </a:r>
            <a:r>
              <a:rPr lang="en-US" altLang="zh-CN" dirty="0" smtClean="0"/>
              <a:t>of=</a:t>
            </a:r>
            <a:r>
              <a:rPr lang="en-US" altLang="zh-CN" dirty="0" err="1" smtClean="0"/>
              <a:t>flat.img</a:t>
            </a:r>
            <a:r>
              <a:rPr lang="en-US" altLang="zh-CN" dirty="0" smtClean="0"/>
              <a:t> </a:t>
            </a:r>
            <a:r>
              <a:rPr lang="en-US" altLang="zh-CN" dirty="0" err="1"/>
              <a:t>bs</a:t>
            </a:r>
            <a:r>
              <a:rPr lang="en-US" altLang="zh-CN" dirty="0"/>
              <a:t>=1024k </a:t>
            </a:r>
            <a:r>
              <a:rPr lang="en-US" altLang="zh-CN" dirty="0" smtClean="0"/>
              <a:t>count=1000</a:t>
            </a:r>
          </a:p>
          <a:p>
            <a:pPr lvl="2"/>
            <a:r>
              <a:rPr lang="zh-CN" altLang="en-US" dirty="0"/>
              <a:t>进</a:t>
            </a:r>
            <a:r>
              <a:rPr lang="zh-CN" altLang="en-US" dirty="0" smtClean="0"/>
              <a:t>行转换：</a:t>
            </a:r>
            <a:r>
              <a:rPr lang="en-US" dirty="0"/>
              <a:t> </a:t>
            </a:r>
            <a:r>
              <a:rPr lang="en-US" dirty="0" err="1"/>
              <a:t>qemu-img</a:t>
            </a:r>
            <a:r>
              <a:rPr lang="en-US" dirty="0"/>
              <a:t> convert -f raw -O qcow2 </a:t>
            </a:r>
            <a:r>
              <a:rPr lang="en-US" dirty="0" err="1" smtClean="0"/>
              <a:t>flat.img</a:t>
            </a:r>
            <a:r>
              <a:rPr lang="en-US" dirty="0" smtClean="0"/>
              <a:t> flat.qcow2</a:t>
            </a:r>
          </a:p>
          <a:p>
            <a:pPr lvl="1"/>
            <a:r>
              <a:rPr lang="en-US" altLang="zh-CN" dirty="0"/>
              <a:t>qcow2</a:t>
            </a:r>
            <a:r>
              <a:rPr lang="zh-CN" altLang="en-US" dirty="0"/>
              <a:t>也可以转换为</a:t>
            </a:r>
            <a:r>
              <a:rPr lang="en-US" altLang="zh-CN" dirty="0"/>
              <a:t>qcow2</a:t>
            </a:r>
            <a:r>
              <a:rPr lang="zh-CN" altLang="en-US" dirty="0"/>
              <a:t>，转换的过程中，没用的</a:t>
            </a:r>
            <a:r>
              <a:rPr lang="en-US" altLang="zh-CN" dirty="0"/>
              <a:t>data cluster</a:t>
            </a:r>
            <a:r>
              <a:rPr lang="zh-CN" altLang="en-US" dirty="0"/>
              <a:t>就被去</a:t>
            </a:r>
            <a:r>
              <a:rPr lang="zh-CN" altLang="en-US" dirty="0" smtClean="0"/>
              <a:t>掉</a:t>
            </a:r>
            <a:endParaRPr lang="en-US" altLang="zh-CN" dirty="0"/>
          </a:p>
          <a:p>
            <a:pPr lvl="2"/>
            <a:r>
              <a:rPr lang="en-US" dirty="0" err="1"/>
              <a:t>qemu-img</a:t>
            </a:r>
            <a:r>
              <a:rPr lang="en-US" dirty="0"/>
              <a:t> convert -f qcow2 -O qcow2 </a:t>
            </a:r>
            <a:r>
              <a:rPr lang="en-US" dirty="0" err="1"/>
              <a:t>ubuntutest.img</a:t>
            </a:r>
            <a:r>
              <a:rPr lang="en-US" dirty="0"/>
              <a:t> </a:t>
            </a:r>
            <a:r>
              <a:rPr lang="en-US" dirty="0" err="1"/>
              <a:t>ubuntutest</a:t>
            </a:r>
            <a:r>
              <a:rPr lang="en-US" altLang="zh-CN" dirty="0" err="1"/>
              <a:t>-convert</a:t>
            </a:r>
            <a:r>
              <a:rPr lang="en-US" dirty="0" err="1"/>
              <a:t>.img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altLang="zh-CN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19" y="3383280"/>
            <a:ext cx="9278904" cy="32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压</a:t>
            </a:r>
            <a:r>
              <a:rPr lang="zh-CN" altLang="en-US" dirty="0" smtClean="0"/>
              <a:t>缩</a:t>
            </a:r>
            <a:r>
              <a:rPr lang="en-US" altLang="zh-CN" dirty="0" smtClean="0"/>
              <a:t>compress</a:t>
            </a:r>
          </a:p>
          <a:p>
            <a:pPr lvl="1"/>
            <a:r>
              <a:rPr lang="en-US" dirty="0" err="1"/>
              <a:t>qemu-img</a:t>
            </a:r>
            <a:r>
              <a:rPr lang="en-US" dirty="0"/>
              <a:t> convert -c -f qcow2 -O qcow2 </a:t>
            </a:r>
            <a:r>
              <a:rPr lang="en-US" dirty="0" err="1"/>
              <a:t>ubuntutest.img</a:t>
            </a:r>
            <a:r>
              <a:rPr lang="en-US" dirty="0"/>
              <a:t> </a:t>
            </a:r>
            <a:r>
              <a:rPr lang="en-US" dirty="0" smtClean="0"/>
              <a:t>ubuntutest-compress.qcow2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97" y="2319338"/>
            <a:ext cx="10751503" cy="158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加密</a:t>
            </a:r>
            <a:r>
              <a:rPr lang="en-US" altLang="zh-CN" dirty="0"/>
              <a:t>:</a:t>
            </a:r>
          </a:p>
          <a:p>
            <a:pPr lvl="1"/>
            <a:r>
              <a:rPr lang="en-US" dirty="0" err="1"/>
              <a:t>qemu-img</a:t>
            </a:r>
            <a:r>
              <a:rPr lang="en-US" dirty="0"/>
              <a:t> convert -o encryption -f qcow2 -O qcow2 ubuntutest.qcow2 </a:t>
            </a:r>
            <a:r>
              <a:rPr lang="en-US" dirty="0" smtClean="0"/>
              <a:t>ubuntutest-encrypt.qcow2</a:t>
            </a:r>
          </a:p>
          <a:p>
            <a:pPr lvl="1"/>
            <a:r>
              <a:rPr lang="zh-CN" altLang="en-US" dirty="0" smtClean="0"/>
              <a:t>会</a:t>
            </a:r>
            <a:r>
              <a:rPr lang="zh-CN" altLang="en-US" dirty="0"/>
              <a:t>要</a:t>
            </a:r>
            <a:r>
              <a:rPr lang="zh-CN" altLang="en-US" dirty="0" smtClean="0"/>
              <a:t>求</a:t>
            </a:r>
            <a:r>
              <a:rPr lang="zh-CN" altLang="en-US" dirty="0"/>
              <a:t>设置</a:t>
            </a:r>
            <a:r>
              <a:rPr lang="zh-CN" altLang="en-US" dirty="0" smtClean="0"/>
              <a:t>密码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从这个加密</a:t>
            </a:r>
            <a:r>
              <a:rPr lang="en-US" altLang="zh-CN" dirty="0" smtClean="0"/>
              <a:t>image</a:t>
            </a:r>
            <a:r>
              <a:rPr lang="zh-CN" altLang="en-US" dirty="0" smtClean="0"/>
              <a:t>启动一个虚拟机</a:t>
            </a:r>
            <a:endParaRPr lang="en-US" dirty="0"/>
          </a:p>
          <a:p>
            <a:pPr lvl="2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ubuntutest-encrypt.qcow2 -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=no 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pPr lvl="2"/>
            <a:r>
              <a:rPr lang="zh-CN" altLang="en-US" dirty="0" smtClean="0"/>
              <a:t>一</a:t>
            </a:r>
            <a:r>
              <a:rPr lang="zh-CN" altLang="en-US" dirty="0"/>
              <a:t>开始虚拟机并不启</a:t>
            </a:r>
            <a:r>
              <a:rPr lang="zh-CN" altLang="en-US" dirty="0" smtClean="0"/>
              <a:t>动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中输入</a:t>
            </a:r>
            <a:r>
              <a:rPr lang="en-US" altLang="zh-CN" dirty="0" err="1" smtClean="0"/>
              <a:t>cont</a:t>
            </a:r>
            <a:endParaRPr lang="en-US" altLang="zh-CN" dirty="0" smtClean="0"/>
          </a:p>
          <a:p>
            <a:pPr lvl="2"/>
            <a:r>
              <a:rPr lang="zh-CN" altLang="en-US" dirty="0"/>
              <a:t>需</a:t>
            </a:r>
            <a:r>
              <a:rPr lang="zh-CN" altLang="en-US" dirty="0" smtClean="0"/>
              <a:t>要输入密码后虚拟机才启动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4904705"/>
            <a:ext cx="11450320" cy="12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扩展</a:t>
            </a:r>
            <a:endParaRPr lang="en-US" altLang="zh-CN" dirty="0" smtClean="0"/>
          </a:p>
          <a:p>
            <a:pPr lvl="1"/>
            <a:r>
              <a:rPr lang="en-US" dirty="0" err="1"/>
              <a:t>cp</a:t>
            </a:r>
            <a:r>
              <a:rPr lang="en-US" dirty="0"/>
              <a:t> ubuntutest.qcow2 </a:t>
            </a:r>
            <a:r>
              <a:rPr lang="en-US" dirty="0" smtClean="0"/>
              <a:t>ubuntutest-enlarge.qcow2</a:t>
            </a:r>
          </a:p>
          <a:p>
            <a:pPr lvl="1"/>
            <a:r>
              <a:rPr lang="en-US" dirty="0" err="1"/>
              <a:t>qemu-img</a:t>
            </a:r>
            <a:r>
              <a:rPr lang="en-US" dirty="0"/>
              <a:t> resize ubuntutest-enlarge.qcow2 +</a:t>
            </a:r>
            <a:r>
              <a:rPr lang="en-US" dirty="0" smtClean="0"/>
              <a:t>10G</a:t>
            </a:r>
          </a:p>
          <a:p>
            <a:pPr lvl="1"/>
            <a:r>
              <a:rPr lang="zh-CN" altLang="en-US" dirty="0"/>
              <a:t>扩大的空间既不会被</a:t>
            </a:r>
            <a:r>
              <a:rPr lang="en-US" dirty="0"/>
              <a:t>partition，</a:t>
            </a:r>
            <a:r>
              <a:rPr lang="zh-CN" altLang="en-US" dirty="0"/>
              <a:t>也不会被</a:t>
            </a:r>
            <a:r>
              <a:rPr lang="en-US" dirty="0" smtClean="0"/>
              <a:t>format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zh-CN" altLang="en-US" dirty="0"/>
              <a:t>启</a:t>
            </a:r>
            <a:r>
              <a:rPr lang="zh-CN" altLang="en-US" dirty="0" smtClean="0"/>
              <a:t>动虚拟机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qemu-system-x86_64 </a:t>
            </a:r>
            <a:r>
              <a:rPr lang="en-US" altLang="zh-CN" dirty="0"/>
              <a:t>-enable-</a:t>
            </a:r>
            <a:r>
              <a:rPr lang="en-US" altLang="zh-CN" dirty="0" err="1"/>
              <a:t>kvm</a:t>
            </a:r>
            <a:r>
              <a:rPr lang="en-US" altLang="zh-CN" dirty="0"/>
              <a:t> -name </a:t>
            </a:r>
            <a:r>
              <a:rPr lang="en-US" altLang="zh-CN" dirty="0" err="1"/>
              <a:t>ubuntutest</a:t>
            </a:r>
            <a:r>
              <a:rPr lang="en-US" altLang="zh-CN" dirty="0"/>
              <a:t>  -m 2048 -</a:t>
            </a:r>
            <a:r>
              <a:rPr lang="en-US" altLang="zh-CN" dirty="0" err="1"/>
              <a:t>hda</a:t>
            </a:r>
            <a:r>
              <a:rPr lang="en-US" altLang="zh-CN" dirty="0"/>
              <a:t> ubuntutest-enlarge.qcow2 -</a:t>
            </a:r>
            <a:r>
              <a:rPr lang="en-US" altLang="zh-CN" dirty="0" err="1"/>
              <a:t>vnc</a:t>
            </a:r>
            <a:r>
              <a:rPr lang="en-US" altLang="zh-CN" dirty="0"/>
              <a:t> :19 -net </a:t>
            </a:r>
            <a:r>
              <a:rPr lang="en-US" altLang="zh-CN" dirty="0" err="1"/>
              <a:t>nic,model</a:t>
            </a:r>
            <a:r>
              <a:rPr lang="en-US" altLang="zh-CN" dirty="0"/>
              <a:t>=</a:t>
            </a:r>
            <a:r>
              <a:rPr lang="en-US" altLang="zh-CN" dirty="0" err="1"/>
              <a:t>virtio</a:t>
            </a:r>
            <a:r>
              <a:rPr lang="en-US" altLang="zh-CN" dirty="0"/>
              <a:t> -net </a:t>
            </a:r>
            <a:r>
              <a:rPr lang="en-US" altLang="zh-CN" dirty="0" err="1"/>
              <a:t>tap,ifname</a:t>
            </a:r>
            <a:r>
              <a:rPr lang="en-US" altLang="zh-CN" dirty="0"/>
              <a:t>=tap0,script=</a:t>
            </a:r>
            <a:r>
              <a:rPr lang="en-US" altLang="zh-CN" dirty="0" err="1"/>
              <a:t>no,downscript</a:t>
            </a:r>
            <a:r>
              <a:rPr lang="en-US" altLang="zh-CN" dirty="0"/>
              <a:t>=no -monitor </a:t>
            </a:r>
            <a:r>
              <a:rPr lang="en-US" altLang="zh-CN" dirty="0" err="1"/>
              <a:t>stdio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82" y="2494597"/>
            <a:ext cx="101250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7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Disk</a:t>
            </a:r>
            <a:r>
              <a:rPr lang="zh-CN" altLang="en-US" dirty="0" smtClean="0"/>
              <a:t>已经被扩大</a:t>
            </a:r>
            <a:endParaRPr lang="en-US" altLang="zh-C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删除</a:t>
            </a:r>
            <a:r>
              <a:rPr lang="en-US" altLang="zh-CN" dirty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/sda2</a:t>
            </a:r>
            <a:r>
              <a:rPr lang="zh-CN" altLang="en-US" dirty="0" smtClean="0"/>
              <a:t>和</a:t>
            </a:r>
            <a:r>
              <a:rPr lang="en-US" altLang="zh-CN" dirty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/sda5</a:t>
            </a:r>
          </a:p>
          <a:p>
            <a:pPr lvl="1"/>
            <a:r>
              <a:rPr lang="en-US" dirty="0" err="1"/>
              <a:t>fdisk</a:t>
            </a:r>
            <a:r>
              <a:rPr lang="en-US" dirty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sda</a:t>
            </a:r>
            <a:endParaRPr lang="en-US" dirty="0" smtClean="0"/>
          </a:p>
          <a:p>
            <a:pPr lvl="1"/>
            <a:r>
              <a:rPr lang="zh-CN" altLang="en-US" dirty="0" smtClean="0"/>
              <a:t>删除分区五：</a:t>
            </a:r>
            <a:r>
              <a:rPr lang="en-US" dirty="0" smtClean="0"/>
              <a:t>d 5</a:t>
            </a:r>
          </a:p>
          <a:p>
            <a:pPr lvl="1"/>
            <a:r>
              <a:rPr lang="zh-CN" altLang="en-US" dirty="0" smtClean="0"/>
              <a:t>删除分区二：</a:t>
            </a:r>
            <a:r>
              <a:rPr lang="en-US" dirty="0" smtClean="0"/>
              <a:t>d 2</a:t>
            </a:r>
          </a:p>
          <a:p>
            <a:pPr lvl="1"/>
            <a:r>
              <a:rPr lang="zh-CN" altLang="en-US" dirty="0" smtClean="0"/>
              <a:t>写入修改：</a:t>
            </a:r>
            <a:r>
              <a:rPr lang="en-US" dirty="0" smtClean="0"/>
              <a:t>w</a:t>
            </a:r>
          </a:p>
          <a:p>
            <a:pPr lvl="1"/>
            <a:r>
              <a:rPr lang="en-US" dirty="0" smtClean="0"/>
              <a:t>reboot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579563"/>
            <a:ext cx="7127240" cy="21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15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2.4  QEMU-KVM: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扩</a:t>
            </a:r>
            <a:r>
              <a:rPr lang="zh-CN" altLang="en-US" dirty="0" smtClean="0"/>
              <a:t>展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/sda1</a:t>
            </a:r>
            <a:r>
              <a:rPr lang="zh-CN" altLang="en-US" dirty="0" smtClean="0"/>
              <a:t>分区到整块硬盘</a:t>
            </a:r>
            <a:endParaRPr lang="en-US" altLang="zh-CN" dirty="0" smtClean="0"/>
          </a:p>
          <a:p>
            <a:pPr lvl="1"/>
            <a:r>
              <a:rPr lang="en-US" dirty="0" err="1"/>
              <a:t>fdisk</a:t>
            </a:r>
            <a:r>
              <a:rPr lang="en-US" dirty="0"/>
              <a:t>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sda</a:t>
            </a:r>
            <a:endParaRPr lang="en-US" dirty="0" smtClean="0"/>
          </a:p>
          <a:p>
            <a:pPr lvl="1"/>
            <a:r>
              <a:rPr lang="zh-CN" altLang="en-US" dirty="0" smtClean="0"/>
              <a:t>删除根分区：</a:t>
            </a:r>
            <a:r>
              <a:rPr lang="en-US" dirty="0" smtClean="0"/>
              <a:t>d 1</a:t>
            </a:r>
          </a:p>
          <a:p>
            <a:pPr lvl="1"/>
            <a:r>
              <a:rPr lang="zh-CN" altLang="en-US" dirty="0" smtClean="0"/>
              <a:t>在原来根分区的位置创建新分区：</a:t>
            </a:r>
            <a:r>
              <a:rPr lang="en-US" dirty="0" smtClean="0"/>
              <a:t>n</a:t>
            </a:r>
          </a:p>
          <a:p>
            <a:pPr lvl="1"/>
            <a:r>
              <a:rPr lang="zh-CN" altLang="en-US" dirty="0" smtClean="0"/>
              <a:t>是一个主分区：</a:t>
            </a:r>
            <a:r>
              <a:rPr lang="en-US" dirty="0" smtClean="0"/>
              <a:t>p</a:t>
            </a:r>
          </a:p>
          <a:p>
            <a:pPr lvl="1"/>
            <a:r>
              <a:rPr lang="zh-CN" altLang="en-US" dirty="0" smtClean="0"/>
              <a:t>其他都选默认，最后写入修改：</a:t>
            </a:r>
            <a:r>
              <a:rPr lang="en-US" altLang="zh-CN" dirty="0" smtClean="0"/>
              <a:t>w</a:t>
            </a:r>
          </a:p>
          <a:p>
            <a:pPr lvl="1"/>
            <a:r>
              <a:rPr lang="en-US" dirty="0" err="1" smtClean="0"/>
              <a:t>partprobe</a:t>
            </a:r>
            <a:endParaRPr lang="en-US" dirty="0" smtClean="0"/>
          </a:p>
          <a:p>
            <a:r>
              <a:rPr lang="zh-CN" altLang="en-US" dirty="0" smtClean="0"/>
              <a:t>扩展文件系统</a:t>
            </a:r>
            <a:endParaRPr lang="en-US" altLang="zh-CN" dirty="0" smtClean="0"/>
          </a:p>
          <a:p>
            <a:pPr lvl="1"/>
            <a:r>
              <a:rPr lang="en-US" dirty="0"/>
              <a:t>resize2fs /</a:t>
            </a:r>
            <a:r>
              <a:rPr lang="en-US" dirty="0" err="1"/>
              <a:t>dev</a:t>
            </a:r>
            <a:r>
              <a:rPr lang="en-US" dirty="0"/>
              <a:t>/sda1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42" y="3610996"/>
            <a:ext cx="7527716" cy="29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18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2.5 </a:t>
            </a:r>
            <a:r>
              <a:rPr lang="en-US" altLang="zh-CN" dirty="0"/>
              <a:t>QEMU-KVM: </a:t>
            </a:r>
            <a:r>
              <a:rPr lang="en-US" altLang="zh-CN" dirty="0" smtClean="0"/>
              <a:t>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snapshot</a:t>
            </a:r>
            <a:r>
              <a:rPr lang="zh-CN" altLang="en-US" sz="2400" dirty="0" smtClean="0"/>
              <a:t>也</a:t>
            </a:r>
            <a:r>
              <a:rPr lang="zh-CN" altLang="en-US" sz="2400" dirty="0"/>
              <a:t>是</a:t>
            </a:r>
            <a:r>
              <a:rPr lang="en-US" sz="2400" dirty="0"/>
              <a:t>copy on write</a:t>
            </a:r>
            <a:r>
              <a:rPr lang="zh-CN" altLang="en-US" sz="2400" dirty="0"/>
              <a:t>的一种应</a:t>
            </a:r>
            <a:r>
              <a:rPr lang="zh-CN" altLang="en-US" sz="2400" dirty="0" smtClean="0"/>
              <a:t>用，和</a:t>
            </a:r>
            <a:r>
              <a:rPr lang="en-US" altLang="zh-CN" sz="2400" dirty="0" smtClean="0"/>
              <a:t>backing file</a:t>
            </a:r>
            <a:r>
              <a:rPr lang="zh-CN" altLang="en-US" sz="2400" dirty="0" smtClean="0"/>
              <a:t>有微妙的不同</a:t>
            </a:r>
            <a:endParaRPr lang="en-US" altLang="zh-CN" sz="2400" dirty="0" smtClean="0"/>
          </a:p>
          <a:p>
            <a:r>
              <a:rPr lang="zh-CN" altLang="en-US" sz="2400" dirty="0"/>
              <a:t>有两种</a:t>
            </a:r>
            <a:r>
              <a:rPr lang="en-US" sz="2400" dirty="0"/>
              <a:t>snapshot，</a:t>
            </a:r>
            <a:r>
              <a:rPr lang="zh-CN" altLang="en-US" sz="2400" dirty="0"/>
              <a:t>一中时</a:t>
            </a:r>
            <a:r>
              <a:rPr lang="en-US" sz="2400" dirty="0"/>
              <a:t>internal snapshot，</a:t>
            </a:r>
            <a:r>
              <a:rPr lang="zh-CN" altLang="en-US" sz="2400" dirty="0"/>
              <a:t>一种是</a:t>
            </a:r>
            <a:r>
              <a:rPr lang="en-US" sz="2400" dirty="0"/>
              <a:t>external </a:t>
            </a:r>
            <a:r>
              <a:rPr lang="en-US" sz="2400" dirty="0" smtClean="0"/>
              <a:t>snapshot</a:t>
            </a:r>
          </a:p>
          <a:p>
            <a:r>
              <a:rPr lang="en-US" sz="2400" dirty="0"/>
              <a:t>internal snapshot</a:t>
            </a:r>
            <a:r>
              <a:rPr lang="zh-CN" altLang="en-US" sz="2400" dirty="0"/>
              <a:t>是</a:t>
            </a:r>
            <a:r>
              <a:rPr lang="en-US" sz="2400" dirty="0"/>
              <a:t>qcow2</a:t>
            </a:r>
            <a:r>
              <a:rPr lang="zh-CN" altLang="en-US" sz="2400" dirty="0"/>
              <a:t>中的</a:t>
            </a:r>
            <a:r>
              <a:rPr lang="en-US" sz="2400" dirty="0"/>
              <a:t>snapshot table</a:t>
            </a:r>
            <a:r>
              <a:rPr lang="zh-CN" altLang="en-US" sz="2400" dirty="0"/>
              <a:t>所维护的</a:t>
            </a:r>
            <a:r>
              <a:rPr lang="en-US" sz="2400" dirty="0"/>
              <a:t>snapshot，</a:t>
            </a:r>
            <a:r>
              <a:rPr lang="zh-CN" altLang="en-US" sz="2400" dirty="0"/>
              <a:t>所有的</a:t>
            </a:r>
            <a:r>
              <a:rPr lang="en-US" sz="2400" dirty="0"/>
              <a:t>snapshot</a:t>
            </a:r>
            <a:r>
              <a:rPr lang="zh-CN" altLang="en-US" sz="2400" dirty="0"/>
              <a:t>都是在同一个文件中维</a:t>
            </a:r>
            <a:r>
              <a:rPr lang="zh-CN" altLang="en-US" sz="2400" dirty="0" smtClean="0"/>
              <a:t>护</a:t>
            </a:r>
            <a:endParaRPr lang="en-US" altLang="zh-CN" sz="2400" dirty="0" smtClean="0"/>
          </a:p>
          <a:p>
            <a:r>
              <a:rPr lang="zh-CN" altLang="en-US" sz="2400" dirty="0"/>
              <a:t>创建一个虚拟</a:t>
            </a:r>
            <a:r>
              <a:rPr lang="zh-CN" altLang="en-US" sz="2400" dirty="0" smtClean="0"/>
              <a:t>机</a:t>
            </a:r>
            <a:endParaRPr lang="en-US" altLang="zh-CN" sz="2400" dirty="0" smtClean="0"/>
          </a:p>
          <a:p>
            <a:pPr lvl="1"/>
            <a:r>
              <a:rPr lang="en-US" altLang="zh-CN" sz="2000" dirty="0"/>
              <a:t>qemu-system-x86_64 -enable-</a:t>
            </a:r>
            <a:r>
              <a:rPr lang="en-US" altLang="zh-CN" sz="2000" dirty="0" err="1"/>
              <a:t>kvm</a:t>
            </a:r>
            <a:r>
              <a:rPr lang="en-US" altLang="zh-CN" sz="2000" dirty="0"/>
              <a:t> -name </a:t>
            </a:r>
            <a:r>
              <a:rPr lang="en-US" altLang="zh-CN" sz="2000" dirty="0" err="1"/>
              <a:t>ubuntutest</a:t>
            </a:r>
            <a:r>
              <a:rPr lang="en-US" altLang="zh-CN" sz="2000" dirty="0"/>
              <a:t>  -m 2048 -</a:t>
            </a:r>
            <a:r>
              <a:rPr lang="en-US" altLang="zh-CN" sz="2000" dirty="0" err="1"/>
              <a:t>hda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ubuntutest.qcow2 </a:t>
            </a:r>
            <a:r>
              <a:rPr lang="en-US" altLang="zh-CN" sz="2000" dirty="0"/>
              <a:t>-</a:t>
            </a:r>
            <a:r>
              <a:rPr lang="en-US" altLang="zh-CN" sz="2000" dirty="0" err="1"/>
              <a:t>vnc</a:t>
            </a:r>
            <a:r>
              <a:rPr lang="en-US" altLang="zh-CN" sz="2000" dirty="0"/>
              <a:t> :19 -net </a:t>
            </a:r>
            <a:r>
              <a:rPr lang="en-US" altLang="zh-CN" sz="2000" dirty="0" err="1"/>
              <a:t>nic,model</a:t>
            </a:r>
            <a:r>
              <a:rPr lang="en-US" altLang="zh-CN" sz="2000" dirty="0"/>
              <a:t>=</a:t>
            </a:r>
            <a:r>
              <a:rPr lang="en-US" altLang="zh-CN" sz="2000" dirty="0" err="1"/>
              <a:t>virtio</a:t>
            </a:r>
            <a:r>
              <a:rPr lang="en-US" altLang="zh-CN" sz="2000" dirty="0"/>
              <a:t> -net </a:t>
            </a:r>
            <a:r>
              <a:rPr lang="en-US" altLang="zh-CN" sz="2000" dirty="0" err="1"/>
              <a:t>tap,ifname</a:t>
            </a:r>
            <a:r>
              <a:rPr lang="en-US" altLang="zh-CN" sz="2000" dirty="0"/>
              <a:t>=tap0,script=</a:t>
            </a:r>
            <a:r>
              <a:rPr lang="en-US" altLang="zh-CN" sz="2000" dirty="0" err="1"/>
              <a:t>no,downscript</a:t>
            </a:r>
            <a:r>
              <a:rPr lang="en-US" altLang="zh-CN" sz="2000" dirty="0"/>
              <a:t>=no -monitor </a:t>
            </a:r>
            <a:r>
              <a:rPr lang="en-US" altLang="zh-CN" sz="2000" dirty="0" err="1"/>
              <a:t>stdio</a:t>
            </a:r>
            <a:endParaRPr lang="en-US" sz="2000" dirty="0"/>
          </a:p>
          <a:p>
            <a:r>
              <a:rPr lang="zh-CN" altLang="en-US" sz="2400" dirty="0"/>
              <a:t>在</a:t>
            </a:r>
            <a:r>
              <a:rPr lang="en-US" sz="2400" dirty="0"/>
              <a:t>monitor</a:t>
            </a:r>
            <a:r>
              <a:rPr lang="zh-CN" altLang="en-US" sz="2400" dirty="0"/>
              <a:t>中执行</a:t>
            </a:r>
            <a:r>
              <a:rPr lang="en-US" sz="2400" dirty="0" err="1"/>
              <a:t>savevm</a:t>
            </a:r>
            <a:r>
              <a:rPr lang="zh-CN" altLang="en-US" sz="2400" dirty="0"/>
              <a:t>后，</a:t>
            </a:r>
            <a:r>
              <a:rPr lang="en-US" sz="2400" dirty="0" err="1" smtClean="0"/>
              <a:t>ubuntutest.img</a:t>
            </a:r>
            <a:r>
              <a:rPr lang="zh-CN" altLang="en-US" sz="2400" dirty="0" smtClean="0"/>
              <a:t>会</a:t>
            </a:r>
            <a:r>
              <a:rPr lang="zh-CN" altLang="en-US" sz="2400" dirty="0"/>
              <a:t>在</a:t>
            </a:r>
            <a:r>
              <a:rPr lang="en-US" sz="2400" dirty="0"/>
              <a:t>image</a:t>
            </a:r>
            <a:r>
              <a:rPr lang="zh-CN" altLang="en-US" sz="2400" dirty="0"/>
              <a:t>内部打一个</a:t>
            </a:r>
            <a:r>
              <a:rPr lang="en-US" sz="2400" dirty="0"/>
              <a:t>snapshot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64498"/>
            <a:ext cx="7312343" cy="21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2.5 QEMU-KVM: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原理是，当打一个</a:t>
            </a:r>
            <a:r>
              <a:rPr lang="en-US" dirty="0"/>
              <a:t>snapshot</a:t>
            </a:r>
            <a:r>
              <a:rPr lang="zh-CN" altLang="en-US" dirty="0"/>
              <a:t>后，会在</a:t>
            </a:r>
            <a:r>
              <a:rPr lang="en-US" dirty="0"/>
              <a:t>snapshot table</a:t>
            </a:r>
            <a:r>
              <a:rPr lang="zh-CN" altLang="en-US" dirty="0"/>
              <a:t>中建立一项，但是起初是空的，包含</a:t>
            </a:r>
            <a:r>
              <a:rPr lang="en-US" dirty="0"/>
              <a:t>L1 table</a:t>
            </a:r>
            <a:r>
              <a:rPr lang="zh-CN" altLang="en-US" dirty="0"/>
              <a:t>的一个复制，当</a:t>
            </a:r>
            <a:r>
              <a:rPr lang="en-US" dirty="0"/>
              <a:t>L2 table</a:t>
            </a:r>
            <a:r>
              <a:rPr lang="zh-CN" altLang="en-US" dirty="0"/>
              <a:t>或者</a:t>
            </a:r>
            <a:r>
              <a:rPr lang="en-US" dirty="0"/>
              <a:t>data cluster</a:t>
            </a:r>
            <a:r>
              <a:rPr lang="zh-CN" altLang="en-US" dirty="0"/>
              <a:t>改变的时候，则会将原来的数据复制一份，由</a:t>
            </a:r>
            <a:r>
              <a:rPr lang="en-US" dirty="0"/>
              <a:t>snapshot</a:t>
            </a:r>
            <a:r>
              <a:rPr lang="zh-CN" altLang="en-US" dirty="0"/>
              <a:t>的</a:t>
            </a:r>
            <a:r>
              <a:rPr lang="en-US" dirty="0"/>
              <a:t>L1 table</a:t>
            </a:r>
            <a:r>
              <a:rPr lang="zh-CN" altLang="en-US" dirty="0"/>
              <a:t>来维护，而原来的</a:t>
            </a:r>
            <a:r>
              <a:rPr lang="en-US" dirty="0"/>
              <a:t>data cluster</a:t>
            </a:r>
            <a:r>
              <a:rPr lang="zh-CN" altLang="en-US" dirty="0"/>
              <a:t>已经改变，在原地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我</a:t>
            </a:r>
            <a:r>
              <a:rPr lang="zh-CN" altLang="en-US" dirty="0" smtClean="0"/>
              <a:t>们在</a:t>
            </a:r>
            <a:r>
              <a:rPr lang="en-US" altLang="zh-CN" dirty="0" smtClean="0"/>
              <a:t>/home/</a:t>
            </a:r>
            <a:r>
              <a:rPr lang="en-US" altLang="zh-CN" dirty="0" err="1" smtClean="0"/>
              <a:t>openstack</a:t>
            </a:r>
            <a:r>
              <a:rPr lang="zh-CN" altLang="en-US" dirty="0" smtClean="0"/>
              <a:t>下面创建一个文件夹</a:t>
            </a:r>
            <a:endParaRPr lang="en-US" altLang="zh-CN" dirty="0" smtClean="0"/>
          </a:p>
          <a:p>
            <a:r>
              <a:rPr lang="en-US" altLang="zh-CN" dirty="0" err="1"/>
              <a:t>loadvm</a:t>
            </a:r>
            <a:r>
              <a:rPr lang="en-US" altLang="zh-CN" dirty="0"/>
              <a:t> </a:t>
            </a:r>
            <a:r>
              <a:rPr lang="en-US" altLang="zh-CN" dirty="0" smtClean="0"/>
              <a:t>vm-20140923183123</a:t>
            </a:r>
          </a:p>
          <a:p>
            <a:r>
              <a:rPr lang="zh-CN" altLang="en-US" dirty="0"/>
              <a:t>文件</a:t>
            </a:r>
            <a:r>
              <a:rPr lang="zh-CN" altLang="en-US" dirty="0" smtClean="0"/>
              <a:t>夹消失了</a:t>
            </a:r>
            <a:endParaRPr lang="en-US" altLang="zh-CN" dirty="0" smtClean="0"/>
          </a:p>
          <a:p>
            <a:r>
              <a:rPr lang="zh-CN" altLang="en-US" dirty="0"/>
              <a:t>删</a:t>
            </a:r>
            <a:r>
              <a:rPr lang="zh-CN" altLang="en-US" dirty="0" smtClean="0"/>
              <a:t>除</a:t>
            </a:r>
            <a:r>
              <a:rPr lang="en-US" altLang="zh-CN" dirty="0" smtClean="0"/>
              <a:t>snapshot</a:t>
            </a:r>
          </a:p>
          <a:p>
            <a:pPr lvl="1"/>
            <a:r>
              <a:rPr lang="en-US" altLang="zh-CN" dirty="0" err="1"/>
              <a:t>delvm</a:t>
            </a:r>
            <a:r>
              <a:rPr lang="en-US" altLang="zh-CN" dirty="0"/>
              <a:t> vm-20140923183123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048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2.5 QEMU-KVM: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external snapshot</a:t>
            </a:r>
            <a:r>
              <a:rPr lang="zh-CN" altLang="en-US" sz="2000" dirty="0"/>
              <a:t>则往往采用上面的</a:t>
            </a:r>
            <a:r>
              <a:rPr lang="en-US" sz="2000" dirty="0"/>
              <a:t>copy on write</a:t>
            </a:r>
            <a:r>
              <a:rPr lang="zh-CN" altLang="en-US" sz="2000" dirty="0"/>
              <a:t>的方</a:t>
            </a:r>
            <a:r>
              <a:rPr lang="zh-CN" altLang="en-US" sz="2000" dirty="0" smtClean="0"/>
              <a:t>法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当</a:t>
            </a:r>
            <a:r>
              <a:rPr lang="zh-CN" altLang="en-US" sz="1800" dirty="0"/>
              <a:t>打</a:t>
            </a:r>
            <a:r>
              <a:rPr lang="en-US" sz="1800" dirty="0"/>
              <a:t>snapshot</a:t>
            </a:r>
            <a:r>
              <a:rPr lang="zh-CN" altLang="en-US" sz="1800" dirty="0"/>
              <a:t>的时候，将当前的</a:t>
            </a:r>
            <a:r>
              <a:rPr lang="en-US" sz="1800" dirty="0"/>
              <a:t>image</a:t>
            </a:r>
            <a:r>
              <a:rPr lang="zh-CN" altLang="en-US" sz="1800" dirty="0"/>
              <a:t>不再改变，创建一个新的</a:t>
            </a:r>
            <a:r>
              <a:rPr lang="en-US" sz="1800" dirty="0"/>
              <a:t>image，</a:t>
            </a:r>
            <a:r>
              <a:rPr lang="zh-CN" altLang="en-US" sz="1800" dirty="0"/>
              <a:t>以原来的</a:t>
            </a:r>
            <a:r>
              <a:rPr lang="en-US" sz="1800" dirty="0"/>
              <a:t>image</a:t>
            </a:r>
            <a:r>
              <a:rPr lang="zh-CN" altLang="en-US" sz="1800" dirty="0"/>
              <a:t>作为</a:t>
            </a:r>
            <a:r>
              <a:rPr lang="en-US" sz="1800" dirty="0"/>
              <a:t>backing file，</a:t>
            </a:r>
            <a:r>
              <a:rPr lang="zh-CN" altLang="en-US" sz="1800" dirty="0"/>
              <a:t>然后虚拟机使用新的</a:t>
            </a:r>
            <a:r>
              <a:rPr lang="en-US" sz="1800" dirty="0" smtClean="0"/>
              <a:t>image</a:t>
            </a:r>
          </a:p>
          <a:p>
            <a:pPr lvl="1"/>
            <a:r>
              <a:rPr lang="zh-CN" altLang="en-US" sz="1800" dirty="0"/>
              <a:t>在</a:t>
            </a:r>
            <a:r>
              <a:rPr lang="en-US" sz="1800" dirty="0"/>
              <a:t>monitor</a:t>
            </a:r>
            <a:r>
              <a:rPr lang="zh-CN" altLang="en-US" sz="1800" dirty="0"/>
              <a:t>中，</a:t>
            </a:r>
            <a:r>
              <a:rPr lang="en-US" sz="1800" dirty="0" err="1"/>
              <a:t>snapshot_blkdev</a:t>
            </a:r>
            <a:r>
              <a:rPr lang="en-US" sz="1800" dirty="0"/>
              <a:t> ide0-hd0 </a:t>
            </a:r>
            <a:r>
              <a:rPr lang="en-US" sz="1800" dirty="0" err="1"/>
              <a:t>ubuntutest-snapshot.img</a:t>
            </a:r>
            <a:r>
              <a:rPr lang="en-US" sz="1800" dirty="0"/>
              <a:t> </a:t>
            </a:r>
            <a:r>
              <a:rPr lang="en-US" sz="1800" dirty="0" smtClean="0"/>
              <a:t>qcow2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zh-CN" altLang="en-US" sz="1800" dirty="0" smtClean="0"/>
              <a:t>在</a:t>
            </a:r>
            <a:r>
              <a:rPr lang="en-US" altLang="zh-CN" sz="1800" dirty="0"/>
              <a:t>HOST</a:t>
            </a:r>
            <a:r>
              <a:rPr lang="zh-CN" altLang="en-US" sz="1800" dirty="0"/>
              <a:t>机器上多了一个文件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673" y="2287778"/>
            <a:ext cx="8677407" cy="2769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73" y="5383189"/>
            <a:ext cx="5375407" cy="130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16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2.5 QEMU-KVM: Snapshot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backing file</a:t>
            </a:r>
            <a:r>
              <a:rPr lang="zh-CN" altLang="en-US" dirty="0"/>
              <a:t>可以是</a:t>
            </a:r>
            <a:r>
              <a:rPr lang="en-US" dirty="0"/>
              <a:t>raw，</a:t>
            </a:r>
            <a:r>
              <a:rPr lang="zh-CN" altLang="en-US" dirty="0"/>
              <a:t>也可以是</a:t>
            </a:r>
            <a:r>
              <a:rPr lang="en-US" dirty="0"/>
              <a:t>qcow2，</a:t>
            </a:r>
            <a:r>
              <a:rPr lang="zh-CN" altLang="en-US" dirty="0"/>
              <a:t>但是一旦打了</a:t>
            </a:r>
            <a:r>
              <a:rPr lang="en-US" dirty="0"/>
              <a:t>snapshot，</a:t>
            </a:r>
            <a:r>
              <a:rPr lang="zh-CN" altLang="en-US" dirty="0"/>
              <a:t>新的格式就是</a:t>
            </a:r>
            <a:r>
              <a:rPr lang="en-US" dirty="0"/>
              <a:t>qcow2</a:t>
            </a:r>
            <a:r>
              <a:rPr lang="zh-CN" altLang="en-US" dirty="0"/>
              <a:t>了。</a:t>
            </a:r>
          </a:p>
          <a:p>
            <a:r>
              <a:rPr lang="zh-CN" altLang="en-US" dirty="0"/>
              <a:t>两者很相似，稍微的不同是：</a:t>
            </a:r>
          </a:p>
          <a:p>
            <a:pPr lvl="1" latinLnBrk="1"/>
            <a:r>
              <a:rPr lang="zh-CN" altLang="en-US" dirty="0"/>
              <a:t>对于</a:t>
            </a:r>
            <a:r>
              <a:rPr lang="en-US" dirty="0"/>
              <a:t>internal snapshot, </a:t>
            </a:r>
            <a:r>
              <a:rPr lang="zh-CN" altLang="en-US" dirty="0"/>
              <a:t>刚打完</a:t>
            </a:r>
            <a:r>
              <a:rPr lang="en-US" dirty="0"/>
              <a:t>snapshot</a:t>
            </a:r>
            <a:r>
              <a:rPr lang="zh-CN" altLang="en-US" dirty="0"/>
              <a:t>的时候，原</a:t>
            </a:r>
            <a:r>
              <a:rPr lang="en-US" dirty="0"/>
              <a:t>image</a:t>
            </a:r>
            <a:r>
              <a:rPr lang="zh-CN" altLang="en-US" dirty="0"/>
              <a:t>集合是不变的，</a:t>
            </a:r>
            <a:r>
              <a:rPr lang="en-US" dirty="0"/>
              <a:t>snapshot</a:t>
            </a:r>
            <a:r>
              <a:rPr lang="zh-CN" altLang="en-US" dirty="0"/>
              <a:t>的集合是空的，接下来的操作，写入在原</a:t>
            </a:r>
            <a:r>
              <a:rPr lang="en-US" dirty="0"/>
              <a:t>image，</a:t>
            </a:r>
            <a:r>
              <a:rPr lang="zh-CN" altLang="en-US" dirty="0"/>
              <a:t>将不变的加入</a:t>
            </a:r>
            <a:r>
              <a:rPr lang="en-US" dirty="0"/>
              <a:t>snapshot</a:t>
            </a:r>
            <a:r>
              <a:rPr lang="zh-CN" altLang="en-US" dirty="0"/>
              <a:t>集合</a:t>
            </a:r>
          </a:p>
          <a:p>
            <a:pPr lvl="1" latinLnBrk="1"/>
            <a:r>
              <a:rPr lang="zh-CN" altLang="en-US" dirty="0"/>
              <a:t>对于</a:t>
            </a:r>
            <a:r>
              <a:rPr lang="en-US" dirty="0"/>
              <a:t>external snapshot，</a:t>
            </a:r>
            <a:r>
              <a:rPr lang="zh-CN" altLang="en-US" dirty="0"/>
              <a:t>刚打完</a:t>
            </a:r>
            <a:r>
              <a:rPr lang="en-US" dirty="0"/>
              <a:t>snapshot</a:t>
            </a:r>
            <a:r>
              <a:rPr lang="zh-CN" altLang="en-US" dirty="0"/>
              <a:t>的时候，原</a:t>
            </a:r>
            <a:r>
              <a:rPr lang="en-US" dirty="0"/>
              <a:t>image</a:t>
            </a:r>
            <a:r>
              <a:rPr lang="zh-CN" altLang="en-US" dirty="0"/>
              <a:t>变成</a:t>
            </a:r>
            <a:r>
              <a:rPr lang="en-US" dirty="0" smtClean="0"/>
              <a:t>snapshot, snapshot</a:t>
            </a:r>
            <a:r>
              <a:rPr lang="zh-CN" altLang="en-US" dirty="0"/>
              <a:t>集合是全集，新</a:t>
            </a:r>
            <a:r>
              <a:rPr lang="en-US" dirty="0"/>
              <a:t>image</a:t>
            </a:r>
            <a:r>
              <a:rPr lang="zh-CN" altLang="en-US" dirty="0"/>
              <a:t>是空的，接下来的操作，写入在新</a:t>
            </a:r>
            <a:r>
              <a:rPr lang="en-US" dirty="0"/>
              <a:t>image，</a:t>
            </a:r>
            <a:r>
              <a:rPr lang="zh-CN" altLang="en-US" dirty="0"/>
              <a:t>将改变的加入新</a:t>
            </a:r>
            <a:r>
              <a:rPr lang="en-US" dirty="0"/>
              <a:t>image</a:t>
            </a:r>
            <a:r>
              <a:rPr lang="zh-CN" altLang="en-US" dirty="0"/>
              <a:t>的集合。</a:t>
            </a:r>
          </a:p>
          <a:p>
            <a:pPr latinLnBrk="1"/>
            <a:r>
              <a:rPr lang="en-US" b="1" dirty="0" err="1" smtClean="0"/>
              <a:t>qemu-img</a:t>
            </a:r>
            <a:r>
              <a:rPr lang="en-US" b="1" dirty="0" smtClean="0"/>
              <a:t> </a:t>
            </a:r>
            <a:r>
              <a:rPr lang="en-US" b="1" dirty="0"/>
              <a:t>snapshot </a:t>
            </a:r>
            <a:r>
              <a:rPr lang="en-US" b="1" dirty="0" smtClean="0"/>
              <a:t>–c</a:t>
            </a:r>
          </a:p>
          <a:p>
            <a:pPr lvl="1" latinLnBrk="1"/>
            <a:r>
              <a:rPr lang="en-US" dirty="0" smtClean="0"/>
              <a:t>if </a:t>
            </a:r>
            <a:r>
              <a:rPr lang="en-US" dirty="0"/>
              <a:t>the domain is offline and –disk-only was not specified</a:t>
            </a:r>
          </a:p>
          <a:p>
            <a:pPr latinLnBrk="1"/>
            <a:r>
              <a:rPr lang="en-US" b="1" dirty="0" err="1"/>
              <a:t>s</a:t>
            </a:r>
            <a:r>
              <a:rPr lang="en-US" b="1" dirty="0" err="1" smtClean="0"/>
              <a:t>avevm</a:t>
            </a:r>
            <a:endParaRPr lang="en-US" b="1" dirty="0" smtClean="0"/>
          </a:p>
          <a:p>
            <a:pPr lvl="1" latinLnBrk="1"/>
            <a:r>
              <a:rPr lang="en-US" dirty="0" smtClean="0"/>
              <a:t>if </a:t>
            </a:r>
            <a:r>
              <a:rPr lang="en-US" dirty="0"/>
              <a:t>the domain is online and –disk-only was not specified</a:t>
            </a:r>
          </a:p>
          <a:p>
            <a:pPr latinLnBrk="1"/>
            <a:r>
              <a:rPr lang="en-US" b="1" dirty="0" err="1" smtClean="0"/>
              <a:t>snapshot_blkdev</a:t>
            </a:r>
            <a:endParaRPr lang="en-US" b="1" dirty="0" smtClean="0"/>
          </a:p>
          <a:p>
            <a:pPr lvl="1" latinLnBrk="1"/>
            <a:r>
              <a:rPr lang="en-US" dirty="0" smtClean="0"/>
              <a:t>if </a:t>
            </a:r>
            <a:r>
              <a:rPr lang="en-US" dirty="0"/>
              <a:t>the domain is online and –disk-only is specified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4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实验一：查看系统是否支持硬件辅助虚拟化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对于</a:t>
            </a:r>
            <a:r>
              <a:rPr lang="en-US" dirty="0"/>
              <a:t>Intel </a:t>
            </a:r>
            <a:r>
              <a:rPr lang="en-US" dirty="0" smtClean="0"/>
              <a:t>CPU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zh-CN" altLang="en-US" dirty="0" smtClean="0"/>
              <a:t>对</a:t>
            </a:r>
            <a:r>
              <a:rPr lang="zh-CN" altLang="en-US" dirty="0"/>
              <a:t>于</a:t>
            </a:r>
            <a:r>
              <a:rPr lang="en-US" dirty="0"/>
              <a:t>AMD 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552267"/>
            <a:ext cx="258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grep</a:t>
            </a:r>
            <a:r>
              <a:rPr lang="en-US" dirty="0"/>
              <a:t> "</a:t>
            </a:r>
            <a:r>
              <a:rPr lang="en-US" dirty="0" err="1"/>
              <a:t>vmx</a:t>
            </a:r>
            <a:r>
              <a:rPr lang="en-US" dirty="0"/>
              <a:t>" /</a:t>
            </a:r>
            <a:r>
              <a:rPr lang="en-US" dirty="0" err="1"/>
              <a:t>proc</a:t>
            </a:r>
            <a:r>
              <a:rPr lang="en-US" dirty="0"/>
              <a:t>/</a:t>
            </a:r>
            <a:r>
              <a:rPr lang="en-US" dirty="0" err="1"/>
              <a:t>cpuinfo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7" y="2038045"/>
            <a:ext cx="11862085" cy="1886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4681248"/>
            <a:ext cx="257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grep</a:t>
            </a:r>
            <a:r>
              <a:rPr lang="en-US" dirty="0"/>
              <a:t> "</a:t>
            </a:r>
            <a:r>
              <a:rPr lang="en-US" dirty="0" err="1"/>
              <a:t>svm</a:t>
            </a:r>
            <a:r>
              <a:rPr lang="en-US" dirty="0"/>
              <a:t>" /</a:t>
            </a:r>
            <a:r>
              <a:rPr lang="en-US" dirty="0" err="1"/>
              <a:t>proc</a:t>
            </a:r>
            <a:r>
              <a:rPr lang="en-US" dirty="0"/>
              <a:t>/</a:t>
            </a:r>
            <a:r>
              <a:rPr lang="en-US" dirty="0" err="1"/>
              <a:t>cpuinfo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642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2.6 QEMU-KVM</a:t>
            </a:r>
            <a:r>
              <a:rPr lang="en-US" altLang="zh-CN" sz="3600" dirty="0"/>
              <a:t>: </a:t>
            </a:r>
            <a:r>
              <a:rPr lang="en-US" altLang="zh-CN" sz="3600" dirty="0" smtClean="0"/>
              <a:t>Network Block Device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网络块设备是通过</a:t>
            </a:r>
            <a:r>
              <a:rPr lang="en-US" dirty="0"/>
              <a:t>NBD Server</a:t>
            </a:r>
            <a:r>
              <a:rPr lang="zh-CN" altLang="en-US" dirty="0"/>
              <a:t>将虚拟块设备通过</a:t>
            </a:r>
            <a:r>
              <a:rPr lang="en-US" dirty="0"/>
              <a:t>TCP/IP export</a:t>
            </a:r>
            <a:r>
              <a:rPr lang="zh-CN" altLang="en-US" dirty="0"/>
              <a:t>出来，可以远程访问。</a:t>
            </a:r>
          </a:p>
          <a:p>
            <a:r>
              <a:rPr lang="en-US" dirty="0"/>
              <a:t>NBD Server</a:t>
            </a:r>
            <a:r>
              <a:rPr lang="zh-CN" altLang="en-US" dirty="0"/>
              <a:t>通常是</a:t>
            </a:r>
            <a:r>
              <a:rPr lang="en-US" dirty="0" err="1"/>
              <a:t>qemu-nbd</a:t>
            </a:r>
            <a:endParaRPr lang="en-US" dirty="0"/>
          </a:p>
          <a:p>
            <a:r>
              <a:rPr lang="zh-CN" altLang="en-US" dirty="0"/>
              <a:t>方式</a:t>
            </a:r>
            <a:r>
              <a:rPr lang="zh-CN" altLang="en-US" dirty="0" smtClean="0"/>
              <a:t>一：可</a:t>
            </a:r>
            <a:r>
              <a:rPr lang="zh-CN" altLang="en-US" dirty="0"/>
              <a:t>以提供</a:t>
            </a:r>
            <a:r>
              <a:rPr lang="en-US" dirty="0" err="1"/>
              <a:t>unix</a:t>
            </a:r>
            <a:r>
              <a:rPr lang="en-US" dirty="0"/>
              <a:t> socket</a:t>
            </a:r>
          </a:p>
          <a:p>
            <a:pPr lvl="1"/>
            <a:r>
              <a:rPr lang="en-US" dirty="0" err="1"/>
              <a:t>qemu-nbd</a:t>
            </a:r>
            <a:r>
              <a:rPr lang="en-US" dirty="0"/>
              <a:t> -t -k /home/</a:t>
            </a:r>
            <a:r>
              <a:rPr lang="en-US" dirty="0" err="1"/>
              <a:t>openstack</a:t>
            </a:r>
            <a:r>
              <a:rPr lang="en-US" dirty="0"/>
              <a:t>/images/</a:t>
            </a:r>
            <a:r>
              <a:rPr lang="en-US" dirty="0" err="1"/>
              <a:t>ubuntutest-nbd</a:t>
            </a:r>
            <a:r>
              <a:rPr lang="en-US" dirty="0"/>
              <a:t> </a:t>
            </a:r>
            <a:r>
              <a:rPr lang="en-US" dirty="0" err="1" smtClean="0"/>
              <a:t>ubuntutest.img</a:t>
            </a:r>
            <a:endParaRPr lang="en-US" dirty="0" smtClean="0"/>
          </a:p>
          <a:p>
            <a:pPr lvl="1"/>
            <a:r>
              <a:rPr lang="zh-CN" altLang="en-US" dirty="0" smtClean="0"/>
              <a:t>连</a:t>
            </a:r>
            <a:r>
              <a:rPr lang="zh-CN" altLang="en-US" dirty="0"/>
              <a:t>接这个</a:t>
            </a:r>
            <a:r>
              <a:rPr lang="en-US" dirty="0" err="1"/>
              <a:t>unix</a:t>
            </a:r>
            <a:r>
              <a:rPr lang="en-US" dirty="0"/>
              <a:t> socket</a:t>
            </a:r>
          </a:p>
          <a:p>
            <a:pPr lvl="1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-m 2048 -</a:t>
            </a:r>
            <a:r>
              <a:rPr lang="en-US" dirty="0" err="1"/>
              <a:t>hda</a:t>
            </a:r>
            <a:r>
              <a:rPr lang="en-US" dirty="0"/>
              <a:t> </a:t>
            </a:r>
            <a:r>
              <a:rPr lang="en-US" dirty="0" err="1"/>
              <a:t>nbd:unix</a:t>
            </a:r>
            <a:r>
              <a:rPr lang="en-US" dirty="0"/>
              <a:t>:/home/</a:t>
            </a:r>
            <a:r>
              <a:rPr lang="en-US" dirty="0" err="1"/>
              <a:t>openstack</a:t>
            </a:r>
            <a:r>
              <a:rPr lang="en-US" dirty="0"/>
              <a:t>/images/</a:t>
            </a:r>
            <a:r>
              <a:rPr lang="en-US" dirty="0" err="1"/>
              <a:t>ubuntutest-nbd</a:t>
            </a:r>
            <a:r>
              <a:rPr lang="en-US" dirty="0"/>
              <a:t>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 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r>
              <a:rPr lang="zh-CN" altLang="en-US" dirty="0"/>
              <a:t>方</a:t>
            </a:r>
            <a:r>
              <a:rPr lang="zh-CN" altLang="en-US" dirty="0" smtClean="0"/>
              <a:t>式二：</a:t>
            </a:r>
            <a:r>
              <a:rPr lang="zh-CN" altLang="en-US" dirty="0"/>
              <a:t>普通的</a:t>
            </a:r>
            <a:r>
              <a:rPr lang="en-US" dirty="0"/>
              <a:t>socket</a:t>
            </a:r>
            <a:r>
              <a:rPr lang="zh-CN" altLang="en-US" dirty="0"/>
              <a:t>连</a:t>
            </a:r>
            <a:r>
              <a:rPr lang="zh-CN" altLang="en-US" dirty="0" smtClean="0"/>
              <a:t>接</a:t>
            </a:r>
            <a:endParaRPr lang="en-US" altLang="zh-CN" dirty="0" smtClean="0"/>
          </a:p>
          <a:p>
            <a:pPr lvl="1"/>
            <a:r>
              <a:rPr lang="en-US" dirty="0" err="1"/>
              <a:t>qemu-nbd</a:t>
            </a:r>
            <a:r>
              <a:rPr lang="en-US" dirty="0"/>
              <a:t> -t -p 1088 ubuntutest.qcow2</a:t>
            </a:r>
          </a:p>
          <a:p>
            <a:pPr lvl="1"/>
            <a:r>
              <a:rPr lang="en-US" dirty="0" smtClean="0"/>
              <a:t>qemu-system-x86_64 </a:t>
            </a:r>
            <a:r>
              <a:rPr lang="en-US" dirty="0"/>
              <a:t>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 -m 2048 -</a:t>
            </a:r>
            <a:r>
              <a:rPr lang="en-US" dirty="0" err="1"/>
              <a:t>hda</a:t>
            </a:r>
            <a:r>
              <a:rPr lang="en-US" dirty="0"/>
              <a:t> nbd:16.158.166.150:1088 -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 -monitor </a:t>
            </a:r>
            <a:r>
              <a:rPr lang="en-US" dirty="0" err="1"/>
              <a:t>stdio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方式三：将</a:t>
            </a:r>
            <a:r>
              <a:rPr lang="en-US" altLang="zh-CN" dirty="0" smtClean="0"/>
              <a:t>image mount</a:t>
            </a:r>
            <a:r>
              <a:rPr lang="zh-CN" altLang="en-US" dirty="0" smtClean="0"/>
              <a:t>到一个</a:t>
            </a:r>
            <a:r>
              <a:rPr lang="en-US" altLang="zh-CN" dirty="0" smtClean="0"/>
              <a:t>network block device</a:t>
            </a:r>
          </a:p>
          <a:p>
            <a:pPr lvl="1"/>
            <a:r>
              <a:rPr lang="zh-CN" altLang="en-US" dirty="0" smtClean="0"/>
              <a:t>查看内核是否编译进去</a:t>
            </a:r>
            <a:r>
              <a:rPr lang="en-US" altLang="zh-CN" dirty="0" smtClean="0"/>
              <a:t>NBD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查看内核模块信息</a:t>
            </a:r>
            <a:r>
              <a:rPr lang="en-US" altLang="zh-CN" dirty="0" err="1"/>
              <a:t>modinfo</a:t>
            </a:r>
            <a:r>
              <a:rPr lang="en-US" altLang="zh-CN" dirty="0"/>
              <a:t> </a:t>
            </a:r>
            <a:r>
              <a:rPr lang="en-US" altLang="zh-CN" dirty="0" err="1" smtClean="0"/>
              <a:t>nbd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查看内核模块是否加载</a:t>
            </a:r>
            <a:r>
              <a:rPr lang="en-US" altLang="zh-CN" dirty="0" err="1" smtClean="0"/>
              <a:t>lsmod</a:t>
            </a:r>
            <a:r>
              <a:rPr lang="en-US" altLang="zh-CN" dirty="0" smtClean="0"/>
              <a:t> </a:t>
            </a:r>
            <a:r>
              <a:rPr lang="en-US" altLang="zh-CN" dirty="0"/>
              <a:t>| </a:t>
            </a:r>
            <a:r>
              <a:rPr lang="en-US" altLang="zh-CN" dirty="0" err="1"/>
              <a:t>grep</a:t>
            </a:r>
            <a:r>
              <a:rPr lang="en-US" altLang="zh-CN" dirty="0"/>
              <a:t> </a:t>
            </a:r>
            <a:r>
              <a:rPr lang="en-US" altLang="zh-CN" dirty="0" err="1" smtClean="0"/>
              <a:t>nbd</a:t>
            </a:r>
            <a:endParaRPr lang="en-US" altLang="zh-CN" dirty="0" smtClean="0"/>
          </a:p>
          <a:p>
            <a:pPr lvl="1"/>
            <a:r>
              <a:rPr lang="zh-CN" altLang="en-US" dirty="0"/>
              <a:t>如</a:t>
            </a:r>
            <a:r>
              <a:rPr lang="zh-CN" altLang="en-US" dirty="0" smtClean="0"/>
              <a:t>果没有加载</a:t>
            </a:r>
            <a:r>
              <a:rPr lang="en-US" altLang="zh-CN" dirty="0" err="1" smtClean="0"/>
              <a:t>modprobe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nbd</a:t>
            </a:r>
            <a:r>
              <a:rPr lang="zh-CN" altLang="en-US" dirty="0" smtClean="0"/>
              <a:t>，也可以指定最多的</a:t>
            </a:r>
            <a:r>
              <a:rPr lang="en-US" altLang="zh-CN" dirty="0" smtClean="0"/>
              <a:t>partition</a:t>
            </a:r>
            <a:r>
              <a:rPr lang="en-US" altLang="zh-CN" dirty="0"/>
              <a:t>: </a:t>
            </a:r>
            <a:r>
              <a:rPr lang="en-US" altLang="zh-CN" dirty="0" err="1"/>
              <a:t>modprobe</a:t>
            </a:r>
            <a:r>
              <a:rPr lang="en-US" altLang="zh-CN" dirty="0"/>
              <a:t> </a:t>
            </a:r>
            <a:r>
              <a:rPr lang="en-US" altLang="zh-CN" dirty="0" err="1"/>
              <a:t>nbd</a:t>
            </a:r>
            <a:r>
              <a:rPr lang="en-US" altLang="zh-CN" dirty="0"/>
              <a:t> </a:t>
            </a:r>
            <a:r>
              <a:rPr lang="en-US" altLang="zh-CN" dirty="0" err="1"/>
              <a:t>max_part</a:t>
            </a:r>
            <a:r>
              <a:rPr lang="en-US" altLang="zh-CN" dirty="0"/>
              <a:t>=16</a:t>
            </a:r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2980" y="18971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#</a:t>
            </a:r>
            <a:r>
              <a:rPr lang="en-US" dirty="0" err="1" smtClean="0"/>
              <a:t>grep</a:t>
            </a:r>
            <a:r>
              <a:rPr lang="en-US" dirty="0" smtClean="0"/>
              <a:t> </a:t>
            </a:r>
            <a:r>
              <a:rPr lang="en-US" dirty="0"/>
              <a:t>NBD /boot/config-3.13.0-24-generic </a:t>
            </a:r>
          </a:p>
          <a:p>
            <a:r>
              <a:rPr lang="en-US" dirty="0"/>
              <a:t>CONFIG_BLK_DEV_NBD=m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80" y="3022807"/>
            <a:ext cx="7341476" cy="19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53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加载后出现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en-US" altLang="zh-CN" dirty="0" smtClean="0"/>
              <a:t>NBD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zh-CN" altLang="en-US" dirty="0"/>
              <a:t>查</a:t>
            </a:r>
            <a:r>
              <a:rPr lang="zh-CN" altLang="en-US" dirty="0" smtClean="0"/>
              <a:t>看哪个</a:t>
            </a:r>
            <a:r>
              <a:rPr lang="en-US" altLang="zh-CN" dirty="0" err="1" smtClean="0"/>
              <a:t>nbd</a:t>
            </a:r>
            <a:r>
              <a:rPr lang="en-US" altLang="zh-CN" dirty="0" smtClean="0"/>
              <a:t> device</a:t>
            </a:r>
            <a:r>
              <a:rPr lang="zh-CN" altLang="en-US" dirty="0" smtClean="0"/>
              <a:t>被使用：</a:t>
            </a:r>
            <a:r>
              <a:rPr lang="en-US" altLang="zh-CN" dirty="0"/>
              <a:t>cat /</a:t>
            </a:r>
            <a:r>
              <a:rPr lang="en-US" altLang="zh-CN" dirty="0" err="1" smtClean="0"/>
              <a:t>proc</a:t>
            </a:r>
            <a:r>
              <a:rPr lang="en-US" altLang="zh-CN" dirty="0" smtClean="0"/>
              <a:t>/partitions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19413"/>
            <a:ext cx="11125200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45056"/>
            <a:ext cx="78009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68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将</a:t>
            </a:r>
            <a:r>
              <a:rPr lang="en-US" sz="2000" dirty="0"/>
              <a:t>image</a:t>
            </a:r>
            <a:r>
              <a:rPr lang="zh-CN" altLang="en-US" sz="2000" dirty="0"/>
              <a:t>付给一个</a:t>
            </a:r>
            <a:r>
              <a:rPr lang="en-US" sz="2000" dirty="0"/>
              <a:t>network block </a:t>
            </a:r>
            <a:r>
              <a:rPr lang="en-US" sz="2000" dirty="0" smtClean="0"/>
              <a:t>device</a:t>
            </a:r>
          </a:p>
          <a:p>
            <a:pPr lvl="1"/>
            <a:r>
              <a:rPr lang="en-US" sz="1800" dirty="0" err="1"/>
              <a:t>qemu-nbd</a:t>
            </a:r>
            <a:r>
              <a:rPr lang="en-US" sz="1800" dirty="0"/>
              <a:t> -c /</a:t>
            </a:r>
            <a:r>
              <a:rPr lang="en-US" sz="1800" dirty="0" err="1"/>
              <a:t>dev</a:t>
            </a:r>
            <a:r>
              <a:rPr lang="en-US" sz="1800" dirty="0"/>
              <a:t>/nbd0 </a:t>
            </a:r>
            <a:r>
              <a:rPr lang="en-US" sz="1800" dirty="0" err="1" smtClean="0"/>
              <a:t>ubuntutest.img</a:t>
            </a:r>
            <a:endParaRPr lang="en-US" sz="1800" dirty="0" smtClean="0"/>
          </a:p>
          <a:p>
            <a:r>
              <a:rPr lang="zh-CN" altLang="en-US" sz="2000" dirty="0" smtClean="0"/>
              <a:t>可以看到这个</a:t>
            </a:r>
            <a:r>
              <a:rPr lang="en-US" altLang="zh-CN" sz="2000" dirty="0" smtClean="0"/>
              <a:t>image</a:t>
            </a:r>
            <a:r>
              <a:rPr lang="zh-CN" altLang="en-US" sz="2000" dirty="0" smtClean="0"/>
              <a:t>里面有三个</a:t>
            </a:r>
            <a:r>
              <a:rPr lang="en-US" altLang="zh-CN" sz="2000" dirty="0" smtClean="0"/>
              <a:t>partition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Mount</a:t>
            </a:r>
            <a:r>
              <a:rPr lang="zh-CN" altLang="en-US" sz="2000" dirty="0" smtClean="0"/>
              <a:t>其中一个</a:t>
            </a:r>
            <a:r>
              <a:rPr lang="en-US" altLang="zh-CN" sz="2000" dirty="0" smtClean="0"/>
              <a:t>partition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806" y="2158620"/>
            <a:ext cx="8051746" cy="2673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06" y="5371465"/>
            <a:ext cx="10027691" cy="5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961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修改结束后</a:t>
            </a:r>
            <a:endParaRPr lang="en-US" altLang="zh-CN" dirty="0" smtClean="0"/>
          </a:p>
          <a:p>
            <a:pPr lvl="1"/>
            <a:r>
              <a:rPr lang="en-US" dirty="0" err="1"/>
              <a:t>umount</a:t>
            </a:r>
            <a:r>
              <a:rPr lang="en-US" dirty="0"/>
              <a:t> </a:t>
            </a:r>
            <a:r>
              <a:rPr lang="en-US" dirty="0" smtClean="0"/>
              <a:t>ubuntutestnbd0p1</a:t>
            </a:r>
          </a:p>
          <a:p>
            <a:pPr lvl="1"/>
            <a:r>
              <a:rPr lang="en-US" dirty="0" err="1"/>
              <a:t>qemu-nbd</a:t>
            </a:r>
            <a:r>
              <a:rPr lang="en-US" dirty="0"/>
              <a:t> -d /</a:t>
            </a:r>
            <a:r>
              <a:rPr lang="en-US" dirty="0" err="1"/>
              <a:t>dev</a:t>
            </a:r>
            <a:r>
              <a:rPr lang="en-US" dirty="0"/>
              <a:t>/nbd0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20" y="2399150"/>
            <a:ext cx="82391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55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LVM</a:t>
            </a:r>
            <a:r>
              <a:rPr lang="zh-CN" altLang="en-US" dirty="0" smtClean="0"/>
              <a:t>的情况相对复杂</a:t>
            </a:r>
            <a:endParaRPr lang="en-US" altLang="zh-CN" dirty="0" smtClean="0"/>
          </a:p>
          <a:p>
            <a:pPr lvl="1"/>
            <a:r>
              <a:rPr lang="en-US" dirty="0" err="1"/>
              <a:t>qemu-nbd</a:t>
            </a:r>
            <a:r>
              <a:rPr lang="en-US" dirty="0"/>
              <a:t> -c /</a:t>
            </a:r>
            <a:r>
              <a:rPr lang="en-US" dirty="0" err="1"/>
              <a:t>dev</a:t>
            </a:r>
            <a:r>
              <a:rPr lang="en-US" dirty="0"/>
              <a:t>/nbd0 </a:t>
            </a:r>
            <a:r>
              <a:rPr lang="en-US" dirty="0" smtClean="0"/>
              <a:t>centos-5.8.new.qcow2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zh-CN" altLang="en-US" dirty="0"/>
              <a:t>发现里面有</a:t>
            </a:r>
            <a:r>
              <a:rPr lang="en-US" altLang="zh-CN" dirty="0"/>
              <a:t>LVM</a:t>
            </a:r>
            <a:r>
              <a:rPr lang="zh-CN" altLang="en-US" dirty="0"/>
              <a:t>，当然</a:t>
            </a:r>
            <a:r>
              <a:rPr lang="en-US" altLang="zh-CN" dirty="0"/>
              <a:t>LVM</a:t>
            </a:r>
            <a:r>
              <a:rPr lang="zh-CN" altLang="en-US" dirty="0"/>
              <a:t>不能作为整体访问，因为里面有</a:t>
            </a:r>
            <a:r>
              <a:rPr lang="en-US" altLang="zh-CN" dirty="0"/>
              <a:t>Logic volume</a:t>
            </a:r>
            <a:r>
              <a:rPr lang="zh-CN" altLang="en-US" dirty="0"/>
              <a:t>，都是单独成文件系统</a:t>
            </a:r>
            <a:r>
              <a:rPr lang="zh-CN" altLang="en-US" dirty="0" smtClean="0"/>
              <a:t>的</a:t>
            </a:r>
            <a:endParaRPr lang="en-US" altLang="zh-CN" dirty="0" smtClean="0"/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</a:t>
            </a:r>
            <a:r>
              <a:rPr lang="en-US" altLang="zh-CN" dirty="0" smtClean="0"/>
              <a:t>LVM</a:t>
            </a:r>
            <a:r>
              <a:rPr lang="zh-CN" altLang="en-US" dirty="0" smtClean="0"/>
              <a:t>的信息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8" y="1961986"/>
            <a:ext cx="8424206" cy="225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84" y="5044859"/>
            <a:ext cx="4400386" cy="13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804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</a:t>
            </a:r>
            <a:r>
              <a:rPr lang="zh-CN" altLang="en-US" dirty="0" smtClean="0"/>
              <a:t>这个</a:t>
            </a:r>
            <a:r>
              <a:rPr lang="en-US" altLang="zh-CN" dirty="0" smtClean="0"/>
              <a:t>volume group</a:t>
            </a:r>
          </a:p>
          <a:p>
            <a:pPr lvl="1"/>
            <a:r>
              <a:rPr lang="en-US" dirty="0" err="1"/>
              <a:t>vgimport</a:t>
            </a:r>
            <a:r>
              <a:rPr lang="en-US" dirty="0"/>
              <a:t> </a:t>
            </a:r>
            <a:r>
              <a:rPr lang="en-US" dirty="0" smtClean="0"/>
              <a:t>VolGroup00</a:t>
            </a:r>
          </a:p>
          <a:p>
            <a:r>
              <a:rPr lang="zh-CN" altLang="en-US" dirty="0" smtClean="0"/>
              <a:t>将这个</a:t>
            </a:r>
            <a:r>
              <a:rPr lang="en-US" altLang="zh-CN" dirty="0" smtClean="0"/>
              <a:t>volume group</a:t>
            </a:r>
            <a:r>
              <a:rPr lang="zh-CN" altLang="en-US" dirty="0" smtClean="0"/>
              <a:t>设为</a:t>
            </a:r>
            <a:r>
              <a:rPr lang="en-US" altLang="zh-CN" dirty="0" smtClean="0"/>
              <a:t>active</a:t>
            </a:r>
          </a:p>
          <a:p>
            <a:pPr lvl="1"/>
            <a:r>
              <a:rPr lang="en-US" dirty="0" err="1"/>
              <a:t>vgchange</a:t>
            </a:r>
            <a:r>
              <a:rPr lang="en-US" dirty="0"/>
              <a:t> -ay </a:t>
            </a:r>
            <a:r>
              <a:rPr lang="en-US" dirty="0" smtClean="0"/>
              <a:t>VolGroup00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Mount</a:t>
            </a:r>
            <a:r>
              <a:rPr lang="zh-CN" altLang="en-US" dirty="0"/>
              <a:t>其</a:t>
            </a:r>
            <a:r>
              <a:rPr lang="zh-CN" altLang="en-US" dirty="0" smtClean="0"/>
              <a:t>中一个</a:t>
            </a:r>
            <a:r>
              <a:rPr lang="en-US" altLang="zh-CN" dirty="0" smtClean="0"/>
              <a:t>LV</a:t>
            </a:r>
          </a:p>
          <a:p>
            <a:pPr lvl="1"/>
            <a:r>
              <a:rPr lang="en-US" dirty="0"/>
              <a:t>mount /</a:t>
            </a:r>
            <a:r>
              <a:rPr lang="en-US" dirty="0" err="1"/>
              <a:t>dev</a:t>
            </a:r>
            <a:r>
              <a:rPr lang="en-US" dirty="0"/>
              <a:t>/VolGroup00/LogVol00 ubuntutestnbd0p1/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54" y="2895764"/>
            <a:ext cx="99917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76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2.6 QEMU-KVM: Network Block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修改结束后</a:t>
            </a:r>
            <a:endParaRPr lang="en-US" altLang="zh-CN" dirty="0" smtClean="0"/>
          </a:p>
          <a:p>
            <a:pPr lvl="1"/>
            <a:r>
              <a:rPr lang="en-US" dirty="0" err="1"/>
              <a:t>umount</a:t>
            </a:r>
            <a:r>
              <a:rPr lang="en-US" dirty="0"/>
              <a:t> ubuntutestnbd0p1</a:t>
            </a:r>
            <a:r>
              <a:rPr lang="en-US" dirty="0" smtClean="0"/>
              <a:t>/</a:t>
            </a:r>
          </a:p>
          <a:p>
            <a:pPr lvl="1"/>
            <a:r>
              <a:rPr lang="en-US" dirty="0" err="1"/>
              <a:t>vgchange</a:t>
            </a:r>
            <a:r>
              <a:rPr lang="en-US" dirty="0"/>
              <a:t> -an </a:t>
            </a:r>
            <a:r>
              <a:rPr lang="en-US" dirty="0" smtClean="0"/>
              <a:t>VolGroup00</a:t>
            </a:r>
          </a:p>
          <a:p>
            <a:pPr lvl="1"/>
            <a:r>
              <a:rPr lang="en-US" dirty="0" err="1"/>
              <a:t>vgexport</a:t>
            </a:r>
            <a:r>
              <a:rPr lang="en-US" dirty="0"/>
              <a:t> </a:t>
            </a:r>
            <a:r>
              <a:rPr lang="en-US" dirty="0" smtClean="0"/>
              <a:t>VolGroup00</a:t>
            </a:r>
          </a:p>
          <a:p>
            <a:pPr lvl="1"/>
            <a:r>
              <a:rPr lang="en-US" dirty="0" err="1"/>
              <a:t>qemu-nbd</a:t>
            </a:r>
            <a:r>
              <a:rPr lang="en-US" dirty="0"/>
              <a:t> -d /</a:t>
            </a:r>
            <a:r>
              <a:rPr lang="en-US" dirty="0" err="1"/>
              <a:t>dev</a:t>
            </a:r>
            <a:r>
              <a:rPr lang="en-US" dirty="0"/>
              <a:t>/nbd0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13" y="3377926"/>
            <a:ext cx="83724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923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2.7 QEMU-KVM</a:t>
            </a:r>
            <a:r>
              <a:rPr lang="en-US" altLang="zh-CN" dirty="0"/>
              <a:t>: </a:t>
            </a:r>
            <a:r>
              <a:rPr lang="zh-CN" altLang="en-US" dirty="0" smtClean="0"/>
              <a:t>访问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iSCSI</a:t>
            </a:r>
            <a:r>
              <a:rPr lang="en-US" dirty="0" smtClean="0"/>
              <a:t> (Internet Small Computer Systems Interface)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26729" y="1875536"/>
            <a:ext cx="4000500" cy="4162425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449887" y="2204148"/>
            <a:ext cx="6742113" cy="3505200"/>
          </a:xfrm>
          <a:prstGeom prst="rect">
            <a:avLst/>
          </a:prstGeo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251188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2.7 QEMU-KVM: </a:t>
            </a:r>
            <a:r>
              <a:rPr lang="zh-CN" altLang="en-US" dirty="0"/>
              <a:t>访问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端：</a:t>
            </a:r>
            <a:endParaRPr lang="en-US" altLang="zh-CN" dirty="0" smtClean="0"/>
          </a:p>
          <a:p>
            <a:pPr lvl="1"/>
            <a:r>
              <a:rPr lang="zh-CN" altLang="en-US" dirty="0"/>
              <a:t>创</a:t>
            </a:r>
            <a:r>
              <a:rPr lang="zh-CN" altLang="en-US" dirty="0" smtClean="0"/>
              <a:t>建</a:t>
            </a:r>
            <a:r>
              <a:rPr lang="en-US" altLang="zh-CN" dirty="0" smtClean="0"/>
              <a:t>Physical Volume: </a:t>
            </a:r>
            <a:r>
              <a:rPr lang="en-US" altLang="zh-CN" dirty="0" err="1"/>
              <a:t>pvcreate</a:t>
            </a:r>
            <a:r>
              <a:rPr lang="en-US" altLang="zh-CN" dirty="0"/>
              <a:t> 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vdb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创建</a:t>
            </a:r>
            <a:r>
              <a:rPr lang="en-US" altLang="zh-CN" dirty="0"/>
              <a:t>Volume Group: </a:t>
            </a:r>
            <a:r>
              <a:rPr lang="en-US" altLang="zh-CN" dirty="0" err="1"/>
              <a:t>vgcreate</a:t>
            </a:r>
            <a:r>
              <a:rPr lang="en-US" altLang="zh-CN" dirty="0"/>
              <a:t> my-volume-group 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vdb</a:t>
            </a:r>
            <a:endParaRPr lang="en-US" altLang="zh-CN" dirty="0" smtClean="0"/>
          </a:p>
          <a:p>
            <a:pPr lvl="1"/>
            <a:r>
              <a:rPr lang="zh-CN" altLang="en-US" dirty="0"/>
              <a:t>创</a:t>
            </a:r>
            <a:r>
              <a:rPr lang="zh-CN" altLang="en-US" dirty="0" smtClean="0"/>
              <a:t>建</a:t>
            </a:r>
            <a:r>
              <a:rPr lang="en-US" altLang="zh-CN" dirty="0"/>
              <a:t>Logical Volume: </a:t>
            </a:r>
            <a:r>
              <a:rPr lang="en-US" altLang="zh-CN" dirty="0" err="1"/>
              <a:t>lvcreate</a:t>
            </a:r>
            <a:r>
              <a:rPr lang="en-US" altLang="zh-CN" dirty="0"/>
              <a:t> -L 8</a:t>
            </a:r>
            <a:r>
              <a:rPr lang="en-US" altLang="zh-CN" dirty="0" smtClean="0"/>
              <a:t>G </a:t>
            </a:r>
            <a:r>
              <a:rPr lang="en-US" altLang="zh-CN" dirty="0"/>
              <a:t>-n </a:t>
            </a:r>
            <a:r>
              <a:rPr lang="en-US" altLang="zh-CN" dirty="0" err="1"/>
              <a:t>my_logical_volume</a:t>
            </a:r>
            <a:r>
              <a:rPr lang="en-US" altLang="zh-CN" dirty="0"/>
              <a:t> </a:t>
            </a:r>
            <a:r>
              <a:rPr lang="en-US" altLang="zh-CN" dirty="0" smtClean="0"/>
              <a:t>my-volume-group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zh-CN" altLang="en-US" dirty="0"/>
              <a:t>将</a:t>
            </a:r>
            <a:r>
              <a:rPr lang="en-US" dirty="0"/>
              <a:t>image</a:t>
            </a:r>
            <a:r>
              <a:rPr lang="zh-CN" altLang="en-US" dirty="0"/>
              <a:t>写</a:t>
            </a:r>
            <a:r>
              <a:rPr lang="zh-CN" altLang="en-US" dirty="0" smtClean="0"/>
              <a:t>入</a:t>
            </a:r>
            <a:r>
              <a:rPr lang="en-US" altLang="zh-CN" dirty="0" smtClean="0"/>
              <a:t>LV</a:t>
            </a:r>
            <a:r>
              <a:rPr lang="en-US" altLang="zh-CN" dirty="0"/>
              <a:t>: </a:t>
            </a:r>
            <a:endParaRPr lang="en-US" altLang="zh-CN" dirty="0" smtClean="0"/>
          </a:p>
          <a:p>
            <a:pPr lvl="2"/>
            <a:r>
              <a:rPr lang="en-US" altLang="zh-CN" dirty="0" err="1" smtClean="0"/>
              <a:t>qemu-img</a:t>
            </a:r>
            <a:r>
              <a:rPr lang="en-US" altLang="zh-CN" dirty="0" smtClean="0"/>
              <a:t> </a:t>
            </a:r>
            <a:r>
              <a:rPr lang="en-US" altLang="zh-CN" dirty="0"/>
              <a:t>convert -O raw ubuntutest.qcow2 /</a:t>
            </a:r>
            <a:r>
              <a:rPr lang="en-US" altLang="zh-CN" dirty="0" err="1"/>
              <a:t>dev</a:t>
            </a:r>
            <a:r>
              <a:rPr lang="en-US" altLang="zh-CN" dirty="0"/>
              <a:t>/my-volume-group/</a:t>
            </a:r>
            <a:r>
              <a:rPr lang="en-US" altLang="zh-CN" dirty="0" err="1"/>
              <a:t>my_logical_volume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1" y="2480442"/>
            <a:ext cx="4959732" cy="249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503" y="2480442"/>
            <a:ext cx="5252806" cy="238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1.2 </a:t>
            </a:r>
            <a:r>
              <a:rPr lang="en-US" altLang="zh-CN" dirty="0"/>
              <a:t>KVM </a:t>
            </a:r>
            <a:r>
              <a:rPr lang="en-US" altLang="zh-CN" dirty="0" err="1" smtClean="0"/>
              <a:t>Qemu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Libvirt</a:t>
            </a:r>
            <a:r>
              <a:rPr lang="zh-CN" altLang="en-US" dirty="0" smtClean="0"/>
              <a:t>之间的关系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Qemu</a:t>
            </a:r>
            <a:r>
              <a:rPr lang="zh-CN" altLang="en-US" dirty="0" smtClean="0"/>
              <a:t>是一个模拟器，它向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模拟</a:t>
            </a:r>
            <a:r>
              <a:rPr lang="en-US" altLang="zh-CN" dirty="0" smtClean="0"/>
              <a:t>CPU</a:t>
            </a:r>
            <a:r>
              <a:rPr lang="zh-CN" altLang="en-US" dirty="0" smtClean="0"/>
              <a:t>，也模拟其他的硬件</a:t>
            </a:r>
            <a:endParaRPr lang="en-US" altLang="zh-CN" dirty="0" smtClean="0"/>
          </a:p>
          <a:p>
            <a:r>
              <a:rPr lang="zh-CN" altLang="en-US" dirty="0"/>
              <a:t>正</a:t>
            </a:r>
            <a:r>
              <a:rPr lang="zh-CN" altLang="en-US" dirty="0" smtClean="0"/>
              <a:t>如</a:t>
            </a:r>
            <a:r>
              <a:rPr lang="zh-CN" altLang="en-US" dirty="0"/>
              <a:t>非硬件辅助全虚拟</a:t>
            </a:r>
            <a:r>
              <a:rPr lang="zh-CN" altLang="en-US" dirty="0" smtClean="0"/>
              <a:t>化讲到的，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认为自己和硬件直接打交道，其实是同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模拟出来的硬件打交道，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将这些指令转译给真正的硬件。</a:t>
            </a:r>
            <a:endParaRPr lang="en-US" altLang="zh-CN" dirty="0" smtClean="0"/>
          </a:p>
          <a:p>
            <a:r>
              <a:rPr lang="zh-CN" altLang="en-US" dirty="0"/>
              <a:t>由</a:t>
            </a:r>
            <a:r>
              <a:rPr lang="zh-CN" altLang="en-US" dirty="0" smtClean="0"/>
              <a:t>于所有的指令都要从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里面过一手，因而性能比较差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85470"/>
            <a:ext cx="50958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88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2.7 QEMU-KVM: </a:t>
            </a:r>
            <a:r>
              <a:rPr lang="zh-CN" altLang="en-US" dirty="0"/>
              <a:t>访问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6822364" cy="5131934"/>
          </a:xfrm>
        </p:spPr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Server</a:t>
            </a:r>
            <a:r>
              <a:rPr lang="zh-CN" altLang="en-US" dirty="0" smtClean="0"/>
              <a:t>端</a:t>
            </a:r>
            <a:endParaRPr lang="en-US" altLang="zh-CN" dirty="0" smtClean="0"/>
          </a:p>
          <a:p>
            <a:pPr lvl="1"/>
            <a:r>
              <a:rPr lang="zh-CN" altLang="en-US" dirty="0"/>
              <a:t>用</a:t>
            </a:r>
            <a:r>
              <a:rPr lang="en-US" dirty="0" err="1"/>
              <a:t>tgt</a:t>
            </a:r>
            <a:r>
              <a:rPr lang="zh-CN" altLang="en-US" dirty="0"/>
              <a:t>查看</a:t>
            </a:r>
            <a:r>
              <a:rPr lang="en-US" dirty="0" err="1"/>
              <a:t>iscsi</a:t>
            </a:r>
            <a:r>
              <a:rPr lang="en-US" dirty="0"/>
              <a:t> </a:t>
            </a:r>
            <a:r>
              <a:rPr lang="en-US" dirty="0" smtClean="0"/>
              <a:t>target</a:t>
            </a:r>
            <a:r>
              <a:rPr lang="zh-CN" altLang="en-US" dirty="0" smtClean="0"/>
              <a:t>：</a:t>
            </a:r>
            <a:r>
              <a:rPr lang="en-US" dirty="0" err="1"/>
              <a:t>tgtadm</a:t>
            </a:r>
            <a:r>
              <a:rPr lang="en-US" dirty="0"/>
              <a:t> --mode target --op show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创</a:t>
            </a:r>
            <a:r>
              <a:rPr lang="zh-CN" altLang="en-US" dirty="0"/>
              <a:t>建一个</a:t>
            </a:r>
            <a:r>
              <a:rPr lang="en-US" dirty="0" err="1"/>
              <a:t>iscsi</a:t>
            </a:r>
            <a:r>
              <a:rPr lang="en-US" dirty="0"/>
              <a:t> </a:t>
            </a:r>
            <a:r>
              <a:rPr lang="en-US" dirty="0" smtClean="0"/>
              <a:t>target</a:t>
            </a:r>
          </a:p>
          <a:p>
            <a:pPr lvl="2"/>
            <a:r>
              <a:rPr lang="en-US" dirty="0" err="1"/>
              <a:t>tgtadm</a:t>
            </a:r>
            <a:r>
              <a:rPr lang="en-US" dirty="0"/>
              <a:t> --</a:t>
            </a:r>
            <a:r>
              <a:rPr lang="en-US" dirty="0" err="1"/>
              <a:t>lld</a:t>
            </a:r>
            <a:r>
              <a:rPr lang="en-US" dirty="0"/>
              <a:t> </a:t>
            </a:r>
            <a:r>
              <a:rPr lang="en-US" dirty="0" err="1"/>
              <a:t>iscsi</a:t>
            </a:r>
            <a:r>
              <a:rPr lang="en-US" dirty="0"/>
              <a:t> --op new --mode target --</a:t>
            </a:r>
            <a:r>
              <a:rPr lang="en-US" dirty="0" err="1"/>
              <a:t>tid</a:t>
            </a:r>
            <a:r>
              <a:rPr lang="en-US" dirty="0"/>
              <a:t> 1 -T </a:t>
            </a:r>
            <a:r>
              <a:rPr lang="en-US" dirty="0" smtClean="0"/>
              <a:t>iqn.2014-09.org.openstack:my-iscsi-volume</a:t>
            </a:r>
          </a:p>
          <a:p>
            <a:pPr lvl="1"/>
            <a:r>
              <a:rPr lang="zh-CN" altLang="en-US" dirty="0"/>
              <a:t>将</a:t>
            </a:r>
            <a:r>
              <a:rPr lang="en-US" dirty="0"/>
              <a:t>Logic Volume</a:t>
            </a:r>
            <a:r>
              <a:rPr lang="zh-CN" altLang="en-US" dirty="0"/>
              <a:t>加入刚才创建的</a:t>
            </a:r>
            <a:r>
              <a:rPr lang="en-US" dirty="0" err="1"/>
              <a:t>iscsi</a:t>
            </a:r>
            <a:r>
              <a:rPr lang="en-US" dirty="0"/>
              <a:t> </a:t>
            </a:r>
            <a:r>
              <a:rPr lang="en-US" dirty="0" smtClean="0"/>
              <a:t>target</a:t>
            </a:r>
          </a:p>
          <a:p>
            <a:pPr lvl="2"/>
            <a:r>
              <a:rPr lang="en-US" dirty="0" err="1"/>
              <a:t>tgtadm</a:t>
            </a:r>
            <a:r>
              <a:rPr lang="en-US" dirty="0"/>
              <a:t> --</a:t>
            </a:r>
            <a:r>
              <a:rPr lang="en-US" dirty="0" err="1"/>
              <a:t>lld</a:t>
            </a:r>
            <a:r>
              <a:rPr lang="en-US" dirty="0"/>
              <a:t> </a:t>
            </a:r>
            <a:r>
              <a:rPr lang="en-US" dirty="0" err="1"/>
              <a:t>iscsi</a:t>
            </a:r>
            <a:r>
              <a:rPr lang="en-US" dirty="0"/>
              <a:t> --op new --mode </a:t>
            </a:r>
            <a:r>
              <a:rPr lang="en-US" dirty="0" err="1"/>
              <a:t>logicalunit</a:t>
            </a:r>
            <a:r>
              <a:rPr lang="en-US" dirty="0"/>
              <a:t> --</a:t>
            </a:r>
            <a:r>
              <a:rPr lang="en-US" dirty="0" err="1"/>
              <a:t>tid</a:t>
            </a:r>
            <a:r>
              <a:rPr lang="en-US" dirty="0"/>
              <a:t> 1 --</a:t>
            </a:r>
            <a:r>
              <a:rPr lang="en-US" dirty="0" err="1"/>
              <a:t>lun</a:t>
            </a:r>
            <a:r>
              <a:rPr lang="en-US" dirty="0"/>
              <a:t> 1 -b /</a:t>
            </a:r>
            <a:r>
              <a:rPr lang="en-US" dirty="0" err="1"/>
              <a:t>dev</a:t>
            </a:r>
            <a:r>
              <a:rPr lang="en-US" dirty="0"/>
              <a:t>/my-volume-group/</a:t>
            </a:r>
            <a:r>
              <a:rPr lang="en-US" dirty="0" err="1"/>
              <a:t>my_logical_volume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zh-CN" altLang="en-US" dirty="0"/>
              <a:t>配置</a:t>
            </a:r>
            <a:r>
              <a:rPr lang="en-US" dirty="0" err="1"/>
              <a:t>iscsi</a:t>
            </a:r>
            <a:r>
              <a:rPr lang="en-US" dirty="0"/>
              <a:t> target</a:t>
            </a:r>
            <a:r>
              <a:rPr lang="zh-CN" altLang="en-US" dirty="0"/>
              <a:t>监听链</a:t>
            </a:r>
            <a:r>
              <a:rPr lang="zh-CN" altLang="en-US" dirty="0" smtClean="0"/>
              <a:t>接</a:t>
            </a:r>
            <a:endParaRPr lang="en-US" altLang="zh-CN" dirty="0" smtClean="0"/>
          </a:p>
          <a:p>
            <a:pPr lvl="2"/>
            <a:r>
              <a:rPr lang="en-US" dirty="0" err="1"/>
              <a:t>tgtadm</a:t>
            </a:r>
            <a:r>
              <a:rPr lang="en-US" dirty="0"/>
              <a:t> --</a:t>
            </a:r>
            <a:r>
              <a:rPr lang="en-US" dirty="0" err="1"/>
              <a:t>lld</a:t>
            </a:r>
            <a:r>
              <a:rPr lang="en-US" dirty="0"/>
              <a:t> </a:t>
            </a:r>
            <a:r>
              <a:rPr lang="en-US" dirty="0" err="1"/>
              <a:t>iscsi</a:t>
            </a:r>
            <a:r>
              <a:rPr lang="en-US" dirty="0"/>
              <a:t> --op bind --mode target --</a:t>
            </a:r>
            <a:r>
              <a:rPr lang="en-US" dirty="0" err="1"/>
              <a:t>tid</a:t>
            </a:r>
            <a:r>
              <a:rPr lang="en-US" dirty="0"/>
              <a:t> 1 -I 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564" y="2751337"/>
            <a:ext cx="4310720" cy="393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60" y="5347159"/>
            <a:ext cx="7306168" cy="4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6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2.7 QEMU-KVM: </a:t>
            </a:r>
            <a:r>
              <a:rPr lang="zh-CN" altLang="en-US" dirty="0"/>
              <a:t>访问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在客户端</a:t>
            </a:r>
            <a:endParaRPr lang="en-US" altLang="zh-CN" sz="2000" dirty="0" smtClean="0"/>
          </a:p>
          <a:p>
            <a:pPr lvl="1"/>
            <a:r>
              <a:rPr lang="en-US" sz="1800" dirty="0"/>
              <a:t>discover</a:t>
            </a:r>
            <a:r>
              <a:rPr lang="zh-CN" altLang="en-US" sz="1800" dirty="0"/>
              <a:t>这个</a:t>
            </a:r>
            <a:r>
              <a:rPr lang="en-US" sz="1800" dirty="0" err="1"/>
              <a:t>iscsi</a:t>
            </a:r>
            <a:r>
              <a:rPr lang="en-US" sz="1800" dirty="0"/>
              <a:t> </a:t>
            </a:r>
            <a:r>
              <a:rPr lang="en-US" sz="1800" dirty="0" smtClean="0"/>
              <a:t>target</a:t>
            </a:r>
          </a:p>
          <a:p>
            <a:pPr lvl="2"/>
            <a:r>
              <a:rPr lang="en-US" sz="1600" dirty="0" err="1"/>
              <a:t>iscsiadm</a:t>
            </a:r>
            <a:r>
              <a:rPr lang="en-US" sz="1600" dirty="0"/>
              <a:t> --mode discovery --type </a:t>
            </a:r>
            <a:r>
              <a:rPr lang="en-US" sz="1600" dirty="0" err="1"/>
              <a:t>sendtargets</a:t>
            </a:r>
            <a:r>
              <a:rPr lang="en-US" sz="1600" dirty="0"/>
              <a:t> --portal </a:t>
            </a:r>
            <a:r>
              <a:rPr lang="en-US" sz="1600" dirty="0" smtClean="0"/>
              <a:t>192.168.100.200</a:t>
            </a:r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r>
              <a:rPr lang="zh-CN" altLang="en-US" sz="1800" dirty="0" smtClean="0"/>
              <a:t>连</a:t>
            </a:r>
            <a:r>
              <a:rPr lang="zh-CN" altLang="en-US" sz="1800" dirty="0"/>
              <a:t>接那个</a:t>
            </a:r>
            <a:r>
              <a:rPr lang="en-US" sz="1800" dirty="0" err="1"/>
              <a:t>iscsi</a:t>
            </a:r>
            <a:r>
              <a:rPr lang="en-US" sz="1800" dirty="0"/>
              <a:t> </a:t>
            </a:r>
            <a:r>
              <a:rPr lang="en-US" sz="1800" dirty="0" smtClean="0"/>
              <a:t>target</a:t>
            </a:r>
          </a:p>
          <a:p>
            <a:pPr lvl="2"/>
            <a:r>
              <a:rPr lang="en-US" sz="1600" dirty="0" err="1"/>
              <a:t>iscsiadm</a:t>
            </a:r>
            <a:r>
              <a:rPr lang="en-US" sz="1600" dirty="0"/>
              <a:t> --mode node --</a:t>
            </a:r>
            <a:r>
              <a:rPr lang="en-US" sz="1600" dirty="0" err="1"/>
              <a:t>targetname</a:t>
            </a:r>
            <a:r>
              <a:rPr lang="en-US" sz="1600" dirty="0"/>
              <a:t> iqn.2014-09.org.openstack:my-iscsi-volume --portal 16.158.166.197:3260192.168.100.200:3260 </a:t>
            </a:r>
            <a:r>
              <a:rPr lang="en-US" sz="1600" dirty="0" smtClean="0"/>
              <a:t>–login</a:t>
            </a:r>
          </a:p>
          <a:p>
            <a:pPr lvl="2"/>
            <a:endParaRPr lang="en-US" sz="1600" dirty="0"/>
          </a:p>
          <a:p>
            <a:pPr lvl="2"/>
            <a:endParaRPr lang="en-US" sz="1600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Qemu</a:t>
            </a:r>
            <a:r>
              <a:rPr lang="zh-CN" altLang="en-US" dirty="0" smtClean="0"/>
              <a:t>可以直接连接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sdb</a:t>
            </a:r>
            <a:endParaRPr lang="en-US" dirty="0" smtClean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27" y="2033076"/>
            <a:ext cx="11354293" cy="4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2" y="3398742"/>
            <a:ext cx="11119878" cy="64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096" y="4096284"/>
            <a:ext cx="4661704" cy="26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909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2.7 QEMU-KVM: </a:t>
            </a:r>
            <a:r>
              <a:rPr lang="zh-CN" altLang="en-US" dirty="0"/>
              <a:t>访问</a:t>
            </a:r>
            <a:r>
              <a:rPr lang="en-US" altLang="zh-CN" dirty="0" err="1"/>
              <a:t>iSCSI</a:t>
            </a:r>
            <a:r>
              <a:rPr lang="en-US" altLang="zh-C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/>
              <a:t>在客户端</a:t>
            </a:r>
            <a:endParaRPr lang="en-US" altLang="zh-CN" sz="2000" dirty="0" smtClean="0"/>
          </a:p>
          <a:p>
            <a:pPr lvl="1"/>
            <a:r>
              <a:rPr lang="en-US" sz="1800" dirty="0" err="1" smtClean="0"/>
              <a:t>Qemu</a:t>
            </a:r>
            <a:r>
              <a:rPr lang="zh-CN" altLang="en-US" sz="1800" dirty="0" smtClean="0"/>
              <a:t>也可以直接连接</a:t>
            </a:r>
            <a:r>
              <a:rPr lang="en-US" altLang="zh-CN" sz="1800" dirty="0" err="1" smtClean="0"/>
              <a:t>iSCSI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但是需要</a:t>
            </a:r>
            <a:r>
              <a:rPr lang="zh-CN" altLang="en-US" sz="1800" dirty="0"/>
              <a:t>编</a:t>
            </a:r>
            <a:r>
              <a:rPr lang="zh-CN" altLang="en-US" sz="1800" dirty="0" smtClean="0"/>
              <a:t>译的时候，启动</a:t>
            </a:r>
            <a:r>
              <a:rPr lang="en-US" altLang="zh-CN" sz="1800" dirty="0"/>
              <a:t>--</a:t>
            </a:r>
            <a:r>
              <a:rPr lang="en-US" altLang="zh-CN" sz="1800" dirty="0" smtClean="0"/>
              <a:t>enable-</a:t>
            </a:r>
            <a:r>
              <a:rPr lang="en-US" altLang="zh-CN" sz="1800" dirty="0" err="1" smtClean="0"/>
              <a:t>libiscsi</a:t>
            </a:r>
            <a:r>
              <a:rPr lang="zh-CN" altLang="en-US" sz="1800" dirty="0" smtClean="0"/>
              <a:t>，将</a:t>
            </a:r>
            <a:r>
              <a:rPr lang="en-US" altLang="zh-CN" sz="1800" dirty="0" err="1" smtClean="0"/>
              <a:t>libiscsi</a:t>
            </a:r>
            <a:r>
              <a:rPr lang="zh-CN" altLang="en-US" sz="1800" dirty="0" smtClean="0"/>
              <a:t>编译进去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然</a:t>
            </a:r>
            <a:r>
              <a:rPr lang="zh-CN" altLang="en-US" sz="1800" dirty="0" smtClean="0"/>
              <a:t>而默认的</a:t>
            </a:r>
            <a:r>
              <a:rPr lang="en-US" altLang="zh-CN" sz="1800" dirty="0" err="1" smtClean="0"/>
              <a:t>ubuntu</a:t>
            </a:r>
            <a:r>
              <a:rPr lang="zh-CN" altLang="en-US" sz="1800" dirty="0" smtClean="0"/>
              <a:t>下面的没有编译进去</a:t>
            </a:r>
            <a:endParaRPr lang="en-US" altLang="zh-CN" sz="1800" dirty="0" smtClean="0"/>
          </a:p>
          <a:p>
            <a:pPr lvl="1"/>
            <a:r>
              <a:rPr lang="en-US" altLang="zh-CN" sz="1800" dirty="0" err="1"/>
              <a:t>ldd</a:t>
            </a:r>
            <a:r>
              <a:rPr lang="en-US" altLang="zh-CN" sz="1800" dirty="0"/>
              <a:t> /</a:t>
            </a:r>
            <a:r>
              <a:rPr lang="en-US" altLang="zh-CN" sz="1800" dirty="0" err="1" smtClean="0"/>
              <a:t>usr</a:t>
            </a:r>
            <a:r>
              <a:rPr lang="en-US" altLang="zh-CN" sz="1800" dirty="0" smtClean="0"/>
              <a:t>/bin/qemu-system-x86_64</a:t>
            </a:r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 smtClean="0"/>
          </a:p>
          <a:p>
            <a:pPr lvl="1"/>
            <a:endParaRPr lang="en-US" altLang="zh-CN" sz="1800" dirty="0" smtClean="0"/>
          </a:p>
          <a:p>
            <a:r>
              <a:rPr lang="en-US" altLang="zh-CN" sz="2000" dirty="0" smtClean="0"/>
              <a:t>ISCSI Logout</a:t>
            </a:r>
          </a:p>
          <a:p>
            <a:pPr lvl="1"/>
            <a:r>
              <a:rPr lang="en-US" sz="1800" dirty="0" err="1"/>
              <a:t>iscsiadm</a:t>
            </a:r>
            <a:r>
              <a:rPr lang="en-US" sz="1800" dirty="0"/>
              <a:t> --mode node --</a:t>
            </a:r>
            <a:r>
              <a:rPr lang="en-US" sz="1800" dirty="0" err="1"/>
              <a:t>targetname</a:t>
            </a:r>
            <a:r>
              <a:rPr lang="en-US" sz="1800" dirty="0"/>
              <a:t> iqn.2014-09.org.openstack:my-iscsi-volume --portal 192.168.100.200:3260 --logout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1" y="5848885"/>
            <a:ext cx="11861258" cy="65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42" y="2733399"/>
            <a:ext cx="7110412" cy="1922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2364539"/>
            <a:ext cx="5743575" cy="3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1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2.8 </a:t>
            </a:r>
            <a:r>
              <a:rPr lang="en-US" altLang="zh-CN" dirty="0"/>
              <a:t>QEMU-KVM:</a:t>
            </a:r>
            <a:r>
              <a:rPr lang="zh-CN" altLang="en-US" dirty="0" smtClean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网卡配置</a:t>
            </a:r>
            <a:r>
              <a:rPr lang="en-US" altLang="zh-CN" dirty="0" smtClean="0"/>
              <a:t>(Guest</a:t>
            </a:r>
            <a:r>
              <a:rPr lang="zh-CN" altLang="en-US" dirty="0" smtClean="0"/>
              <a:t>角度</a:t>
            </a:r>
            <a:r>
              <a:rPr lang="en-US" altLang="zh-CN" dirty="0" smtClean="0"/>
              <a:t>)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dirty="0"/>
              <a:t>-net </a:t>
            </a:r>
            <a:r>
              <a:rPr lang="en-US" dirty="0" err="1" smtClean="0"/>
              <a:t>nic</a:t>
            </a:r>
            <a:r>
              <a:rPr lang="en-US" dirty="0" smtClean="0"/>
              <a:t>[,</a:t>
            </a:r>
            <a:r>
              <a:rPr lang="en-US" dirty="0" err="1" smtClean="0"/>
              <a:t>vlan</a:t>
            </a:r>
            <a:r>
              <a:rPr lang="en-US" dirty="0" smtClean="0"/>
              <a:t>=n][,</a:t>
            </a:r>
            <a:r>
              <a:rPr lang="en-US" dirty="0" err="1" smtClean="0"/>
              <a:t>macaddr</a:t>
            </a:r>
            <a:r>
              <a:rPr lang="en-US" dirty="0" smtClean="0"/>
              <a:t>=mac][,model=type][,Name=</a:t>
            </a:r>
            <a:r>
              <a:rPr lang="en-US" dirty="0" err="1" smtClean="0"/>
              <a:t>str</a:t>
            </a:r>
            <a:r>
              <a:rPr lang="en-US" dirty="0" smtClean="0"/>
              <a:t>][,</a:t>
            </a:r>
            <a:r>
              <a:rPr lang="en-US" dirty="0" err="1" smtClean="0"/>
              <a:t>addr</a:t>
            </a:r>
            <a:r>
              <a:rPr lang="en-US" dirty="0" smtClean="0"/>
              <a:t>=</a:t>
            </a:r>
            <a:r>
              <a:rPr lang="en-US" dirty="0" err="1" smtClean="0"/>
              <a:t>str</a:t>
            </a:r>
            <a:r>
              <a:rPr lang="en-US" dirty="0" smtClean="0"/>
              <a:t>][,vectors=v]</a:t>
            </a:r>
          </a:p>
          <a:p>
            <a:pPr lvl="1"/>
            <a:r>
              <a:rPr lang="en-US" dirty="0"/>
              <a:t>VLAN</a:t>
            </a:r>
            <a:r>
              <a:rPr lang="zh-CN" altLang="en-US" dirty="0"/>
              <a:t>和</a:t>
            </a:r>
            <a:r>
              <a:rPr lang="en-US" altLang="zh-CN" dirty="0"/>
              <a:t>802.1.</a:t>
            </a:r>
            <a:r>
              <a:rPr lang="en-US" dirty="0"/>
              <a:t>q</a:t>
            </a:r>
            <a:r>
              <a:rPr lang="zh-CN" altLang="en-US" dirty="0"/>
              <a:t>一点关系都没有，就是</a:t>
            </a:r>
            <a:r>
              <a:rPr lang="en-US" dirty="0"/>
              <a:t>virtual hub</a:t>
            </a:r>
            <a:r>
              <a:rPr lang="zh-CN" altLang="en-US" dirty="0"/>
              <a:t>的概</a:t>
            </a:r>
            <a:r>
              <a:rPr lang="zh-CN" altLang="en-US" dirty="0" smtClean="0"/>
              <a:t>念，</a:t>
            </a:r>
            <a:r>
              <a:rPr lang="en-US" dirty="0" err="1"/>
              <a:t>vlan</a:t>
            </a:r>
            <a:r>
              <a:rPr lang="zh-CN" altLang="en-US" dirty="0"/>
              <a:t>参数表示连接在哪个</a:t>
            </a:r>
            <a:r>
              <a:rPr lang="en-US" dirty="0"/>
              <a:t>virtual hub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Virtual hub</a:t>
            </a:r>
            <a:r>
              <a:rPr lang="zh-CN" altLang="en-US" dirty="0" smtClean="0"/>
              <a:t>在同一个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进程中有效，属于同一个</a:t>
            </a:r>
            <a:r>
              <a:rPr lang="en-US" altLang="zh-CN" dirty="0" smtClean="0"/>
              <a:t>virtual hub</a:t>
            </a:r>
            <a:r>
              <a:rPr lang="zh-CN" altLang="en-US" dirty="0" smtClean="0"/>
              <a:t>的网卡可以彼此收到包</a:t>
            </a:r>
            <a:endParaRPr lang="en-US" altLang="zh-CN" dirty="0" smtClean="0"/>
          </a:p>
          <a:p>
            <a:pPr lvl="1"/>
            <a:r>
              <a:rPr lang="en-US" dirty="0"/>
              <a:t>model</a:t>
            </a:r>
            <a:r>
              <a:rPr lang="zh-CN" altLang="en-US" dirty="0"/>
              <a:t>有多</a:t>
            </a:r>
            <a:r>
              <a:rPr lang="zh-CN" altLang="en-US" dirty="0" smtClean="0"/>
              <a:t>种：</a:t>
            </a:r>
            <a:endParaRPr lang="en-US" altLang="zh-CN" dirty="0" smtClean="0"/>
          </a:p>
          <a:p>
            <a:pPr lvl="2"/>
            <a:r>
              <a:rPr lang="en-US" dirty="0"/>
              <a:t>qemu-system-x86_64 -net </a:t>
            </a:r>
            <a:r>
              <a:rPr lang="en-US" dirty="0" err="1"/>
              <a:t>nic,model</a:t>
            </a:r>
            <a:r>
              <a:rPr lang="en-US" dirty="0"/>
              <a:t>=?</a:t>
            </a:r>
            <a:endParaRPr lang="en-US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网络模式</a:t>
            </a:r>
            <a:r>
              <a:rPr lang="en-US" altLang="zh-CN" dirty="0" smtClean="0"/>
              <a:t>(Host</a:t>
            </a:r>
            <a:r>
              <a:rPr lang="zh-CN" altLang="en-US" dirty="0" smtClean="0"/>
              <a:t>角度</a:t>
            </a:r>
            <a:r>
              <a:rPr lang="en-US" altLang="zh-CN" dirty="0" smtClean="0"/>
              <a:t>)</a:t>
            </a:r>
          </a:p>
          <a:p>
            <a:pPr lvl="1"/>
            <a:r>
              <a:rPr lang="en-US" dirty="0" smtClean="0"/>
              <a:t>-net user/socket/tap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4412170"/>
            <a:ext cx="109823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 smtClean="0"/>
              <a:t>网络模式</a:t>
            </a:r>
            <a:r>
              <a:rPr lang="en-US" altLang="zh-CN" sz="2400" dirty="0" smtClean="0"/>
              <a:t>User Network</a:t>
            </a:r>
            <a:r>
              <a:rPr lang="zh-CN" altLang="en-US" sz="2400" dirty="0" smtClean="0"/>
              <a:t>： </a:t>
            </a:r>
            <a:r>
              <a:rPr lang="zh-CN" altLang="en-US" sz="2000" dirty="0" smtClean="0"/>
              <a:t>如何对外通信？</a:t>
            </a:r>
            <a:endParaRPr lang="en-US" altLang="zh-CN" sz="2000" dirty="0" smtClean="0"/>
          </a:p>
          <a:p>
            <a:pPr lvl="1"/>
            <a:r>
              <a:rPr lang="en-US" altLang="zh-CN" sz="2000" dirty="0" err="1"/>
              <a:t>hostfwd</a:t>
            </a:r>
            <a:r>
              <a:rPr lang="en-US" altLang="zh-CN" sz="2000" dirty="0"/>
              <a:t>=[</a:t>
            </a:r>
            <a:r>
              <a:rPr lang="en-US" altLang="zh-CN" sz="2000" dirty="0" err="1"/>
              <a:t>tcp|udp</a:t>
            </a:r>
            <a:r>
              <a:rPr lang="en-US" altLang="zh-CN" sz="2000" dirty="0"/>
              <a:t>]:[</a:t>
            </a:r>
            <a:r>
              <a:rPr lang="en-US" altLang="zh-CN" sz="2000" dirty="0" err="1"/>
              <a:t>hostaddr</a:t>
            </a:r>
            <a:r>
              <a:rPr lang="en-US" altLang="zh-CN" sz="2000" dirty="0"/>
              <a:t>]:</a:t>
            </a:r>
            <a:r>
              <a:rPr lang="en-US" altLang="zh-CN" sz="2000" dirty="0" err="1"/>
              <a:t>hostport</a:t>
            </a:r>
            <a:r>
              <a:rPr lang="en-US" altLang="zh-CN" sz="2000" dirty="0"/>
              <a:t>-[</a:t>
            </a:r>
            <a:r>
              <a:rPr lang="en-US" altLang="zh-CN" sz="2000" dirty="0" err="1"/>
              <a:t>guestaddr</a:t>
            </a:r>
            <a:r>
              <a:rPr lang="en-US" altLang="zh-CN" sz="2000" dirty="0"/>
              <a:t>]:</a:t>
            </a:r>
            <a:r>
              <a:rPr lang="en-US" altLang="zh-CN" sz="2000" dirty="0" err="1" smtClean="0"/>
              <a:t>guestport</a:t>
            </a:r>
            <a:endParaRPr lang="en-US" altLang="zh-CN" sz="2000" dirty="0" smtClean="0"/>
          </a:p>
          <a:p>
            <a:pPr lvl="2"/>
            <a:r>
              <a:rPr lang="zh-CN" altLang="en-US" sz="1800" dirty="0"/>
              <a:t>所</a:t>
            </a:r>
            <a:r>
              <a:rPr lang="zh-CN" altLang="en-US" sz="1800" dirty="0" smtClean="0"/>
              <a:t>有去</a:t>
            </a:r>
            <a:r>
              <a:rPr lang="en-US" altLang="zh-CN" sz="1800" dirty="0" smtClean="0"/>
              <a:t>host</a:t>
            </a:r>
            <a:r>
              <a:rPr lang="zh-CN" altLang="en-US" sz="1800" dirty="0" smtClean="0"/>
              <a:t>上的</a:t>
            </a:r>
            <a:r>
              <a:rPr lang="en-US" altLang="zh-CN" sz="1800" dirty="0" err="1" smtClean="0"/>
              <a:t>hostport</a:t>
            </a:r>
            <a:r>
              <a:rPr lang="zh-CN" altLang="en-US" sz="1800" dirty="0" smtClean="0"/>
              <a:t>的包都会被转发给</a:t>
            </a:r>
            <a:r>
              <a:rPr lang="en-US" altLang="zh-CN" sz="1800" dirty="0" smtClean="0"/>
              <a:t>guest</a:t>
            </a:r>
            <a:r>
              <a:rPr lang="zh-CN" altLang="en-US" sz="1800" dirty="0" smtClean="0"/>
              <a:t>的</a:t>
            </a:r>
            <a:r>
              <a:rPr lang="en-US" altLang="zh-CN" sz="1800" dirty="0" err="1" smtClean="0"/>
              <a:t>guestport</a:t>
            </a:r>
            <a:endParaRPr lang="en-US" altLang="zh-CN" sz="1800" dirty="0" smtClean="0"/>
          </a:p>
          <a:p>
            <a:pPr lvl="2"/>
            <a:r>
              <a:rPr lang="en-US" sz="1800" dirty="0"/>
              <a:t>qemu-system-x86_64 -enable-</a:t>
            </a:r>
            <a:r>
              <a:rPr lang="en-US" sz="1800" dirty="0" err="1"/>
              <a:t>kvm</a:t>
            </a:r>
            <a:r>
              <a:rPr lang="en-US" sz="1800" dirty="0"/>
              <a:t> -name </a:t>
            </a:r>
            <a:r>
              <a:rPr lang="en-US" sz="1800" dirty="0" err="1"/>
              <a:t>ubuntutest</a:t>
            </a:r>
            <a:r>
              <a:rPr lang="en-US" sz="1800" dirty="0"/>
              <a:t>  -m 2048 -</a:t>
            </a:r>
            <a:r>
              <a:rPr lang="en-US" sz="1800" dirty="0" err="1"/>
              <a:t>hda</a:t>
            </a:r>
            <a:r>
              <a:rPr lang="en-US" sz="1800" dirty="0"/>
              <a:t> </a:t>
            </a:r>
            <a:r>
              <a:rPr lang="en-US" sz="1800" dirty="0" err="1"/>
              <a:t>ubuntutest.img</a:t>
            </a:r>
            <a:r>
              <a:rPr lang="en-US" sz="1800" dirty="0"/>
              <a:t> -</a:t>
            </a:r>
            <a:r>
              <a:rPr lang="en-US" sz="1800" dirty="0" err="1"/>
              <a:t>vnc</a:t>
            </a:r>
            <a:r>
              <a:rPr lang="en-US" sz="1800" dirty="0"/>
              <a:t> :19 -net </a:t>
            </a:r>
            <a:r>
              <a:rPr lang="en-US" sz="1800" dirty="0" err="1"/>
              <a:t>nic</a:t>
            </a:r>
            <a:r>
              <a:rPr lang="en-US" sz="1800" dirty="0"/>
              <a:t> -net </a:t>
            </a:r>
            <a:r>
              <a:rPr lang="en-US" sz="1800" dirty="0" err="1"/>
              <a:t>user,hostfwd</a:t>
            </a:r>
            <a:r>
              <a:rPr lang="en-US" sz="1800" dirty="0"/>
              <a:t>=</a:t>
            </a:r>
            <a:r>
              <a:rPr lang="en-US" sz="1800" dirty="0" err="1"/>
              <a:t>tcp</a:t>
            </a:r>
            <a:r>
              <a:rPr lang="en-US" sz="1800" dirty="0"/>
              <a:t>::12345-:</a:t>
            </a:r>
            <a:r>
              <a:rPr lang="en-US" sz="1800" dirty="0" smtClean="0"/>
              <a:t>22</a:t>
            </a:r>
          </a:p>
          <a:p>
            <a:pPr lvl="2"/>
            <a:r>
              <a:rPr lang="zh-CN" altLang="en-US" sz="1800" dirty="0"/>
              <a:t>将在</a:t>
            </a:r>
            <a:r>
              <a:rPr lang="en-US" altLang="zh-CN" sz="1800" dirty="0"/>
              <a:t>host</a:t>
            </a:r>
            <a:r>
              <a:rPr lang="zh-CN" altLang="en-US" sz="1800" dirty="0"/>
              <a:t>机器上到端口</a:t>
            </a:r>
            <a:r>
              <a:rPr lang="en-US" altLang="zh-CN" sz="1800" dirty="0"/>
              <a:t>12345</a:t>
            </a:r>
            <a:r>
              <a:rPr lang="zh-CN" altLang="en-US" sz="1800" dirty="0"/>
              <a:t>的包转发给</a:t>
            </a:r>
            <a:r>
              <a:rPr lang="en-US" altLang="zh-CN" sz="1800" dirty="0"/>
              <a:t>guest</a:t>
            </a:r>
            <a:r>
              <a:rPr lang="zh-CN" altLang="en-US" sz="1800" dirty="0"/>
              <a:t>机器的</a:t>
            </a:r>
            <a:r>
              <a:rPr lang="en-US" altLang="zh-CN" sz="1800" dirty="0"/>
              <a:t>22</a:t>
            </a:r>
            <a:r>
              <a:rPr lang="zh-CN" altLang="en-US" sz="1800" dirty="0"/>
              <a:t>端</a:t>
            </a:r>
            <a:r>
              <a:rPr lang="zh-CN" altLang="en-US" sz="1800" dirty="0" smtClean="0"/>
              <a:t>口</a:t>
            </a:r>
            <a:endParaRPr lang="en-US" altLang="zh-CN" sz="1800" dirty="0" smtClean="0"/>
          </a:p>
          <a:p>
            <a:pPr lvl="2"/>
            <a:r>
              <a:rPr lang="zh-CN" altLang="en-US" sz="1800" dirty="0"/>
              <a:t>从</a:t>
            </a:r>
            <a:r>
              <a:rPr lang="en-US" sz="1800" dirty="0"/>
              <a:t>host</a:t>
            </a:r>
            <a:r>
              <a:rPr lang="zh-CN" altLang="en-US" sz="1800" dirty="0"/>
              <a:t>上</a:t>
            </a:r>
            <a:r>
              <a:rPr lang="en-US" sz="1800" dirty="0" err="1" smtClean="0"/>
              <a:t>ssh</a:t>
            </a:r>
            <a:r>
              <a:rPr lang="zh-CN" altLang="en-US" sz="1800" dirty="0" smtClean="0"/>
              <a:t>，可以进入虚拟机</a:t>
            </a:r>
            <a:endParaRPr lang="en-US" altLang="zh-CN" sz="1800" dirty="0" smtClean="0"/>
          </a:p>
          <a:p>
            <a:pPr lvl="1"/>
            <a:r>
              <a:rPr lang="zh-CN" altLang="en-US" sz="2000" dirty="0"/>
              <a:t>在</a:t>
            </a:r>
            <a:r>
              <a:rPr lang="en-US" sz="2000" dirty="0"/>
              <a:t>monitor</a:t>
            </a:r>
            <a:r>
              <a:rPr lang="zh-CN" altLang="en-US" sz="2000" dirty="0"/>
              <a:t>中也可以用下面的命令添加和删除</a:t>
            </a:r>
            <a:r>
              <a:rPr lang="en-US" sz="2000" dirty="0" err="1"/>
              <a:t>hostfwd</a:t>
            </a:r>
            <a:endParaRPr lang="en-US" altLang="zh-CN" sz="2200" dirty="0" smtClean="0"/>
          </a:p>
          <a:p>
            <a:pPr lvl="2"/>
            <a:r>
              <a:rPr lang="en-US" sz="1800" dirty="0" err="1"/>
              <a:t>hostfwd_add</a:t>
            </a:r>
            <a:r>
              <a:rPr lang="en-US" sz="1800" dirty="0"/>
              <a:t> [VLAN_ID name] [</a:t>
            </a:r>
            <a:r>
              <a:rPr lang="en-US" sz="1800" dirty="0" err="1"/>
              <a:t>tcp</a:t>
            </a:r>
            <a:r>
              <a:rPr lang="en-US" sz="1800" dirty="0"/>
              <a:t> | </a:t>
            </a:r>
            <a:r>
              <a:rPr lang="en-US" sz="1800" dirty="0" err="1"/>
              <a:t>udp</a:t>
            </a:r>
            <a:r>
              <a:rPr lang="en-US" sz="1800" dirty="0"/>
              <a:t>]: [</a:t>
            </a:r>
            <a:r>
              <a:rPr lang="en-US" sz="1800" dirty="0" err="1"/>
              <a:t>hostaddr</a:t>
            </a:r>
            <a:r>
              <a:rPr lang="en-US" sz="1800" dirty="0"/>
              <a:t>]: host-port [</a:t>
            </a:r>
            <a:r>
              <a:rPr lang="en-US" sz="1800" dirty="0" err="1"/>
              <a:t>guestaddr</a:t>
            </a:r>
            <a:r>
              <a:rPr lang="en-US" sz="1800" dirty="0"/>
              <a:t>]: guest </a:t>
            </a:r>
            <a:r>
              <a:rPr lang="en-US" sz="1800" dirty="0" smtClean="0"/>
              <a:t>port</a:t>
            </a:r>
          </a:p>
          <a:p>
            <a:pPr lvl="2"/>
            <a:r>
              <a:rPr lang="en-US" sz="1800" dirty="0" err="1"/>
              <a:t>hostfwd_remove</a:t>
            </a:r>
            <a:r>
              <a:rPr lang="en-US" sz="1800" dirty="0"/>
              <a:t> [VLAN_ID name] [</a:t>
            </a:r>
            <a:r>
              <a:rPr lang="en-US" sz="1800" dirty="0" err="1"/>
              <a:t>tcp</a:t>
            </a:r>
            <a:r>
              <a:rPr lang="en-US" sz="1800" dirty="0"/>
              <a:t> | </a:t>
            </a:r>
            <a:r>
              <a:rPr lang="en-US" sz="1800" dirty="0" err="1"/>
              <a:t>udp</a:t>
            </a:r>
            <a:r>
              <a:rPr lang="en-US" sz="1800" dirty="0"/>
              <a:t>]: [</a:t>
            </a:r>
            <a:r>
              <a:rPr lang="en-US" sz="1800" dirty="0" err="1"/>
              <a:t>hostaddr</a:t>
            </a:r>
            <a:r>
              <a:rPr lang="en-US" sz="1800" dirty="0"/>
              <a:t>]: host port</a:t>
            </a:r>
            <a:endParaRPr lang="en-US" sz="1800" dirty="0" smtClean="0"/>
          </a:p>
          <a:p>
            <a:pPr lvl="2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798" y="4213713"/>
            <a:ext cx="4082986" cy="24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网络模式</a:t>
            </a:r>
            <a:r>
              <a:rPr lang="en-US" altLang="zh-CN" dirty="0"/>
              <a:t>User Network</a:t>
            </a:r>
          </a:p>
          <a:p>
            <a:pPr lvl="1"/>
            <a:r>
              <a:rPr lang="en-US" altLang="zh-CN" sz="2200" dirty="0" err="1"/>
              <a:t>guestfwd</a:t>
            </a:r>
            <a:r>
              <a:rPr lang="en-US" altLang="zh-CN" sz="2200" dirty="0"/>
              <a:t>=[</a:t>
            </a:r>
            <a:r>
              <a:rPr lang="en-US" altLang="zh-CN" sz="2200" dirty="0" err="1"/>
              <a:t>tcp</a:t>
            </a:r>
            <a:r>
              <a:rPr lang="en-US" altLang="zh-CN" sz="2200" dirty="0"/>
              <a:t>]:</a:t>
            </a:r>
            <a:r>
              <a:rPr lang="en-US" altLang="zh-CN" sz="2200" dirty="0" err="1"/>
              <a:t>server:port-dev</a:t>
            </a:r>
            <a:endParaRPr lang="en-US" altLang="zh-CN" sz="2200" dirty="0"/>
          </a:p>
          <a:p>
            <a:pPr lvl="1"/>
            <a:r>
              <a:rPr lang="en-US" altLang="zh-CN" sz="2200" dirty="0" err="1"/>
              <a:t>guestfwd</a:t>
            </a:r>
            <a:r>
              <a:rPr lang="en-US" altLang="zh-CN" sz="2200" dirty="0"/>
              <a:t>=[</a:t>
            </a:r>
            <a:r>
              <a:rPr lang="en-US" altLang="zh-CN" sz="2200" dirty="0" err="1"/>
              <a:t>tcp</a:t>
            </a:r>
            <a:r>
              <a:rPr lang="en-US" altLang="zh-CN" sz="2200" dirty="0"/>
              <a:t>]:</a:t>
            </a:r>
            <a:r>
              <a:rPr lang="en-US" altLang="zh-CN" sz="2200" dirty="0" err="1"/>
              <a:t>server:port-cmd:command</a:t>
            </a:r>
            <a:endParaRPr lang="en-US" altLang="zh-CN" sz="2200" dirty="0"/>
          </a:p>
          <a:p>
            <a:pPr lvl="2"/>
            <a:r>
              <a:rPr lang="zh-CN" altLang="en-US" sz="1800" dirty="0"/>
              <a:t>在</a:t>
            </a:r>
            <a:r>
              <a:rPr lang="en-US" altLang="zh-CN" sz="1800" dirty="0"/>
              <a:t>guest</a:t>
            </a:r>
            <a:r>
              <a:rPr lang="zh-CN" altLang="en-US" sz="1800" dirty="0"/>
              <a:t>里面将连接</a:t>
            </a:r>
            <a:r>
              <a:rPr lang="en-US" altLang="zh-CN" sz="1800" dirty="0" err="1"/>
              <a:t>server:port</a:t>
            </a:r>
            <a:r>
              <a:rPr lang="zh-CN" altLang="en-US" sz="1800" dirty="0"/>
              <a:t>的包转发给一</a:t>
            </a:r>
            <a:r>
              <a:rPr lang="zh-CN" altLang="en-US" sz="1800" dirty="0" smtClean="0"/>
              <a:t>个设</a:t>
            </a:r>
            <a:r>
              <a:rPr lang="zh-CN" altLang="en-US" sz="1800" dirty="0"/>
              <a:t>备，或者执行一个命</a:t>
            </a:r>
            <a:r>
              <a:rPr lang="zh-CN" altLang="en-US" sz="1800" dirty="0" smtClean="0"/>
              <a:t>令</a:t>
            </a:r>
            <a:endParaRPr lang="en-US" altLang="zh-CN" sz="1800" dirty="0" smtClean="0"/>
          </a:p>
          <a:p>
            <a:pPr lvl="2"/>
            <a:r>
              <a:rPr lang="en-US" altLang="zh-CN" sz="1800" dirty="0"/>
              <a:t>qemu-system-x86_64 -enable-</a:t>
            </a:r>
            <a:r>
              <a:rPr lang="en-US" altLang="zh-CN" sz="1800" dirty="0" err="1"/>
              <a:t>kvm</a:t>
            </a:r>
            <a:r>
              <a:rPr lang="en-US" altLang="zh-CN" sz="1800" dirty="0"/>
              <a:t> -name </a:t>
            </a:r>
            <a:r>
              <a:rPr lang="en-US" altLang="zh-CN" sz="1800" dirty="0" err="1"/>
              <a:t>ubuntutest</a:t>
            </a:r>
            <a:r>
              <a:rPr lang="en-US" altLang="zh-CN" sz="1800" dirty="0"/>
              <a:t>  -m 2048 -</a:t>
            </a:r>
            <a:r>
              <a:rPr lang="en-US" altLang="zh-CN" sz="1800" dirty="0" err="1"/>
              <a:t>hda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ubuntutest.img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vnc</a:t>
            </a:r>
            <a:r>
              <a:rPr lang="en-US" altLang="zh-CN" sz="1800" dirty="0"/>
              <a:t> :19 -net </a:t>
            </a:r>
            <a:r>
              <a:rPr lang="en-US" altLang="zh-CN" sz="1800" dirty="0" err="1"/>
              <a:t>nic</a:t>
            </a:r>
            <a:r>
              <a:rPr lang="en-US" altLang="zh-CN" sz="1800" dirty="0"/>
              <a:t> -net </a:t>
            </a:r>
            <a:r>
              <a:rPr lang="en-US" altLang="zh-CN" sz="1800" dirty="0" err="1" smtClean="0"/>
              <a:t>user,guestfwd</a:t>
            </a:r>
            <a:r>
              <a:rPr lang="en-US" altLang="zh-CN" sz="1800" dirty="0" smtClean="0"/>
              <a:t>=tcp:10.0.2.1:80-stdio</a:t>
            </a:r>
          </a:p>
          <a:p>
            <a:pPr lvl="2"/>
            <a:r>
              <a:rPr lang="zh-CN" altLang="en-US" sz="1800" dirty="0"/>
              <a:t>在</a:t>
            </a:r>
            <a:r>
              <a:rPr lang="en-US" sz="1800" dirty="0"/>
              <a:t>guest</a:t>
            </a:r>
            <a:r>
              <a:rPr lang="zh-CN" altLang="en-US" sz="1800" dirty="0"/>
              <a:t>里面运行</a:t>
            </a:r>
            <a:r>
              <a:rPr lang="en-US" sz="1800" dirty="0" err="1"/>
              <a:t>wget</a:t>
            </a:r>
            <a:r>
              <a:rPr lang="en-US" sz="1800" dirty="0"/>
              <a:t> </a:t>
            </a:r>
            <a:r>
              <a:rPr lang="en-US" sz="1800" u="sng" dirty="0">
                <a:hlinkClick r:id="rId2"/>
              </a:rPr>
              <a:t>http://10.0.2.1/index.html</a:t>
            </a:r>
            <a:r>
              <a:rPr lang="zh-CN" altLang="en-US" sz="1800" dirty="0"/>
              <a:t>的时</a:t>
            </a:r>
            <a:r>
              <a:rPr lang="zh-CN" altLang="en-US" sz="1800" dirty="0" smtClean="0"/>
              <a:t>候，出现下面的输出</a:t>
            </a:r>
            <a:endParaRPr lang="en-US" altLang="zh-CN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0" y="3514984"/>
            <a:ext cx="11961359" cy="17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  <a:r>
              <a:rPr lang="zh-CN" altLang="en-US" dirty="0" smtClean="0"/>
              <a:t>：虚拟机之间的交互</a:t>
            </a:r>
            <a:endParaRPr lang="en-US" altLang="zh-CN" dirty="0" smtClean="0"/>
          </a:p>
          <a:p>
            <a:pPr lvl="1"/>
            <a:r>
              <a:rPr lang="zh-CN" altLang="en-US" dirty="0"/>
              <a:t>可</a:t>
            </a:r>
            <a:r>
              <a:rPr lang="zh-CN" altLang="en-US" dirty="0" smtClean="0"/>
              <a:t>以使用</a:t>
            </a:r>
            <a:r>
              <a:rPr lang="en-US" altLang="zh-CN" dirty="0" smtClean="0"/>
              <a:t>TCP</a:t>
            </a:r>
            <a:r>
              <a:rPr lang="zh-CN" altLang="en-US" dirty="0" smtClean="0"/>
              <a:t>，一对一交互</a:t>
            </a:r>
            <a:endParaRPr lang="en-US" altLang="zh-CN" dirty="0" smtClean="0"/>
          </a:p>
          <a:p>
            <a:pPr lvl="2"/>
            <a:r>
              <a:rPr lang="en-US" altLang="zh-CN" dirty="0"/>
              <a:t>-net socket[,</a:t>
            </a:r>
            <a:r>
              <a:rPr lang="en-US" altLang="zh-CN" dirty="0" err="1"/>
              <a:t>vlan</a:t>
            </a:r>
            <a:r>
              <a:rPr lang="en-US" altLang="zh-CN" dirty="0"/>
              <a:t>=n][,name=name][,</a:t>
            </a:r>
            <a:r>
              <a:rPr lang="en-US" altLang="zh-CN" dirty="0" err="1"/>
              <a:t>fd</a:t>
            </a:r>
            <a:r>
              <a:rPr lang="en-US" altLang="zh-CN" dirty="0"/>
              <a:t>=h] [,listen=[host]:port][,connect=</a:t>
            </a:r>
            <a:r>
              <a:rPr lang="en-US" altLang="zh-CN" dirty="0" err="1"/>
              <a:t>host:port</a:t>
            </a:r>
            <a:r>
              <a:rPr lang="en-US" altLang="zh-CN" dirty="0" smtClean="0"/>
              <a:t>]</a:t>
            </a:r>
          </a:p>
          <a:p>
            <a:pPr lvl="2"/>
            <a:r>
              <a:rPr lang="en-US" altLang="zh-CN" dirty="0"/>
              <a:t>qemu-system-x86_64 -enable-</a:t>
            </a:r>
            <a:r>
              <a:rPr lang="en-US" altLang="zh-CN" dirty="0" err="1"/>
              <a:t>kvm</a:t>
            </a:r>
            <a:r>
              <a:rPr lang="en-US" altLang="zh-CN" dirty="0"/>
              <a:t> -name ubuntutest1  -m 1024 -</a:t>
            </a:r>
            <a:r>
              <a:rPr lang="en-US" altLang="zh-CN" dirty="0" err="1"/>
              <a:t>hda</a:t>
            </a:r>
            <a:r>
              <a:rPr lang="en-US" altLang="zh-CN" dirty="0"/>
              <a:t> network1.img -</a:t>
            </a:r>
            <a:r>
              <a:rPr lang="en-US" altLang="zh-CN" dirty="0" err="1"/>
              <a:t>vnc</a:t>
            </a:r>
            <a:r>
              <a:rPr lang="en-US" altLang="zh-CN" dirty="0"/>
              <a:t> :17 -net </a:t>
            </a:r>
            <a:r>
              <a:rPr lang="en-US" altLang="zh-CN" dirty="0" err="1"/>
              <a:t>nic,macaddr</a:t>
            </a:r>
            <a:r>
              <a:rPr lang="en-US" altLang="zh-CN" dirty="0"/>
              <a:t>=52:54:00:12:34:56 -net </a:t>
            </a:r>
            <a:r>
              <a:rPr lang="en-US" altLang="zh-CN" dirty="0" err="1"/>
              <a:t>socket,listen</a:t>
            </a:r>
            <a:r>
              <a:rPr lang="en-US" altLang="zh-CN" dirty="0"/>
              <a:t>=:</a:t>
            </a:r>
            <a:r>
              <a:rPr lang="en-US" altLang="zh-CN" dirty="0" smtClean="0"/>
              <a:t>1234</a:t>
            </a:r>
          </a:p>
          <a:p>
            <a:pPr lvl="2"/>
            <a:r>
              <a:rPr lang="en-US" altLang="zh-CN" dirty="0"/>
              <a:t>qemu-system-x86_64 -enable-</a:t>
            </a:r>
            <a:r>
              <a:rPr lang="en-US" altLang="zh-CN" dirty="0" err="1"/>
              <a:t>kvm</a:t>
            </a:r>
            <a:r>
              <a:rPr lang="en-US" altLang="zh-CN" dirty="0"/>
              <a:t> -name ubuntutest2  -m 1024 -</a:t>
            </a:r>
            <a:r>
              <a:rPr lang="en-US" altLang="zh-CN" dirty="0" err="1"/>
              <a:t>hda</a:t>
            </a:r>
            <a:r>
              <a:rPr lang="en-US" altLang="zh-CN" dirty="0"/>
              <a:t> network2.img -</a:t>
            </a:r>
            <a:r>
              <a:rPr lang="en-US" altLang="zh-CN" dirty="0" err="1"/>
              <a:t>vnc</a:t>
            </a:r>
            <a:r>
              <a:rPr lang="en-US" altLang="zh-CN" dirty="0"/>
              <a:t> :18 -net </a:t>
            </a:r>
            <a:r>
              <a:rPr lang="en-US" altLang="zh-CN" dirty="0" err="1"/>
              <a:t>nic,macaddr</a:t>
            </a:r>
            <a:r>
              <a:rPr lang="en-US" altLang="zh-CN" dirty="0"/>
              <a:t>=52:54:00:12:34:57 -net </a:t>
            </a:r>
            <a:r>
              <a:rPr lang="en-US" altLang="zh-CN" dirty="0" err="1" smtClean="0"/>
              <a:t>socket,connect</a:t>
            </a:r>
            <a:r>
              <a:rPr lang="en-US" altLang="zh-CN" dirty="0" smtClean="0"/>
              <a:t>=127.0.0.1:1234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29" y="3444161"/>
            <a:ext cx="3642360" cy="148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4" y="5028865"/>
            <a:ext cx="10575069" cy="17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340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7729728" cy="5131934"/>
          </a:xfrm>
        </p:spPr>
        <p:txBody>
          <a:bodyPr>
            <a:normAutofit/>
          </a:bodyPr>
          <a:lstStyle/>
          <a:p>
            <a:r>
              <a:rPr lang="en-US" sz="2000" dirty="0"/>
              <a:t>Socket</a:t>
            </a:r>
            <a:r>
              <a:rPr lang="zh-CN" altLang="en-US" sz="2000" dirty="0"/>
              <a:t>：虚拟机之间的交互</a:t>
            </a:r>
            <a:endParaRPr lang="en-US" altLang="zh-CN" sz="2000" dirty="0"/>
          </a:p>
          <a:p>
            <a:pPr lvl="1"/>
            <a:r>
              <a:rPr lang="zh-CN" altLang="en-US" sz="1800" dirty="0"/>
              <a:t>可以使用</a:t>
            </a:r>
            <a:r>
              <a:rPr lang="en-US" altLang="zh-CN" sz="1800" dirty="0"/>
              <a:t>UDP</a:t>
            </a:r>
            <a:r>
              <a:rPr lang="zh-CN" altLang="en-US" sz="1800" dirty="0"/>
              <a:t>，</a:t>
            </a:r>
            <a:r>
              <a:rPr lang="en-US" altLang="zh-CN" sz="1800" dirty="0"/>
              <a:t>Multicast</a:t>
            </a:r>
            <a:r>
              <a:rPr lang="zh-CN" altLang="en-US" sz="1800" dirty="0"/>
              <a:t>交互</a:t>
            </a:r>
            <a:endParaRPr lang="en-US" altLang="zh-CN" sz="1800" dirty="0"/>
          </a:p>
          <a:p>
            <a:pPr lvl="2"/>
            <a:r>
              <a:rPr lang="en-US" sz="1600" dirty="0"/>
              <a:t>-net socket[,</a:t>
            </a:r>
            <a:r>
              <a:rPr lang="en-US" sz="1600" dirty="0" err="1"/>
              <a:t>vlan</a:t>
            </a:r>
            <a:r>
              <a:rPr lang="en-US" sz="1600" dirty="0"/>
              <a:t>=n][,name=name][,</a:t>
            </a:r>
            <a:r>
              <a:rPr lang="en-US" sz="1600" dirty="0" err="1"/>
              <a:t>fd</a:t>
            </a:r>
            <a:r>
              <a:rPr lang="en-US" sz="1600" dirty="0"/>
              <a:t>=h][,</a:t>
            </a:r>
            <a:r>
              <a:rPr lang="en-US" sz="1600" dirty="0" err="1"/>
              <a:t>mcast</a:t>
            </a:r>
            <a:r>
              <a:rPr lang="en-US" sz="1600" dirty="0"/>
              <a:t>=</a:t>
            </a:r>
            <a:r>
              <a:rPr lang="en-US" sz="1600" dirty="0" err="1"/>
              <a:t>maddr:port</a:t>
            </a:r>
            <a:r>
              <a:rPr lang="en-US" sz="1600" dirty="0"/>
              <a:t>[,</a:t>
            </a:r>
            <a:r>
              <a:rPr lang="en-US" sz="1600" dirty="0" err="1"/>
              <a:t>localaddr</a:t>
            </a:r>
            <a:r>
              <a:rPr lang="en-US" sz="1600" dirty="0"/>
              <a:t>=</a:t>
            </a:r>
            <a:r>
              <a:rPr lang="en-US" sz="1600" dirty="0" err="1"/>
              <a:t>addr</a:t>
            </a:r>
            <a:r>
              <a:rPr lang="en-US" sz="1600" dirty="0" smtClean="0"/>
              <a:t>]]</a:t>
            </a:r>
          </a:p>
          <a:p>
            <a:pPr lvl="2"/>
            <a:r>
              <a:rPr lang="en-US" sz="1600" dirty="0"/>
              <a:t>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ubuntutest1  -m 1024 -</a:t>
            </a:r>
            <a:r>
              <a:rPr lang="en-US" sz="1600" dirty="0" err="1"/>
              <a:t>hda</a:t>
            </a:r>
            <a:r>
              <a:rPr lang="en-US" sz="1600" dirty="0"/>
              <a:t> network1.img -</a:t>
            </a:r>
            <a:r>
              <a:rPr lang="en-US" sz="1600" dirty="0" err="1"/>
              <a:t>vnc</a:t>
            </a:r>
            <a:r>
              <a:rPr lang="en-US" sz="1600" dirty="0"/>
              <a:t> :17 -net </a:t>
            </a:r>
            <a:r>
              <a:rPr lang="en-US" sz="1600" dirty="0" err="1"/>
              <a:t>nic,macaddr</a:t>
            </a:r>
            <a:r>
              <a:rPr lang="en-US" sz="1600" dirty="0"/>
              <a:t>=52:54:00:12:34:56 -net </a:t>
            </a:r>
            <a:r>
              <a:rPr lang="en-US" sz="1600" dirty="0" err="1" smtClean="0"/>
              <a:t>socket,mcast</a:t>
            </a:r>
            <a:r>
              <a:rPr lang="en-US" sz="1600" dirty="0" smtClean="0"/>
              <a:t>=230.0.0.1:1234</a:t>
            </a:r>
          </a:p>
          <a:p>
            <a:pPr lvl="2"/>
            <a:r>
              <a:rPr lang="en-US" sz="1600" dirty="0"/>
              <a:t>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ubuntutest2  -m 1024 -</a:t>
            </a:r>
            <a:r>
              <a:rPr lang="en-US" sz="1600" dirty="0" err="1"/>
              <a:t>hda</a:t>
            </a:r>
            <a:r>
              <a:rPr lang="en-US" sz="1600" dirty="0"/>
              <a:t> network2.img -</a:t>
            </a:r>
            <a:r>
              <a:rPr lang="en-US" sz="1600" dirty="0" err="1"/>
              <a:t>vnc</a:t>
            </a:r>
            <a:r>
              <a:rPr lang="en-US" sz="1600" dirty="0"/>
              <a:t> :18 -net </a:t>
            </a:r>
            <a:r>
              <a:rPr lang="en-US" sz="1600" dirty="0" err="1"/>
              <a:t>nic,macaddr</a:t>
            </a:r>
            <a:r>
              <a:rPr lang="en-US" sz="1600" dirty="0"/>
              <a:t>=52:54:00:12:34:57 -net </a:t>
            </a:r>
            <a:r>
              <a:rPr lang="en-US" sz="1600" dirty="0" err="1" smtClean="0"/>
              <a:t>socket,mcast</a:t>
            </a:r>
            <a:r>
              <a:rPr lang="en-US" sz="1600" dirty="0" smtClean="0"/>
              <a:t>=230.0.0.1:1234</a:t>
            </a:r>
          </a:p>
          <a:p>
            <a:pPr lvl="2"/>
            <a:r>
              <a:rPr lang="en-US" sz="1600" dirty="0"/>
              <a:t>qemu-system-x86_64 -enable-</a:t>
            </a:r>
            <a:r>
              <a:rPr lang="en-US" sz="1600" dirty="0" err="1"/>
              <a:t>kvm</a:t>
            </a:r>
            <a:r>
              <a:rPr lang="en-US" sz="1600" dirty="0"/>
              <a:t> -name ubuntutest3  -m 1024 -</a:t>
            </a:r>
            <a:r>
              <a:rPr lang="en-US" sz="1600" dirty="0" err="1"/>
              <a:t>hda</a:t>
            </a:r>
            <a:r>
              <a:rPr lang="en-US" sz="1600" dirty="0"/>
              <a:t> network3.img -</a:t>
            </a:r>
            <a:r>
              <a:rPr lang="en-US" sz="1600" dirty="0" err="1"/>
              <a:t>vnc</a:t>
            </a:r>
            <a:r>
              <a:rPr lang="en-US" sz="1600" dirty="0"/>
              <a:t> :19 -net </a:t>
            </a:r>
            <a:r>
              <a:rPr lang="en-US" sz="1600" dirty="0" err="1"/>
              <a:t>nic,macaddr</a:t>
            </a:r>
            <a:r>
              <a:rPr lang="en-US" sz="1600" dirty="0"/>
              <a:t>=52:54:00:12:34:58 -net </a:t>
            </a:r>
            <a:r>
              <a:rPr lang="en-US" sz="1600" dirty="0" err="1"/>
              <a:t>socket,mcast</a:t>
            </a:r>
            <a:r>
              <a:rPr lang="en-US" sz="1600" dirty="0"/>
              <a:t>=230.0.0.1:1234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80" y="109728"/>
            <a:ext cx="3242907" cy="64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271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Tap/</a:t>
            </a:r>
            <a:r>
              <a:rPr lang="en-US" dirty="0" err="1" smtClean="0"/>
              <a:t>Tun</a:t>
            </a:r>
            <a:r>
              <a:rPr lang="en-US" dirty="0" smtClean="0"/>
              <a:t> Device</a:t>
            </a:r>
          </a:p>
          <a:p>
            <a:pPr lvl="1"/>
            <a:r>
              <a:rPr lang="zh-CN" altLang="en-US" dirty="0" smtClean="0"/>
              <a:t>将</a:t>
            </a:r>
            <a:r>
              <a:rPr lang="en-US" dirty="0"/>
              <a:t>guest system</a:t>
            </a:r>
            <a:r>
              <a:rPr lang="zh-CN" altLang="en-US" dirty="0"/>
              <a:t>的网络和</a:t>
            </a:r>
            <a:r>
              <a:rPr lang="en-US" dirty="0"/>
              <a:t>host system</a:t>
            </a:r>
            <a:r>
              <a:rPr lang="zh-CN" altLang="en-US" dirty="0"/>
              <a:t>的网络连在一起。</a:t>
            </a:r>
          </a:p>
          <a:p>
            <a:pPr lvl="1"/>
            <a:r>
              <a:rPr lang="zh-CN" altLang="en-US" dirty="0"/>
              <a:t>通过</a:t>
            </a:r>
            <a:r>
              <a:rPr lang="en-US" dirty="0"/>
              <a:t>TUN/TAP adapter，</a:t>
            </a:r>
            <a:r>
              <a:rPr lang="zh-CN" altLang="en-US" dirty="0"/>
              <a:t>会生成一个在</a:t>
            </a:r>
            <a:r>
              <a:rPr lang="en-US" dirty="0"/>
              <a:t>host system</a:t>
            </a:r>
            <a:r>
              <a:rPr lang="zh-CN" altLang="en-US" dirty="0"/>
              <a:t>上的虚拟网卡</a:t>
            </a:r>
            <a:r>
              <a:rPr lang="en-US" dirty="0" smtClean="0"/>
              <a:t>tap</a:t>
            </a:r>
          </a:p>
          <a:p>
            <a:pPr lvl="1"/>
            <a:r>
              <a:rPr lang="en-US" dirty="0" err="1" smtClean="0"/>
              <a:t>tun</a:t>
            </a:r>
            <a:r>
              <a:rPr lang="zh-CN" altLang="en-US" dirty="0"/>
              <a:t>建立了</a:t>
            </a:r>
            <a:r>
              <a:rPr lang="en-US" dirty="0"/>
              <a:t>point to point</a:t>
            </a:r>
            <a:r>
              <a:rPr lang="zh-CN" altLang="en-US" dirty="0"/>
              <a:t>的网络设备，使得</a:t>
            </a:r>
            <a:r>
              <a:rPr lang="en-US" dirty="0"/>
              <a:t>guest system</a:t>
            </a:r>
            <a:r>
              <a:rPr lang="zh-CN" altLang="en-US" dirty="0"/>
              <a:t>的网卡和</a:t>
            </a:r>
            <a:r>
              <a:rPr lang="en-US" dirty="0"/>
              <a:t>tap</a:t>
            </a:r>
            <a:r>
              <a:rPr lang="zh-CN" altLang="en-US" dirty="0"/>
              <a:t>虚拟网卡成为一</a:t>
            </a:r>
            <a:r>
              <a:rPr lang="zh-CN" altLang="en-US" dirty="0" smtClean="0"/>
              <a:t>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从</a:t>
            </a:r>
            <a:r>
              <a:rPr lang="zh-CN" altLang="en-US" dirty="0"/>
              <a:t>而</a:t>
            </a:r>
            <a:r>
              <a:rPr lang="en-US" dirty="0"/>
              <a:t>guest system</a:t>
            </a:r>
            <a:r>
              <a:rPr lang="zh-CN" altLang="en-US" dirty="0"/>
              <a:t>的所有网络包，</a:t>
            </a:r>
            <a:r>
              <a:rPr lang="en-US" dirty="0"/>
              <a:t>host system</a:t>
            </a:r>
            <a:r>
              <a:rPr lang="zh-CN" altLang="en-US" dirty="0"/>
              <a:t>都能收到。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10996"/>
            <a:ext cx="34575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55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8200" y="2303270"/>
            <a:ext cx="6585284" cy="3520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zh-CN" altLang="en-US" dirty="0"/>
              <a:t>物理</a:t>
            </a:r>
            <a:r>
              <a:rPr lang="zh-CN" altLang="en-US" dirty="0" smtClean="0"/>
              <a:t>机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2.8 QEMU-KVM:</a:t>
            </a:r>
            <a:r>
              <a:rPr lang="zh-CN" altLang="en-US" dirty="0"/>
              <a:t>网络虚拟化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Tap/</a:t>
            </a:r>
            <a:r>
              <a:rPr lang="en-US" dirty="0" err="1"/>
              <a:t>Tun</a:t>
            </a:r>
            <a:r>
              <a:rPr lang="en-US" dirty="0"/>
              <a:t> Device</a:t>
            </a:r>
          </a:p>
          <a:p>
            <a:pPr lvl="1"/>
            <a:r>
              <a:rPr lang="en-US" altLang="zh-CN" dirty="0" err="1"/>
              <a:t>Tun</a:t>
            </a:r>
            <a:r>
              <a:rPr lang="en-US" altLang="zh-CN" dirty="0"/>
              <a:t>/tap</a:t>
            </a:r>
            <a:r>
              <a:rPr lang="zh-CN" altLang="en-US" dirty="0"/>
              <a:t>驱动程序中包含两个部分，一部分是字符设备驱动，还有一部分是网卡驱动部分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66825" y="3574066"/>
            <a:ext cx="2276475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tun</a:t>
            </a:r>
            <a:r>
              <a:rPr lang="en-US" dirty="0"/>
              <a:t>/tap</a:t>
            </a:r>
            <a:r>
              <a:rPr lang="zh-CN" altLang="en-US" dirty="0"/>
              <a:t>字符设备文件</a:t>
            </a:r>
          </a:p>
          <a:p>
            <a:pPr algn="ctr"/>
            <a:r>
              <a:rPr lang="en-US" altLang="zh-CN" dirty="0"/>
              <a:t>/</a:t>
            </a:r>
            <a:r>
              <a:rPr lang="en-US" dirty="0" err="1"/>
              <a:t>dev</a:t>
            </a:r>
            <a:r>
              <a:rPr lang="en-US" dirty="0"/>
              <a:t>/net/</a:t>
            </a:r>
            <a:r>
              <a:rPr lang="en-US" dirty="0" err="1"/>
              <a:t>tun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6826" y="4576644"/>
            <a:ext cx="227647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tun</a:t>
            </a:r>
            <a:r>
              <a:rPr lang="en-US" dirty="0"/>
              <a:t>/tap</a:t>
            </a:r>
            <a:r>
              <a:rPr lang="zh-CN" altLang="en-US" dirty="0" smtClean="0"/>
              <a:t>字</a:t>
            </a:r>
            <a:r>
              <a:rPr lang="zh-CN" altLang="en-US" dirty="0"/>
              <a:t>符设</a:t>
            </a:r>
            <a:r>
              <a:rPr lang="zh-CN" altLang="en-US" dirty="0" smtClean="0"/>
              <a:t>备</a:t>
            </a:r>
            <a:r>
              <a:rPr lang="zh-CN" altLang="en-US" dirty="0"/>
              <a:t>驱动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66826" y="5323485"/>
            <a:ext cx="450299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tun</a:t>
            </a:r>
            <a:r>
              <a:rPr lang="en-US" dirty="0"/>
              <a:t>/tap</a:t>
            </a:r>
            <a:r>
              <a:rPr lang="zh-CN" altLang="en-US" dirty="0" smtClean="0"/>
              <a:t>虚拟网卡驱动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79146" y="4576644"/>
            <a:ext cx="159067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altLang="zh-CN" dirty="0" smtClean="0"/>
              <a:t>CP/IP</a:t>
            </a:r>
            <a:r>
              <a:rPr lang="zh-CN" altLang="en-US" dirty="0" smtClean="0"/>
              <a:t>协议栈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79146" y="2778782"/>
            <a:ext cx="1590674" cy="36933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虚拟网卡</a:t>
            </a:r>
            <a:r>
              <a:rPr lang="en-US" altLang="zh-CN" dirty="0" smtClean="0"/>
              <a:t>tap0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85937" y="2500414"/>
            <a:ext cx="1238250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虚拟机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38" y="5913677"/>
            <a:ext cx="11393724" cy="8035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034710" y="4379499"/>
            <a:ext cx="6051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5511" y="399166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Mode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95511" y="4384999"/>
            <a:ext cx="13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 Mode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19171" y="2777893"/>
            <a:ext cx="704313" cy="3702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eth0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0" idx="2"/>
            <a:endCxn id="5" idx="0"/>
          </p:cNvCxnSpPr>
          <p:nvPr/>
        </p:nvCxnSpPr>
        <p:spPr>
          <a:xfrm>
            <a:off x="2405062" y="3148114"/>
            <a:ext cx="1" cy="4259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>
          <a:xfrm>
            <a:off x="2405063" y="4220397"/>
            <a:ext cx="0" cy="35624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05062" y="4872585"/>
            <a:ext cx="1" cy="4259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69514" y="4888417"/>
            <a:ext cx="1" cy="4259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8" idx="0"/>
          </p:cNvCxnSpPr>
          <p:nvPr/>
        </p:nvCxnSpPr>
        <p:spPr>
          <a:xfrm>
            <a:off x="4974483" y="3148114"/>
            <a:ext cx="0" cy="14285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1937084" y="2655955"/>
            <a:ext cx="6003758" cy="3064017"/>
          </a:xfrm>
          <a:custGeom>
            <a:avLst/>
            <a:gdLst>
              <a:gd name="connsiteX0" fmla="*/ 0 w 6003758"/>
              <a:gd name="connsiteY0" fmla="*/ 315845 h 3064017"/>
              <a:gd name="connsiteX1" fmla="*/ 108284 w 6003758"/>
              <a:gd name="connsiteY1" fmla="*/ 748982 h 3064017"/>
              <a:gd name="connsiteX2" fmla="*/ 192505 w 6003758"/>
              <a:gd name="connsiteY2" fmla="*/ 1519003 h 3064017"/>
              <a:gd name="connsiteX3" fmla="*/ 192505 w 6003758"/>
              <a:gd name="connsiteY3" fmla="*/ 2084487 h 3064017"/>
              <a:gd name="connsiteX4" fmla="*/ 228600 w 6003758"/>
              <a:gd name="connsiteY4" fmla="*/ 2758256 h 3064017"/>
              <a:gd name="connsiteX5" fmla="*/ 421105 w 6003758"/>
              <a:gd name="connsiteY5" fmla="*/ 2986856 h 3064017"/>
              <a:gd name="connsiteX6" fmla="*/ 2731169 w 6003758"/>
              <a:gd name="connsiteY6" fmla="*/ 3010919 h 3064017"/>
              <a:gd name="connsiteX7" fmla="*/ 3200400 w 6003758"/>
              <a:gd name="connsiteY7" fmla="*/ 2313087 h 3064017"/>
              <a:gd name="connsiteX8" fmla="*/ 3248527 w 6003758"/>
              <a:gd name="connsiteY8" fmla="*/ 1025708 h 3064017"/>
              <a:gd name="connsiteX9" fmla="*/ 3248527 w 6003758"/>
              <a:gd name="connsiteY9" fmla="*/ 351940 h 3064017"/>
              <a:gd name="connsiteX10" fmla="*/ 3513221 w 6003758"/>
              <a:gd name="connsiteY10" fmla="*/ 39119 h 3064017"/>
              <a:gd name="connsiteX11" fmla="*/ 4259179 w 6003758"/>
              <a:gd name="connsiteY11" fmla="*/ 27087 h 3064017"/>
              <a:gd name="connsiteX12" fmla="*/ 4860758 w 6003758"/>
              <a:gd name="connsiteY12" fmla="*/ 243656 h 3064017"/>
              <a:gd name="connsiteX13" fmla="*/ 6003758 w 6003758"/>
              <a:gd name="connsiteY13" fmla="*/ 363971 h 306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3758" h="3064017">
                <a:moveTo>
                  <a:pt x="0" y="315845"/>
                </a:moveTo>
                <a:cubicBezTo>
                  <a:pt x="38100" y="432150"/>
                  <a:pt x="76200" y="548456"/>
                  <a:pt x="108284" y="748982"/>
                </a:cubicBezTo>
                <a:cubicBezTo>
                  <a:pt x="140368" y="949508"/>
                  <a:pt x="178468" y="1296419"/>
                  <a:pt x="192505" y="1519003"/>
                </a:cubicBezTo>
                <a:cubicBezTo>
                  <a:pt x="206542" y="1741587"/>
                  <a:pt x="186489" y="1877945"/>
                  <a:pt x="192505" y="2084487"/>
                </a:cubicBezTo>
                <a:cubicBezTo>
                  <a:pt x="198521" y="2291029"/>
                  <a:pt x="190500" y="2607861"/>
                  <a:pt x="228600" y="2758256"/>
                </a:cubicBezTo>
                <a:cubicBezTo>
                  <a:pt x="266700" y="2908651"/>
                  <a:pt x="4010" y="2944746"/>
                  <a:pt x="421105" y="2986856"/>
                </a:cubicBezTo>
                <a:cubicBezTo>
                  <a:pt x="838200" y="3028967"/>
                  <a:pt x="2267953" y="3123214"/>
                  <a:pt x="2731169" y="3010919"/>
                </a:cubicBezTo>
                <a:cubicBezTo>
                  <a:pt x="3194385" y="2898624"/>
                  <a:pt x="3114174" y="2643955"/>
                  <a:pt x="3200400" y="2313087"/>
                </a:cubicBezTo>
                <a:cubicBezTo>
                  <a:pt x="3286626" y="1982219"/>
                  <a:pt x="3240506" y="1352566"/>
                  <a:pt x="3248527" y="1025708"/>
                </a:cubicBezTo>
                <a:cubicBezTo>
                  <a:pt x="3256548" y="698850"/>
                  <a:pt x="3204411" y="516371"/>
                  <a:pt x="3248527" y="351940"/>
                </a:cubicBezTo>
                <a:cubicBezTo>
                  <a:pt x="3292643" y="187509"/>
                  <a:pt x="3344779" y="93261"/>
                  <a:pt x="3513221" y="39119"/>
                </a:cubicBezTo>
                <a:cubicBezTo>
                  <a:pt x="3681663" y="-15023"/>
                  <a:pt x="4034590" y="-7002"/>
                  <a:pt x="4259179" y="27087"/>
                </a:cubicBezTo>
                <a:cubicBezTo>
                  <a:pt x="4483768" y="61176"/>
                  <a:pt x="4569995" y="187509"/>
                  <a:pt x="4860758" y="243656"/>
                </a:cubicBezTo>
                <a:cubicBezTo>
                  <a:pt x="5151521" y="299803"/>
                  <a:pt x="5577639" y="331887"/>
                  <a:pt x="6003758" y="363971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169443" y="2500414"/>
            <a:ext cx="3092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虚拟机将网络包通过字符设备写入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/net/</a:t>
            </a:r>
            <a:r>
              <a:rPr lang="en-US" altLang="zh-CN" dirty="0" err="1" smtClean="0"/>
              <a:t>tun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字</a:t>
            </a:r>
            <a:r>
              <a:rPr lang="zh-CN" altLang="en-US" dirty="0" smtClean="0"/>
              <a:t>符设备驱动将数据包写入虚拟网卡驱动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虚</a:t>
            </a:r>
            <a:r>
              <a:rPr lang="zh-CN" altLang="en-US" dirty="0" smtClean="0"/>
              <a:t>拟网卡驱动将包通过</a:t>
            </a:r>
            <a:r>
              <a:rPr lang="en-US" altLang="zh-CN" dirty="0" smtClean="0"/>
              <a:t>TCP/IP</a:t>
            </a:r>
            <a:r>
              <a:rPr lang="zh-CN" altLang="en-US" dirty="0" smtClean="0"/>
              <a:t>协议栈写给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上的虚拟网卡</a:t>
            </a:r>
            <a:r>
              <a:rPr lang="en-US" altLang="zh-CN" dirty="0" smtClean="0"/>
              <a:t>tap0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在</a:t>
            </a:r>
            <a:r>
              <a:rPr lang="en-US" altLang="zh-CN" dirty="0" smtClean="0"/>
              <a:t>HOST</a:t>
            </a:r>
            <a:r>
              <a:rPr lang="zh-CN" altLang="en-US" dirty="0" smtClean="0"/>
              <a:t>上通过路由规则，包从</a:t>
            </a:r>
            <a:r>
              <a:rPr lang="en-US" altLang="zh-CN" dirty="0" smtClean="0"/>
              <a:t>eth0</a:t>
            </a:r>
            <a:r>
              <a:rPr lang="zh-CN" altLang="en-US" dirty="0" smtClean="0"/>
              <a:t>出去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1.2 KVM </a:t>
            </a:r>
            <a:r>
              <a:rPr lang="en-US" altLang="zh-CN" dirty="0" err="1"/>
              <a:t>Qemu</a:t>
            </a:r>
            <a:r>
              <a:rPr lang="en-US" altLang="zh-CN" dirty="0"/>
              <a:t> </a:t>
            </a:r>
            <a:r>
              <a:rPr lang="en-US" altLang="zh-CN" dirty="0" err="1"/>
              <a:t>Libvirt</a:t>
            </a:r>
            <a:r>
              <a:rPr lang="zh-CN" altLang="en-US" dirty="0"/>
              <a:t>之间的关系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KVM</a:t>
            </a:r>
            <a:r>
              <a:rPr lang="zh-CN" altLang="en-US" dirty="0" smtClean="0"/>
              <a:t>是内核的模块，采用硬件辅助虚拟化技术</a:t>
            </a:r>
            <a:r>
              <a:rPr lang="en-US" dirty="0" smtClean="0"/>
              <a:t>Intel-VT</a:t>
            </a:r>
            <a:r>
              <a:rPr lang="zh-CN" altLang="en-US" dirty="0" smtClean="0"/>
              <a:t>，</a:t>
            </a:r>
            <a:r>
              <a:rPr lang="en-US" dirty="0" smtClean="0"/>
              <a:t>AMD-V</a:t>
            </a:r>
          </a:p>
          <a:p>
            <a:r>
              <a:rPr lang="zh-CN" altLang="en-US" dirty="0"/>
              <a:t>使</a:t>
            </a:r>
            <a:r>
              <a:rPr lang="zh-CN" altLang="en-US" dirty="0" smtClean="0"/>
              <a:t>用</a:t>
            </a:r>
            <a:r>
              <a:rPr lang="en-US" altLang="zh-CN" dirty="0" smtClean="0"/>
              <a:t>KVM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指令不用经过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转译，直接运行，大大提高了速度</a:t>
            </a:r>
            <a:endParaRPr lang="en-US" altLang="zh-CN" dirty="0" smtClean="0"/>
          </a:p>
          <a:p>
            <a:r>
              <a:rPr lang="en-US" altLang="zh-CN" dirty="0" smtClean="0"/>
              <a:t>KVM</a:t>
            </a:r>
            <a:r>
              <a:rPr lang="zh-CN" altLang="en-US" dirty="0" smtClean="0"/>
              <a:t>通过</a:t>
            </a:r>
            <a:r>
              <a:rPr lang="en-US" dirty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kvm</a:t>
            </a:r>
            <a:r>
              <a:rPr lang="zh-CN" altLang="en-US" dirty="0" smtClean="0"/>
              <a:t>暴露接口，用户态程序可以通过</a:t>
            </a:r>
            <a:r>
              <a:rPr lang="en-US" altLang="zh-CN" dirty="0" err="1" smtClean="0"/>
              <a:t>ioctl</a:t>
            </a:r>
            <a:r>
              <a:rPr lang="zh-CN" altLang="en-US" dirty="0" smtClean="0"/>
              <a:t>来访问这个接口</a:t>
            </a:r>
            <a:endParaRPr lang="en-US" altLang="zh-CN" dirty="0" smtClean="0"/>
          </a:p>
        </p:txBody>
      </p:sp>
      <p:sp>
        <p:nvSpPr>
          <p:cNvPr id="5" name="Rectangle 4"/>
          <p:cNvSpPr/>
          <p:nvPr/>
        </p:nvSpPr>
        <p:spPr>
          <a:xfrm>
            <a:off x="962827" y="331464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open("/</a:t>
            </a:r>
            <a:r>
              <a:rPr lang="en-US" dirty="0" err="1"/>
              <a:t>dev</a:t>
            </a:r>
            <a:r>
              <a:rPr lang="en-US" dirty="0"/>
              <a:t>/</a:t>
            </a:r>
            <a:r>
              <a:rPr lang="en-US" dirty="0" err="1"/>
              <a:t>kvm</a:t>
            </a:r>
            <a:r>
              <a:rPr lang="en-US" dirty="0"/>
              <a:t>")</a:t>
            </a:r>
          </a:p>
          <a:p>
            <a:r>
              <a:rPr lang="en-US" dirty="0" err="1"/>
              <a:t>ioctl</a:t>
            </a:r>
            <a:r>
              <a:rPr lang="en-US" dirty="0"/>
              <a:t>(KVM_CREATE_VM)</a:t>
            </a:r>
          </a:p>
          <a:p>
            <a:r>
              <a:rPr lang="en-US" dirty="0" err="1"/>
              <a:t>ioctl</a:t>
            </a:r>
            <a:r>
              <a:rPr lang="en-US" dirty="0"/>
              <a:t>(KVM_CREATE_VCPU)</a:t>
            </a:r>
          </a:p>
          <a:p>
            <a:r>
              <a:rPr lang="en-US" dirty="0"/>
              <a:t>for (;;) {</a:t>
            </a:r>
          </a:p>
          <a:p>
            <a:r>
              <a:rPr lang="en-US" dirty="0"/>
              <a:t>     </a:t>
            </a:r>
            <a:r>
              <a:rPr lang="en-US" dirty="0" err="1"/>
              <a:t>ioctl</a:t>
            </a:r>
            <a:r>
              <a:rPr lang="en-US" dirty="0"/>
              <a:t>(KVM_RUN)</a:t>
            </a:r>
          </a:p>
          <a:p>
            <a:r>
              <a:rPr lang="en-US" dirty="0"/>
              <a:t>     switch (</a:t>
            </a:r>
            <a:r>
              <a:rPr lang="en-US" dirty="0" err="1"/>
              <a:t>exit_reason</a:t>
            </a:r>
            <a:r>
              <a:rPr lang="en-US" dirty="0"/>
              <a:t>) {</a:t>
            </a:r>
          </a:p>
          <a:p>
            <a:r>
              <a:rPr lang="en-US" dirty="0"/>
              <a:t>     case KVM_EXIT_IO:  /* ... */</a:t>
            </a:r>
          </a:p>
          <a:p>
            <a:r>
              <a:rPr lang="en-US" dirty="0"/>
              <a:t>     case KVM_EXIT_HLT: /* ... */</a:t>
            </a:r>
          </a:p>
          <a:p>
            <a:r>
              <a:rPr lang="en-US" dirty="0"/>
              <a:t>   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0747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2.9 </a:t>
            </a:r>
            <a:r>
              <a:rPr lang="en-US" altLang="zh-CN" dirty="0"/>
              <a:t>QEMU-KVM:</a:t>
            </a:r>
            <a:r>
              <a:rPr lang="zh-CN" altLang="en-US" dirty="0" smtClean="0"/>
              <a:t>半虚拟化设备</a:t>
            </a:r>
            <a:r>
              <a:rPr lang="en-US" altLang="zh-CN" dirty="0" err="1" smtClean="0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为了提高内存，硬盘，网络的性能，需要支持半虚拟化</a:t>
            </a:r>
            <a:endParaRPr lang="en-US" altLang="zh-CN" dirty="0" smtClean="0"/>
          </a:p>
          <a:p>
            <a:r>
              <a:rPr lang="zh-CN" altLang="en-US" dirty="0" smtClean="0"/>
              <a:t>在全虚拟化状态下，</a:t>
            </a:r>
            <a:r>
              <a:rPr lang="en-US" altLang="zh-CN" dirty="0" smtClean="0"/>
              <a:t>Guest</a:t>
            </a:r>
            <a:r>
              <a:rPr lang="zh-CN" altLang="en-US" dirty="0"/>
              <a:t> </a:t>
            </a:r>
            <a:r>
              <a:rPr lang="en-US" altLang="zh-CN" dirty="0" smtClean="0"/>
              <a:t>OS</a:t>
            </a:r>
            <a:r>
              <a:rPr lang="zh-CN" altLang="en-US" dirty="0" smtClean="0"/>
              <a:t>不知道自己是虚拟机，于是像发送普通的</a:t>
            </a:r>
            <a:r>
              <a:rPr lang="en-US" altLang="zh-CN" dirty="0" smtClean="0"/>
              <a:t>IO</a:t>
            </a:r>
            <a:r>
              <a:rPr lang="zh-CN" altLang="en-US" dirty="0" smtClean="0"/>
              <a:t>一样发送数据，被</a:t>
            </a:r>
            <a:r>
              <a:rPr lang="en-US" altLang="zh-CN" dirty="0" smtClean="0"/>
              <a:t>Hypervisor</a:t>
            </a:r>
            <a:r>
              <a:rPr lang="zh-CN" altLang="en-US" dirty="0" smtClean="0"/>
              <a:t>拦截，转发给真正的硬件</a:t>
            </a:r>
            <a:endParaRPr lang="en-US" altLang="zh-CN" dirty="0" smtClean="0"/>
          </a:p>
          <a:p>
            <a:r>
              <a:rPr lang="zh-CN" altLang="en-US" dirty="0" smtClean="0"/>
              <a:t>在半虚拟化状态下，</a:t>
            </a:r>
            <a:r>
              <a:rPr lang="en-US" altLang="zh-CN" dirty="0" smtClean="0"/>
              <a:t>Guest</a:t>
            </a:r>
            <a:r>
              <a:rPr lang="zh-CN" altLang="en-US" dirty="0" smtClean="0"/>
              <a:t>需要安装半虚拟化驱动，</a:t>
            </a:r>
            <a:r>
              <a:rPr lang="en-US" altLang="zh-CN" dirty="0" smtClean="0"/>
              <a:t>Guest OS</a:t>
            </a:r>
            <a:r>
              <a:rPr lang="zh-CN" altLang="en-US" dirty="0" smtClean="0"/>
              <a:t>知道自己是虚拟机，所以数据直接发送给半虚拟化设备，经过特殊处理，发送给真正的硬件</a:t>
            </a:r>
            <a:endParaRPr lang="en-US" altLang="zh-CN" dirty="0" smtClean="0"/>
          </a:p>
          <a:p>
            <a:r>
              <a:rPr lang="zh-CN" altLang="en-US" dirty="0"/>
              <a:t>半虚拟</a:t>
            </a:r>
            <a:r>
              <a:rPr lang="zh-CN" altLang="en-US" dirty="0" smtClean="0"/>
              <a:t>化驱动：</a:t>
            </a:r>
            <a:r>
              <a:rPr lang="en-US" altLang="zh-CN" dirty="0" err="1" smtClean="0"/>
              <a:t>virtio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Vmware</a:t>
            </a:r>
            <a:r>
              <a:rPr lang="en-US" altLang="zh-CN" dirty="0" smtClean="0"/>
              <a:t>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45" y="4256288"/>
            <a:ext cx="683690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120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然</a:t>
            </a:r>
            <a:r>
              <a:rPr lang="zh-CN" altLang="en-US" sz="2000" dirty="0" smtClean="0"/>
              <a:t>而要虚拟的设备多种多样，要支持的硬件多种多样，需要统一的接口，</a:t>
            </a:r>
            <a:r>
              <a:rPr lang="en-US" altLang="zh-CN" sz="2000" dirty="0" err="1" smtClean="0"/>
              <a:t>virtio</a:t>
            </a:r>
            <a:endParaRPr lang="en-US" altLang="zh-CN" sz="2000" dirty="0" smtClean="0"/>
          </a:p>
          <a:p>
            <a:pPr lvl="1"/>
            <a:r>
              <a:rPr lang="zh-CN" altLang="en-US" sz="1800" dirty="0"/>
              <a:t>不</a:t>
            </a:r>
            <a:r>
              <a:rPr lang="zh-CN" altLang="en-US" sz="1800" dirty="0" smtClean="0"/>
              <a:t>同的虚拟设备和不同的虚拟机可以有不同的前端驱动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不</a:t>
            </a:r>
            <a:r>
              <a:rPr lang="zh-CN" altLang="en-US" sz="1800" dirty="0" smtClean="0"/>
              <a:t>同的硬件设备可以有不同的后端驱动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两者之间的交互遵循</a:t>
            </a:r>
            <a:r>
              <a:rPr lang="en-US" altLang="zh-CN" sz="1800" dirty="0" err="1" smtClean="0"/>
              <a:t>virtio</a:t>
            </a:r>
            <a:r>
              <a:rPr lang="zh-CN" altLang="en-US" sz="1800" dirty="0" smtClean="0"/>
              <a:t>的标准</a:t>
            </a:r>
            <a:endParaRPr lang="en-US" altLang="zh-CN" sz="1800" dirty="0" smtClean="0"/>
          </a:p>
          <a:p>
            <a:pPr lvl="2"/>
            <a:r>
              <a:rPr lang="en-US" altLang="zh-CN" sz="1600" dirty="0" err="1" smtClean="0"/>
              <a:t>virtio</a:t>
            </a:r>
            <a:r>
              <a:rPr lang="zh-CN" altLang="en-US" sz="1600" dirty="0" smtClean="0"/>
              <a:t>层</a:t>
            </a:r>
            <a:r>
              <a:rPr lang="zh-CN" altLang="en-US" sz="1600" dirty="0"/>
              <a:t>是虚拟队列接</a:t>
            </a:r>
            <a:r>
              <a:rPr lang="zh-CN" altLang="en-US" sz="1600" dirty="0" smtClean="0"/>
              <a:t>口，</a:t>
            </a:r>
            <a:r>
              <a:rPr lang="en-US" altLang="zh-CN" sz="1600" dirty="0" err="1"/>
              <a:t>virtio</a:t>
            </a:r>
            <a:r>
              <a:rPr lang="en-US" altLang="zh-CN" sz="1600" dirty="0"/>
              <a:t>-net</a:t>
            </a:r>
            <a:r>
              <a:rPr lang="zh-CN" altLang="en-US" sz="1600" dirty="0"/>
              <a:t>网络驱动程序使用两个虚拟队列（一个用于接收，另一个用于发送），而</a:t>
            </a:r>
            <a:r>
              <a:rPr lang="en-US" altLang="zh-CN" sz="1600" dirty="0" err="1"/>
              <a:t>virtio-blk</a:t>
            </a:r>
            <a:r>
              <a:rPr lang="zh-CN" altLang="en-US" sz="1600" dirty="0"/>
              <a:t>块驱动程序仅使用一个虚拟队列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pPr lvl="2"/>
            <a:r>
              <a:rPr lang="en-US" altLang="zh-CN" sz="1600" dirty="0" smtClean="0"/>
              <a:t>Transport(</a:t>
            </a:r>
            <a:r>
              <a:rPr lang="en-US" altLang="zh-CN" sz="1600" dirty="0" err="1" smtClean="0"/>
              <a:t>virtio</a:t>
            </a:r>
            <a:r>
              <a:rPr lang="en-US" altLang="zh-CN" sz="1600" dirty="0" smtClean="0"/>
              <a:t>-ring)</a:t>
            </a:r>
            <a:r>
              <a:rPr lang="zh-CN" altLang="en-US" sz="1600" dirty="0" smtClean="0"/>
              <a:t>实</a:t>
            </a:r>
            <a:r>
              <a:rPr lang="zh-CN" altLang="en-US" sz="1600" dirty="0"/>
              <a:t>现了环形缓冲区</a:t>
            </a:r>
            <a:r>
              <a:rPr lang="en-US" altLang="zh-CN" sz="1600" dirty="0"/>
              <a:t>(ring buffer),</a:t>
            </a:r>
            <a:r>
              <a:rPr lang="zh-CN" altLang="en-US" sz="1600" dirty="0"/>
              <a:t>用于保存前端驱动和后端处理程序执行的信息，并且它可以一次性保存前端驱动的多次</a:t>
            </a:r>
            <a:r>
              <a:rPr lang="en-US" altLang="zh-CN" sz="1600" dirty="0"/>
              <a:t>I/O</a:t>
            </a:r>
            <a:r>
              <a:rPr lang="zh-CN" altLang="en-US" sz="1600" dirty="0"/>
              <a:t>请求，并且交由后端去动去批量处理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824478"/>
            <a:ext cx="50292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28" y="3568202"/>
            <a:ext cx="55149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421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Memory Ballooning (</a:t>
            </a:r>
            <a:r>
              <a:rPr lang="en-US" sz="2400" dirty="0" err="1"/>
              <a:t>virtio_balloon</a:t>
            </a:r>
            <a:r>
              <a:rPr lang="en-US" sz="2400" dirty="0" smtClean="0"/>
              <a:t>)</a:t>
            </a:r>
          </a:p>
          <a:p>
            <a:pPr lvl="1"/>
            <a:r>
              <a:rPr lang="en-US" altLang="zh-CN" sz="2000" dirty="0"/>
              <a:t>memory ballooning</a:t>
            </a:r>
            <a:r>
              <a:rPr lang="zh-CN" altLang="en-US" sz="2000" dirty="0"/>
              <a:t>可以动态调整</a:t>
            </a:r>
            <a:r>
              <a:rPr lang="en-US" altLang="zh-CN" sz="2000" dirty="0"/>
              <a:t>guest</a:t>
            </a:r>
            <a:r>
              <a:rPr lang="zh-CN" altLang="en-US" sz="2000" dirty="0"/>
              <a:t>的内存的大小</a:t>
            </a:r>
          </a:p>
          <a:p>
            <a:pPr lvl="1"/>
            <a:r>
              <a:rPr lang="zh-CN" altLang="en-US" sz="2000" dirty="0"/>
              <a:t>如果有</a:t>
            </a:r>
            <a:r>
              <a:rPr lang="en-US" altLang="zh-CN" sz="2000" dirty="0"/>
              <a:t>-m</a:t>
            </a:r>
            <a:r>
              <a:rPr lang="zh-CN" altLang="en-US" sz="2000" dirty="0"/>
              <a:t>参数，则向更大的内存调整时无效的，但是可以往小的里面调</a:t>
            </a:r>
            <a:r>
              <a:rPr lang="zh-CN" altLang="en-US" sz="2000" dirty="0" smtClean="0"/>
              <a:t>整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启动虚拟机：</a:t>
            </a:r>
            <a:endParaRPr lang="en-US" altLang="zh-CN" sz="2000" dirty="0" smtClean="0"/>
          </a:p>
          <a:p>
            <a:pPr lvl="2"/>
            <a:r>
              <a:rPr lang="en-US" altLang="zh-CN" sz="1800" dirty="0"/>
              <a:t>qemu-system-x86_64 -enable-</a:t>
            </a:r>
            <a:r>
              <a:rPr lang="en-US" altLang="zh-CN" sz="1800" dirty="0" err="1"/>
              <a:t>kvm</a:t>
            </a:r>
            <a:r>
              <a:rPr lang="en-US" altLang="zh-CN" sz="1800" dirty="0"/>
              <a:t> -name </a:t>
            </a:r>
            <a:r>
              <a:rPr lang="en-US" altLang="zh-CN" sz="1800" dirty="0" err="1"/>
              <a:t>ubuntutest</a:t>
            </a:r>
            <a:r>
              <a:rPr lang="en-US" altLang="zh-CN" sz="1800" dirty="0"/>
              <a:t> -m 2048 -balloon </a:t>
            </a:r>
            <a:r>
              <a:rPr lang="en-US" altLang="zh-CN" sz="1800" dirty="0" err="1"/>
              <a:t>virtio</a:t>
            </a:r>
            <a:r>
              <a:rPr lang="en-US" altLang="zh-CN" sz="1800" dirty="0"/>
              <a:t> -</a:t>
            </a:r>
            <a:r>
              <a:rPr lang="en-US" altLang="zh-CN" sz="1800" dirty="0" err="1"/>
              <a:t>hda</a:t>
            </a:r>
            <a:r>
              <a:rPr lang="en-US" altLang="zh-CN" sz="1800" dirty="0"/>
              <a:t> ubuntutest.qcow2 -</a:t>
            </a:r>
            <a:r>
              <a:rPr lang="en-US" altLang="zh-CN" sz="1800" dirty="0" err="1"/>
              <a:t>vnc</a:t>
            </a:r>
            <a:r>
              <a:rPr lang="en-US" altLang="zh-CN" sz="1800" dirty="0"/>
              <a:t> :19 -net </a:t>
            </a:r>
            <a:r>
              <a:rPr lang="en-US" altLang="zh-CN" sz="1800" dirty="0" err="1"/>
              <a:t>nic,model</a:t>
            </a:r>
            <a:r>
              <a:rPr lang="en-US" altLang="zh-CN" sz="1800" dirty="0"/>
              <a:t>=</a:t>
            </a:r>
            <a:r>
              <a:rPr lang="en-US" altLang="zh-CN" sz="1800" dirty="0" err="1"/>
              <a:t>virtio</a:t>
            </a:r>
            <a:r>
              <a:rPr lang="en-US" altLang="zh-CN" sz="1800" dirty="0"/>
              <a:t> -net </a:t>
            </a:r>
            <a:r>
              <a:rPr lang="en-US" altLang="zh-CN" sz="1800" dirty="0" err="1"/>
              <a:t>tap,ifname</a:t>
            </a:r>
            <a:r>
              <a:rPr lang="en-US" altLang="zh-CN" sz="1800" dirty="0"/>
              <a:t>=tap0,script=</a:t>
            </a:r>
            <a:r>
              <a:rPr lang="en-US" altLang="zh-CN" sz="1800" dirty="0" err="1"/>
              <a:t>no,downscript</a:t>
            </a:r>
            <a:r>
              <a:rPr lang="en-US" altLang="zh-CN" sz="1800" dirty="0"/>
              <a:t>=n -monitor </a:t>
            </a:r>
            <a:r>
              <a:rPr lang="en-US" altLang="zh-CN" sz="1800" dirty="0" err="1" smtClean="0"/>
              <a:t>stdio</a:t>
            </a:r>
            <a:endParaRPr lang="en-US" altLang="zh-CN" sz="1800" dirty="0" smtClean="0"/>
          </a:p>
          <a:p>
            <a:pPr lvl="2"/>
            <a:endParaRPr lang="zh-CN" altLang="en-US" sz="1800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1" y="3302359"/>
            <a:ext cx="11784078" cy="1607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1" y="5023052"/>
            <a:ext cx="5467160" cy="13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02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有了</a:t>
            </a:r>
            <a:r>
              <a:rPr lang="en-US" altLang="zh-CN" dirty="0"/>
              <a:t>balloon</a:t>
            </a:r>
            <a:r>
              <a:rPr lang="zh-CN" altLang="en-US" dirty="0"/>
              <a:t>，如果</a:t>
            </a:r>
            <a:r>
              <a:rPr lang="en-US" altLang="zh-CN" dirty="0"/>
              <a:t>guest</a:t>
            </a:r>
            <a:r>
              <a:rPr lang="zh-CN" altLang="en-US" dirty="0"/>
              <a:t>需要更多的</a:t>
            </a:r>
            <a:r>
              <a:rPr lang="en-US" altLang="zh-CN" dirty="0"/>
              <a:t>RAM</a:t>
            </a:r>
            <a:r>
              <a:rPr lang="zh-CN" altLang="en-US" dirty="0"/>
              <a:t>，则可以给它增加一些内存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</a:t>
            </a:r>
            <a:r>
              <a:rPr lang="zh-CN" altLang="en-US" dirty="0"/>
              <a:t>果</a:t>
            </a:r>
            <a:r>
              <a:rPr lang="en-US" altLang="zh-CN" dirty="0"/>
              <a:t>guest</a:t>
            </a:r>
            <a:r>
              <a:rPr lang="zh-CN" altLang="en-US" dirty="0"/>
              <a:t>不需要那么多内存，可以通过</a:t>
            </a:r>
            <a:r>
              <a:rPr lang="en-US" altLang="zh-CN" dirty="0"/>
              <a:t>balloon</a:t>
            </a:r>
            <a:r>
              <a:rPr lang="zh-CN" altLang="en-US" dirty="0"/>
              <a:t>从中拿出一部分内存。这个过程，不需要启停虚拟机。</a:t>
            </a:r>
          </a:p>
          <a:p>
            <a:r>
              <a:rPr lang="en-US" altLang="zh-CN" dirty="0"/>
              <a:t>balloon driver</a:t>
            </a:r>
            <a:r>
              <a:rPr lang="zh-CN" altLang="en-US" dirty="0"/>
              <a:t>像是一个特殊的</a:t>
            </a:r>
            <a:r>
              <a:rPr lang="en-US" altLang="zh-CN" dirty="0"/>
              <a:t>process</a:t>
            </a:r>
            <a:r>
              <a:rPr lang="zh-CN" altLang="en-US" dirty="0"/>
              <a:t>，运行在</a:t>
            </a:r>
            <a:r>
              <a:rPr lang="en-US" altLang="zh-CN" dirty="0"/>
              <a:t>guest</a:t>
            </a:r>
            <a:r>
              <a:rPr lang="zh-CN" altLang="en-US" dirty="0"/>
              <a:t>机器上，它可以扩大自己的内存，使得其他的应用程序的内存减少，也可以缩小内存，使得其他的应用程序内存增加。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60" y="4587621"/>
            <a:ext cx="345757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95" y="4587621"/>
            <a:ext cx="35147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97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guest</a:t>
            </a:r>
            <a:r>
              <a:rPr lang="zh-CN" altLang="en-US" dirty="0"/>
              <a:t>中的</a:t>
            </a:r>
            <a:r>
              <a:rPr lang="en-US" dirty="0"/>
              <a:t>balloon driver</a:t>
            </a:r>
            <a:r>
              <a:rPr lang="zh-CN" altLang="en-US" dirty="0"/>
              <a:t>通过</a:t>
            </a:r>
            <a:r>
              <a:rPr lang="en-US" dirty="0" err="1"/>
              <a:t>virtio</a:t>
            </a:r>
            <a:r>
              <a:rPr lang="en-US" dirty="0"/>
              <a:t> channel</a:t>
            </a:r>
            <a:r>
              <a:rPr lang="zh-CN" altLang="en-US" dirty="0"/>
              <a:t>和</a:t>
            </a:r>
            <a:r>
              <a:rPr lang="en-US" dirty="0"/>
              <a:t>host</a:t>
            </a:r>
            <a:r>
              <a:rPr lang="zh-CN" altLang="en-US" dirty="0"/>
              <a:t>进行交互，接收</a:t>
            </a:r>
            <a:r>
              <a:rPr lang="en-US" dirty="0"/>
              <a:t>host</a:t>
            </a:r>
            <a:r>
              <a:rPr lang="zh-CN" altLang="en-US" dirty="0"/>
              <a:t>发来的命令，比如发来的命令式减少内存，则</a:t>
            </a:r>
            <a:r>
              <a:rPr lang="en-US" dirty="0"/>
              <a:t>balloon driver</a:t>
            </a:r>
            <a:r>
              <a:rPr lang="zh-CN" altLang="en-US" dirty="0"/>
              <a:t>就扩大它的内存占有量。</a:t>
            </a:r>
          </a:p>
          <a:p>
            <a:r>
              <a:rPr lang="zh-CN" altLang="en-US" dirty="0"/>
              <a:t>然后</a:t>
            </a:r>
            <a:r>
              <a:rPr lang="en-US" dirty="0"/>
              <a:t>balloon driver</a:t>
            </a:r>
            <a:r>
              <a:rPr lang="zh-CN" altLang="en-US" dirty="0"/>
              <a:t>将自己占有的内存交回给</a:t>
            </a:r>
            <a:r>
              <a:rPr lang="en-US" dirty="0"/>
              <a:t>host，</a:t>
            </a:r>
            <a:r>
              <a:rPr lang="zh-CN" altLang="en-US" dirty="0"/>
              <a:t>使得</a:t>
            </a:r>
            <a:r>
              <a:rPr lang="en-US" dirty="0"/>
              <a:t>host</a:t>
            </a:r>
            <a:r>
              <a:rPr lang="zh-CN" altLang="en-US" dirty="0"/>
              <a:t>有了更多的内存。</a:t>
            </a:r>
          </a:p>
          <a:p>
            <a:r>
              <a:rPr lang="zh-CN" altLang="en-US" dirty="0"/>
              <a:t>对于</a:t>
            </a:r>
            <a:r>
              <a:rPr lang="en-US" dirty="0" err="1"/>
              <a:t>libvirt</a:t>
            </a:r>
            <a:r>
              <a:rPr lang="zh-CN" altLang="en-US" dirty="0"/>
              <a:t>而言，有</a:t>
            </a:r>
            <a:r>
              <a:rPr lang="en-US" dirty="0" err="1"/>
              <a:t>currentMemory</a:t>
            </a:r>
            <a:r>
              <a:rPr lang="zh-CN" altLang="en-US" dirty="0"/>
              <a:t>和</a:t>
            </a:r>
            <a:r>
              <a:rPr lang="en-US" dirty="0" err="1"/>
              <a:t>maxMemory</a:t>
            </a:r>
            <a:r>
              <a:rPr lang="zh-CN" altLang="en-US" dirty="0"/>
              <a:t>两种概念，</a:t>
            </a:r>
            <a:r>
              <a:rPr lang="en-US" dirty="0" err="1"/>
              <a:t>maxMemory</a:t>
            </a:r>
            <a:r>
              <a:rPr lang="zh-CN" altLang="en-US" dirty="0"/>
              <a:t>就是</a:t>
            </a:r>
            <a:r>
              <a:rPr lang="en-US" altLang="zh-CN" dirty="0"/>
              <a:t>-</a:t>
            </a:r>
            <a:r>
              <a:rPr lang="en-US" dirty="0"/>
              <a:t>m</a:t>
            </a:r>
            <a:r>
              <a:rPr lang="zh-CN" altLang="en-US" dirty="0"/>
              <a:t>参数设定的，</a:t>
            </a:r>
            <a:r>
              <a:rPr lang="en-US" dirty="0" err="1"/>
              <a:t>currentMemory</a:t>
            </a:r>
            <a:r>
              <a:rPr lang="zh-CN" altLang="en-US" dirty="0"/>
              <a:t>就是</a:t>
            </a:r>
            <a:r>
              <a:rPr lang="en-US" dirty="0"/>
              <a:t>balloon</a:t>
            </a:r>
            <a:r>
              <a:rPr lang="zh-CN" altLang="en-US" dirty="0"/>
              <a:t>设定的。</a:t>
            </a:r>
            <a:endParaRPr lang="en-US" dirty="0"/>
          </a:p>
        </p:txBody>
      </p:sp>
      <p:pic>
        <p:nvPicPr>
          <p:cNvPr id="2050" name="Picture 2" descr="balloon-ch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7" y="4702175"/>
            <a:ext cx="3448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202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硬盘虚拟化</a:t>
            </a:r>
            <a:r>
              <a:rPr lang="en-US" altLang="zh-CN" dirty="0" err="1" smtClean="0"/>
              <a:t>virtio_blk</a:t>
            </a:r>
            <a:endParaRPr lang="en-US" altLang="zh-CN" dirty="0" smtClean="0"/>
          </a:p>
          <a:p>
            <a:pPr lvl="1"/>
            <a:r>
              <a:rPr lang="en-US" dirty="0"/>
              <a:t>qemu-system-x86_64 -enable-</a:t>
            </a:r>
            <a:r>
              <a:rPr lang="en-US" dirty="0" err="1"/>
              <a:t>kvm</a:t>
            </a:r>
            <a:r>
              <a:rPr lang="en-US" dirty="0"/>
              <a:t> -name </a:t>
            </a:r>
            <a:r>
              <a:rPr lang="en-US" dirty="0" err="1"/>
              <a:t>ubuntutest</a:t>
            </a:r>
            <a:r>
              <a:rPr lang="en-US" dirty="0"/>
              <a:t> -m 2048 -balloon </a:t>
            </a:r>
            <a:r>
              <a:rPr lang="en-US" dirty="0" err="1"/>
              <a:t>virtio</a:t>
            </a:r>
            <a:r>
              <a:rPr lang="en-US" dirty="0"/>
              <a:t> -drive file=ubuntutest.qcow2,if=</a:t>
            </a:r>
            <a:r>
              <a:rPr lang="en-US" dirty="0" err="1"/>
              <a:t>virtio</a:t>
            </a:r>
            <a:r>
              <a:rPr lang="en-US" dirty="0"/>
              <a:t> -</a:t>
            </a:r>
            <a:r>
              <a:rPr lang="en-US" dirty="0" err="1"/>
              <a:t>vnc</a:t>
            </a:r>
            <a:r>
              <a:rPr lang="en-US" dirty="0"/>
              <a:t> :19 -net </a:t>
            </a:r>
            <a:r>
              <a:rPr lang="en-US" dirty="0" err="1"/>
              <a:t>nic,model</a:t>
            </a:r>
            <a:r>
              <a:rPr lang="en-US" dirty="0"/>
              <a:t>=</a:t>
            </a:r>
            <a:r>
              <a:rPr lang="en-US" dirty="0" err="1"/>
              <a:t>virtio</a:t>
            </a:r>
            <a:r>
              <a:rPr lang="en-US" dirty="0"/>
              <a:t> -net </a:t>
            </a:r>
            <a:r>
              <a:rPr lang="en-US" dirty="0" err="1"/>
              <a:t>tap,ifname</a:t>
            </a:r>
            <a:r>
              <a:rPr lang="en-US" dirty="0"/>
              <a:t>=tap0,script=</a:t>
            </a:r>
            <a:r>
              <a:rPr lang="en-US" dirty="0" err="1"/>
              <a:t>no,downscript</a:t>
            </a:r>
            <a:r>
              <a:rPr lang="en-US" dirty="0"/>
              <a:t>=n -monitor </a:t>
            </a:r>
            <a:r>
              <a:rPr lang="en-US" dirty="0" err="1" smtClean="0"/>
              <a:t>stdio</a:t>
            </a:r>
            <a:endParaRPr lang="en-US" dirty="0" smtClean="0"/>
          </a:p>
          <a:p>
            <a:pPr lvl="1"/>
            <a:r>
              <a:rPr lang="zh-CN" altLang="en-US" dirty="0" smtClean="0"/>
              <a:t>使</a:t>
            </a:r>
            <a:r>
              <a:rPr lang="zh-CN" altLang="en-US" dirty="0"/>
              <a:t>用</a:t>
            </a:r>
            <a:r>
              <a:rPr lang="en-US" altLang="zh-CN" dirty="0" err="1"/>
              <a:t>virtio_blk</a:t>
            </a:r>
            <a:r>
              <a:rPr lang="zh-CN" altLang="en-US" dirty="0"/>
              <a:t>驱动</a:t>
            </a:r>
            <a:r>
              <a:rPr lang="zh-CN" altLang="en-US" dirty="0" smtClean="0"/>
              <a:t>的硬盘显</a:t>
            </a:r>
            <a:r>
              <a:rPr lang="zh-CN" altLang="en-US" dirty="0"/>
              <a:t>示</a:t>
            </a:r>
            <a:r>
              <a:rPr lang="zh-CN" altLang="en-US" dirty="0" smtClean="0"/>
              <a:t>为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vda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IDE</a:t>
            </a:r>
            <a:r>
              <a:rPr lang="zh-CN" altLang="en-US" dirty="0"/>
              <a:t>硬</a:t>
            </a:r>
            <a:r>
              <a:rPr lang="zh-CN" altLang="en-US" dirty="0" smtClean="0"/>
              <a:t>盘显示为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/had</a:t>
            </a:r>
            <a:r>
              <a:rPr lang="zh-CN" altLang="en-US" dirty="0" smtClean="0"/>
              <a:t>，使用</a:t>
            </a:r>
            <a:r>
              <a:rPr lang="en-US" altLang="zh-CN" dirty="0" smtClean="0"/>
              <a:t>SATA</a:t>
            </a:r>
            <a:r>
              <a:rPr lang="zh-CN" altLang="en-US" dirty="0"/>
              <a:t>硬</a:t>
            </a:r>
            <a:r>
              <a:rPr lang="zh-CN" altLang="en-US" dirty="0" smtClean="0"/>
              <a:t>盘显示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dev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sda</a:t>
            </a:r>
            <a:endParaRPr lang="en-US" altLang="zh-CN" dirty="0" smtClean="0"/>
          </a:p>
          <a:p>
            <a:pPr lvl="1"/>
            <a:r>
              <a:rPr lang="en-US" dirty="0" err="1" smtClean="0"/>
              <a:t>virtio</a:t>
            </a:r>
            <a:r>
              <a:rPr lang="en-US" dirty="0" smtClean="0"/>
              <a:t>-</a:t>
            </a:r>
            <a:r>
              <a:rPr lang="en-US" dirty="0" err="1" smtClean="0"/>
              <a:t>blk</a:t>
            </a:r>
            <a:r>
              <a:rPr lang="en-US" dirty="0" smtClean="0"/>
              <a:t>-data-plane</a:t>
            </a:r>
            <a:r>
              <a:rPr lang="zh-CN" altLang="en-US" dirty="0" smtClean="0"/>
              <a:t>：进一步提高性能，每个</a:t>
            </a:r>
            <a:r>
              <a:rPr lang="en-US" altLang="zh-CN" dirty="0" smtClean="0"/>
              <a:t>device</a:t>
            </a:r>
            <a:r>
              <a:rPr lang="zh-CN" altLang="en-US" dirty="0" smtClean="0"/>
              <a:t>单独的线程</a:t>
            </a:r>
            <a:endParaRPr lang="en-US" altLang="zh-CN" dirty="0" smtClean="0"/>
          </a:p>
          <a:p>
            <a:pPr lvl="2"/>
            <a:r>
              <a:rPr lang="zh-CN" altLang="en-US" dirty="0"/>
              <a:t>仅支</a:t>
            </a:r>
            <a:r>
              <a:rPr lang="zh-CN" altLang="en-US" dirty="0" smtClean="0"/>
              <a:t>持</a:t>
            </a:r>
            <a:r>
              <a:rPr lang="en-US" altLang="zh-CN" dirty="0" smtClean="0"/>
              <a:t>raw disk</a:t>
            </a:r>
          </a:p>
          <a:p>
            <a:pPr lvl="2"/>
            <a:r>
              <a:rPr lang="zh-CN" altLang="en-US" dirty="0"/>
              <a:t>不支</a:t>
            </a:r>
            <a:r>
              <a:rPr lang="zh-CN" altLang="en-US" dirty="0" smtClean="0"/>
              <a:t>持</a:t>
            </a:r>
            <a:r>
              <a:rPr lang="en-US" altLang="zh-CN" dirty="0" smtClean="0"/>
              <a:t>storage 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" y="4396877"/>
            <a:ext cx="97250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8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683240" cy="5131934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网络设备虚拟化</a:t>
            </a:r>
            <a:r>
              <a:rPr lang="en-US" altLang="zh-CN" sz="1800" dirty="0" err="1" smtClean="0"/>
              <a:t>virtio_net</a:t>
            </a:r>
            <a:endParaRPr lang="en-US" altLang="zh-CN" sz="1800" dirty="0" smtClean="0"/>
          </a:p>
          <a:p>
            <a:pPr lvl="1"/>
            <a:r>
              <a:rPr lang="en-US" sz="1600" dirty="0" err="1"/>
              <a:t>ethtool</a:t>
            </a:r>
            <a:r>
              <a:rPr lang="en-US" sz="1600" dirty="0"/>
              <a:t> -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smtClean="0"/>
              <a:t>eth0</a:t>
            </a:r>
          </a:p>
          <a:p>
            <a:pPr lvl="1"/>
            <a:r>
              <a:rPr lang="en-US" altLang="zh-CN" sz="1600" dirty="0" smtClean="0"/>
              <a:t>TSO</a:t>
            </a:r>
            <a:r>
              <a:rPr lang="zh-CN" altLang="en-US" sz="1600" dirty="0"/>
              <a:t>是通过网络设备进行</a:t>
            </a:r>
            <a:r>
              <a:rPr lang="en-US" altLang="zh-CN" sz="1600" dirty="0"/>
              <a:t>TCP</a:t>
            </a:r>
            <a:r>
              <a:rPr lang="zh-CN" altLang="en-US" sz="1600" dirty="0"/>
              <a:t>段的分割，从而来提高网络性能的一种技</a:t>
            </a:r>
            <a:r>
              <a:rPr lang="zh-CN" altLang="en-US" sz="1600" dirty="0" smtClean="0"/>
              <a:t>术</a:t>
            </a:r>
            <a:endParaRPr lang="en-US" altLang="zh-CN" sz="1600" dirty="0" smtClean="0"/>
          </a:p>
          <a:p>
            <a:pPr lvl="1"/>
            <a:r>
              <a:rPr lang="en-US" sz="1600" dirty="0"/>
              <a:t>GSO(Generic Segmentation Offload</a:t>
            </a:r>
            <a:r>
              <a:rPr lang="en-US" sz="1600" dirty="0" smtClean="0"/>
              <a:t>)</a:t>
            </a:r>
            <a:r>
              <a:rPr lang="zh-CN" altLang="en-US" sz="1600" dirty="0"/>
              <a:t> 应用于其他的传输层协议，如</a:t>
            </a:r>
            <a:r>
              <a:rPr lang="en-US" altLang="zh-CN" sz="1600" dirty="0"/>
              <a:t>TCPv6</a:t>
            </a:r>
            <a:r>
              <a:rPr lang="zh-CN" altLang="en-US" sz="1600" dirty="0"/>
              <a:t>，</a:t>
            </a:r>
            <a:r>
              <a:rPr lang="en-US" altLang="zh-CN" sz="1600" dirty="0" smtClean="0"/>
              <a:t>UDP</a:t>
            </a:r>
          </a:p>
          <a:p>
            <a:pPr lvl="1"/>
            <a:r>
              <a:rPr lang="zh-CN" altLang="en-US" sz="1600" dirty="0"/>
              <a:t>应用层可以使用</a:t>
            </a:r>
            <a:r>
              <a:rPr lang="en-US" altLang="zh-CN" sz="1600" dirty="0" err="1"/>
              <a:t>ethtool</a:t>
            </a:r>
            <a:r>
              <a:rPr lang="en-US" altLang="zh-CN" sz="1600" dirty="0"/>
              <a:t> -K eth0 </a:t>
            </a:r>
            <a:r>
              <a:rPr lang="en-US" altLang="zh-CN" sz="1600" dirty="0" err="1"/>
              <a:t>tso</a:t>
            </a:r>
            <a:r>
              <a:rPr lang="en-US" altLang="zh-CN" sz="1600" dirty="0"/>
              <a:t> </a:t>
            </a:r>
            <a:r>
              <a:rPr lang="en-US" altLang="zh-CN" sz="1600" dirty="0" err="1"/>
              <a:t>off|on</a:t>
            </a:r>
            <a:r>
              <a:rPr lang="zh-CN" altLang="en-US" sz="1600" dirty="0"/>
              <a:t>命令对支持</a:t>
            </a:r>
            <a:r>
              <a:rPr lang="en-US" altLang="zh-CN" sz="1600" dirty="0"/>
              <a:t>TSO</a:t>
            </a:r>
            <a:r>
              <a:rPr lang="zh-CN" altLang="en-US" sz="1600" dirty="0"/>
              <a:t>特性的网络设备进行</a:t>
            </a:r>
            <a:r>
              <a:rPr lang="en-US" altLang="zh-CN" sz="1600" dirty="0"/>
              <a:t>TSO</a:t>
            </a:r>
            <a:r>
              <a:rPr lang="zh-CN" altLang="en-US" sz="1600" dirty="0"/>
              <a:t>功能的关闭和启</a:t>
            </a:r>
            <a:r>
              <a:rPr lang="zh-CN" altLang="en-US" sz="1600" dirty="0" smtClean="0"/>
              <a:t>用</a:t>
            </a:r>
            <a:endParaRPr lang="en-US" altLang="zh-CN" sz="1600" dirty="0" smtClean="0"/>
          </a:p>
          <a:p>
            <a:pPr lvl="1"/>
            <a:r>
              <a:rPr lang="zh-CN" altLang="en-US" sz="1600" dirty="0"/>
              <a:t>使</a:t>
            </a:r>
            <a:r>
              <a:rPr lang="zh-CN" altLang="en-US" sz="1600" dirty="0" smtClean="0"/>
              <a:t>用</a:t>
            </a:r>
            <a:r>
              <a:rPr lang="en-US" altLang="zh-CN" sz="1600" dirty="0" err="1" smtClean="0"/>
              <a:t>virtio_net</a:t>
            </a:r>
            <a:r>
              <a:rPr lang="zh-CN" altLang="en-US" sz="1600" dirty="0" smtClean="0"/>
              <a:t>性能低，可尝试关闭这两个选项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89" y="3610996"/>
            <a:ext cx="3605975" cy="12612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6384" y="2702429"/>
            <a:ext cx="4727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root@ubuntutest</a:t>
            </a:r>
            <a:r>
              <a:rPr lang="en-US" sz="1200" dirty="0"/>
              <a:t>:/home/</a:t>
            </a:r>
            <a:r>
              <a:rPr lang="en-US" sz="1200" dirty="0" err="1"/>
              <a:t>openstack</a:t>
            </a:r>
            <a:r>
              <a:rPr lang="en-US" sz="1200" dirty="0"/>
              <a:t># </a:t>
            </a:r>
            <a:r>
              <a:rPr lang="en-US" sz="1200" dirty="0" err="1"/>
              <a:t>ethtool</a:t>
            </a:r>
            <a:r>
              <a:rPr lang="en-US" sz="1200" dirty="0"/>
              <a:t> -k eth0</a:t>
            </a:r>
          </a:p>
          <a:p>
            <a:r>
              <a:rPr lang="en-US" sz="1200" dirty="0"/>
              <a:t>Features for eth0:</a:t>
            </a:r>
          </a:p>
          <a:p>
            <a:r>
              <a:rPr lang="en-US" sz="1200" dirty="0" err="1"/>
              <a:t>rx-checksumming</a:t>
            </a:r>
            <a:r>
              <a:rPr lang="en-US" sz="1200" dirty="0"/>
              <a:t>: off [fixed]</a:t>
            </a:r>
          </a:p>
          <a:p>
            <a:r>
              <a:rPr lang="en-US" sz="1200" dirty="0" err="1"/>
              <a:t>tx-checksumming</a:t>
            </a:r>
            <a:r>
              <a:rPr lang="en-US" sz="1200" dirty="0"/>
              <a:t>: off</a:t>
            </a:r>
          </a:p>
          <a:p>
            <a:r>
              <a:rPr lang="en-US" sz="1200" dirty="0"/>
              <a:t>        tx-checksum-ipv4: off [fixed]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-checksum-</a:t>
            </a:r>
            <a:r>
              <a:rPr lang="en-US" sz="1200" dirty="0" err="1"/>
              <a:t>ip</a:t>
            </a:r>
            <a:r>
              <a:rPr lang="en-US" sz="1200" dirty="0"/>
              <a:t>-generic: off [fixed]</a:t>
            </a:r>
          </a:p>
          <a:p>
            <a:r>
              <a:rPr lang="en-US" sz="1200" dirty="0"/>
              <a:t>        tx-checksum-ipv6: off [fixed]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-checksum-</a:t>
            </a:r>
            <a:r>
              <a:rPr lang="en-US" sz="1200" dirty="0" err="1"/>
              <a:t>fcoe</a:t>
            </a:r>
            <a:r>
              <a:rPr lang="en-US" sz="1200" dirty="0"/>
              <a:t>-</a:t>
            </a:r>
            <a:r>
              <a:rPr lang="en-US" sz="1200" dirty="0" err="1"/>
              <a:t>crc</a:t>
            </a:r>
            <a:r>
              <a:rPr lang="en-US" sz="1200" dirty="0"/>
              <a:t>: off [fixed]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-checksum-</a:t>
            </a:r>
            <a:r>
              <a:rPr lang="en-US" sz="1200" dirty="0" err="1"/>
              <a:t>sctp</a:t>
            </a:r>
            <a:r>
              <a:rPr lang="en-US" sz="1200" dirty="0"/>
              <a:t>: off [fixed]</a:t>
            </a:r>
          </a:p>
          <a:p>
            <a:r>
              <a:rPr lang="en-US" sz="1200" dirty="0"/>
              <a:t>scatter-gather: off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-scatter-gather: off [fixed]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-scatter-gather-</a:t>
            </a:r>
            <a:r>
              <a:rPr lang="en-US" sz="1200" dirty="0" err="1"/>
              <a:t>fraglist</a:t>
            </a:r>
            <a:r>
              <a:rPr lang="en-US" sz="1200" dirty="0"/>
              <a:t>: off [fixed]</a:t>
            </a:r>
          </a:p>
          <a:p>
            <a:r>
              <a:rPr lang="en-US" sz="1200" b="1" dirty="0" err="1">
                <a:solidFill>
                  <a:srgbClr val="FF0000"/>
                </a:solidFill>
              </a:rPr>
              <a:t>tcp</a:t>
            </a:r>
            <a:r>
              <a:rPr lang="en-US" sz="1200" b="1" dirty="0">
                <a:solidFill>
                  <a:srgbClr val="FF0000"/>
                </a:solidFill>
              </a:rPr>
              <a:t>-segmentation-offload: off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tcp</a:t>
            </a:r>
            <a:r>
              <a:rPr lang="en-US" sz="1200" dirty="0"/>
              <a:t>-segmentation: off [fixed]</a:t>
            </a:r>
          </a:p>
          <a:p>
            <a:r>
              <a:rPr lang="en-US" sz="1200" dirty="0"/>
              <a:t>        </a:t>
            </a:r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tcp</a:t>
            </a:r>
            <a:r>
              <a:rPr lang="en-US" sz="1200" dirty="0"/>
              <a:t>-</a:t>
            </a:r>
            <a:r>
              <a:rPr lang="en-US" sz="1200" dirty="0" err="1"/>
              <a:t>ecn</a:t>
            </a:r>
            <a:r>
              <a:rPr lang="en-US" sz="1200" dirty="0"/>
              <a:t>-segmentation: off [fixed]</a:t>
            </a:r>
          </a:p>
          <a:p>
            <a:r>
              <a:rPr lang="en-US" sz="1200" dirty="0"/>
              <a:t>        tx-tcp6-segmentation: off [fixed]</a:t>
            </a:r>
          </a:p>
          <a:p>
            <a:r>
              <a:rPr lang="en-US" sz="1200" dirty="0" err="1"/>
              <a:t>udp</a:t>
            </a:r>
            <a:r>
              <a:rPr lang="en-US" sz="1200" dirty="0"/>
              <a:t>-fragmentation-offload: off [fixed]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generic-segmentation-offload: off </a:t>
            </a:r>
            <a:r>
              <a:rPr lang="en-US" sz="1200" dirty="0"/>
              <a:t>[requested on]</a:t>
            </a:r>
          </a:p>
          <a:p>
            <a:r>
              <a:rPr lang="en-US" sz="1200" dirty="0"/>
              <a:t>generic-receive-offload: on</a:t>
            </a:r>
          </a:p>
          <a:p>
            <a:r>
              <a:rPr lang="en-US" sz="1200" dirty="0"/>
              <a:t>large-receive-offload: off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-offload: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-offload: off [fixed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8150352" y="2518350"/>
            <a:ext cx="312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ntuple</a:t>
            </a:r>
            <a:r>
              <a:rPr lang="en-US" sz="1200" dirty="0"/>
              <a:t>-filters: off [fixed]</a:t>
            </a:r>
          </a:p>
          <a:p>
            <a:r>
              <a:rPr lang="en-US" sz="1200" dirty="0"/>
              <a:t>receive-hashing: off [fixed]</a:t>
            </a:r>
          </a:p>
          <a:p>
            <a:r>
              <a:rPr lang="en-US" sz="1200" dirty="0" err="1"/>
              <a:t>highdma</a:t>
            </a:r>
            <a:r>
              <a:rPr lang="en-US" sz="1200" dirty="0"/>
              <a:t>: on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-filter: on [fixed]</a:t>
            </a:r>
          </a:p>
          <a:p>
            <a:r>
              <a:rPr lang="en-US" sz="1200" dirty="0" err="1"/>
              <a:t>vlan</a:t>
            </a:r>
            <a:r>
              <a:rPr lang="en-US" sz="1200" dirty="0"/>
              <a:t>-challenged: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-lockless: off [fixed]</a:t>
            </a:r>
          </a:p>
          <a:p>
            <a:r>
              <a:rPr lang="en-US" sz="1200" dirty="0" err="1"/>
              <a:t>netns</a:t>
            </a:r>
            <a:r>
              <a:rPr lang="en-US" sz="1200" dirty="0"/>
              <a:t>-local: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gso</a:t>
            </a:r>
            <a:r>
              <a:rPr lang="en-US" sz="1200" dirty="0"/>
              <a:t>-robust: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fcoe</a:t>
            </a:r>
            <a:r>
              <a:rPr lang="en-US" sz="1200" dirty="0"/>
              <a:t>-segmentation: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gre</a:t>
            </a:r>
            <a:r>
              <a:rPr lang="en-US" sz="1200" dirty="0"/>
              <a:t>-segmentation: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ipip</a:t>
            </a:r>
            <a:r>
              <a:rPr lang="en-US" sz="1200" dirty="0"/>
              <a:t>-segmentation: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-sit-segmentation: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udp_tnl</a:t>
            </a:r>
            <a:r>
              <a:rPr lang="en-US" sz="1200" dirty="0"/>
              <a:t>-segmentation: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mpls</a:t>
            </a:r>
            <a:r>
              <a:rPr lang="en-US" sz="1200" dirty="0"/>
              <a:t>-segmentation: off [fixed]</a:t>
            </a:r>
          </a:p>
          <a:p>
            <a:r>
              <a:rPr lang="en-US" sz="1200" dirty="0" err="1"/>
              <a:t>fcoe-mtu</a:t>
            </a:r>
            <a:r>
              <a:rPr lang="en-US" sz="1200" dirty="0"/>
              <a:t>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nocache</a:t>
            </a:r>
            <a:r>
              <a:rPr lang="en-US" sz="1200" dirty="0"/>
              <a:t>-copy: off</a:t>
            </a:r>
          </a:p>
          <a:p>
            <a:r>
              <a:rPr lang="en-US" sz="1200" dirty="0"/>
              <a:t>loopback: off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-fcs: off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-all: off [fixed]</a:t>
            </a:r>
          </a:p>
          <a:p>
            <a:r>
              <a:rPr lang="en-US" sz="1200" dirty="0" err="1"/>
              <a:t>tx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-stag-</a:t>
            </a:r>
            <a:r>
              <a:rPr lang="en-US" sz="1200" dirty="0" err="1"/>
              <a:t>hw</a:t>
            </a:r>
            <a:r>
              <a:rPr lang="en-US" sz="1200" dirty="0"/>
              <a:t>-insert: off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-stag-</a:t>
            </a:r>
            <a:r>
              <a:rPr lang="en-US" sz="1200" dirty="0" err="1"/>
              <a:t>hw</a:t>
            </a:r>
            <a:r>
              <a:rPr lang="en-US" sz="1200" dirty="0"/>
              <a:t>-parse: off [fixed]</a:t>
            </a:r>
          </a:p>
          <a:p>
            <a:r>
              <a:rPr lang="en-US" sz="1200" dirty="0" err="1"/>
              <a:t>rx</a:t>
            </a:r>
            <a:r>
              <a:rPr lang="en-US" sz="1200" dirty="0"/>
              <a:t>-</a:t>
            </a:r>
            <a:r>
              <a:rPr lang="en-US" sz="1200" dirty="0" err="1"/>
              <a:t>vlan</a:t>
            </a:r>
            <a:r>
              <a:rPr lang="en-US" sz="1200" dirty="0"/>
              <a:t>-stag-filter: off [fixed]</a:t>
            </a:r>
          </a:p>
          <a:p>
            <a:r>
              <a:rPr lang="en-US" sz="1200" dirty="0"/>
              <a:t>l2-fwd-offload: off [fixed]</a:t>
            </a:r>
          </a:p>
        </p:txBody>
      </p:sp>
    </p:spTree>
    <p:extLst>
      <p:ext uri="{BB962C8B-B14F-4D97-AF65-F5344CB8AC3E}">
        <p14:creationId xmlns:p14="http://schemas.microsoft.com/office/powerpoint/2010/main" val="9160541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2.9 QEMU-KVM:</a:t>
            </a:r>
            <a:r>
              <a:rPr lang="zh-CN" altLang="en-US" dirty="0"/>
              <a:t>半虚拟化设备</a:t>
            </a:r>
            <a:r>
              <a:rPr lang="en-US" altLang="zh-CN" dirty="0" err="1"/>
              <a:t>virtio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性能比较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6504"/>
            <a:ext cx="5234432" cy="2944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480" y="1746504"/>
            <a:ext cx="5234432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72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2.10  </a:t>
            </a:r>
            <a:r>
              <a:rPr lang="en-US" altLang="zh-CN" dirty="0"/>
              <a:t>QEMU-KVM: </a:t>
            </a:r>
            <a:r>
              <a:rPr lang="en-US" altLang="zh-CN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在</a:t>
            </a:r>
            <a:r>
              <a:rPr lang="en-US" altLang="zh-CN" dirty="0" err="1" smtClean="0"/>
              <a:t>qemu</a:t>
            </a:r>
            <a:r>
              <a:rPr lang="zh-CN" altLang="en-US" dirty="0" smtClean="0"/>
              <a:t>里面</a:t>
            </a:r>
            <a:r>
              <a:rPr lang="en-US" altLang="zh-CN" dirty="0" smtClean="0"/>
              <a:t>Live Migration</a:t>
            </a:r>
            <a:r>
              <a:rPr lang="zh-CN" altLang="en-US" dirty="0" smtClean="0"/>
              <a:t>是通过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进行的</a:t>
            </a:r>
            <a:endParaRPr lang="en-US" altLang="zh-CN" dirty="0" smtClean="0"/>
          </a:p>
          <a:p>
            <a:r>
              <a:rPr lang="zh-CN" altLang="en-US" dirty="0"/>
              <a:t>方</a:t>
            </a:r>
            <a:r>
              <a:rPr lang="zh-CN" altLang="en-US" dirty="0" smtClean="0"/>
              <a:t>法一：使用共享存储，</a:t>
            </a:r>
            <a:r>
              <a:rPr lang="en-US" altLang="zh-CN" dirty="0" smtClean="0"/>
              <a:t>NFS, NBD, SAN</a:t>
            </a:r>
          </a:p>
          <a:p>
            <a:pPr lvl="1"/>
            <a:r>
              <a:rPr lang="zh-CN" altLang="en-US" dirty="0" smtClean="0"/>
              <a:t>将一台机器作为共享存储</a:t>
            </a:r>
            <a:r>
              <a:rPr lang="en-US" altLang="zh-CN" dirty="0" smtClean="0"/>
              <a:t>NBD</a:t>
            </a:r>
          </a:p>
          <a:p>
            <a:pPr lvl="2"/>
            <a:r>
              <a:rPr lang="en-US" dirty="0"/>
              <a:t>16.158.166.150</a:t>
            </a:r>
          </a:p>
          <a:p>
            <a:pPr lvl="2"/>
            <a:r>
              <a:rPr lang="en-US" dirty="0" err="1" smtClean="0"/>
              <a:t>qemu-nbd</a:t>
            </a:r>
            <a:r>
              <a:rPr lang="en-US" dirty="0" smtClean="0"/>
              <a:t> </a:t>
            </a:r>
            <a:r>
              <a:rPr lang="en-US" dirty="0"/>
              <a:t>-t -p 1234 --share=2 </a:t>
            </a:r>
            <a:r>
              <a:rPr lang="en-US" dirty="0" smtClean="0"/>
              <a:t>ubuntutest.qcow2</a:t>
            </a:r>
          </a:p>
          <a:p>
            <a:pPr lvl="1"/>
            <a:r>
              <a:rPr lang="zh-CN" altLang="en-US" dirty="0" smtClean="0"/>
              <a:t>源机器和目标机器创建相同的网络环境，参考</a:t>
            </a:r>
            <a:r>
              <a:rPr lang="en-US" altLang="zh-CN" dirty="0" smtClean="0"/>
              <a:t>2.1</a:t>
            </a:r>
            <a:r>
              <a:rPr lang="zh-CN" altLang="en-US" dirty="0" smtClean="0"/>
              <a:t>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在源机器上启动虚拟机</a:t>
            </a:r>
            <a:endParaRPr lang="en-US" altLang="zh-CN" dirty="0" smtClean="0"/>
          </a:p>
          <a:p>
            <a:pPr lvl="2"/>
            <a:r>
              <a:rPr lang="en-US" altLang="zh-CN" dirty="0"/>
              <a:t>qemu-system-x86_64 -enable-</a:t>
            </a:r>
            <a:r>
              <a:rPr lang="en-US" altLang="zh-CN" dirty="0" err="1"/>
              <a:t>kvm</a:t>
            </a:r>
            <a:r>
              <a:rPr lang="en-US" altLang="zh-CN" dirty="0"/>
              <a:t> -name </a:t>
            </a:r>
            <a:r>
              <a:rPr lang="en-US" altLang="zh-CN" dirty="0" err="1"/>
              <a:t>ubuntutest</a:t>
            </a:r>
            <a:r>
              <a:rPr lang="en-US" altLang="zh-CN" dirty="0"/>
              <a:t> -m 2048 -</a:t>
            </a:r>
            <a:r>
              <a:rPr lang="en-US" altLang="zh-CN" dirty="0" err="1"/>
              <a:t>hda</a:t>
            </a:r>
            <a:r>
              <a:rPr lang="en-US" altLang="zh-CN" dirty="0"/>
              <a:t> nbd:16.158.166.150:1234 -</a:t>
            </a:r>
            <a:r>
              <a:rPr lang="en-US" altLang="zh-CN" dirty="0" err="1"/>
              <a:t>vnc</a:t>
            </a:r>
            <a:r>
              <a:rPr lang="en-US" altLang="zh-CN" dirty="0"/>
              <a:t> :19 -net </a:t>
            </a:r>
            <a:r>
              <a:rPr lang="en-US" altLang="zh-CN" dirty="0" err="1"/>
              <a:t>nic,model</a:t>
            </a:r>
            <a:r>
              <a:rPr lang="en-US" altLang="zh-CN" dirty="0"/>
              <a:t>=</a:t>
            </a:r>
            <a:r>
              <a:rPr lang="en-US" altLang="zh-CN" dirty="0" err="1"/>
              <a:t>virtio</a:t>
            </a:r>
            <a:r>
              <a:rPr lang="en-US" altLang="zh-CN" dirty="0"/>
              <a:t> -net </a:t>
            </a:r>
            <a:r>
              <a:rPr lang="en-US" altLang="zh-CN" dirty="0" err="1"/>
              <a:t>tap,ifname</a:t>
            </a:r>
            <a:r>
              <a:rPr lang="en-US" altLang="zh-CN" dirty="0"/>
              <a:t>=tap0,script=</a:t>
            </a:r>
            <a:r>
              <a:rPr lang="en-US" altLang="zh-CN" dirty="0" err="1"/>
              <a:t>no,downscript</a:t>
            </a:r>
            <a:r>
              <a:rPr lang="en-US" altLang="zh-CN" dirty="0"/>
              <a:t>=no -monitor </a:t>
            </a:r>
            <a:r>
              <a:rPr lang="en-US" altLang="zh-CN" dirty="0" err="1" smtClean="0"/>
              <a:t>stdio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在目标机器上启动虚拟机，监听</a:t>
            </a:r>
            <a:r>
              <a:rPr lang="en-US" altLang="zh-CN" dirty="0" smtClean="0"/>
              <a:t>migration</a:t>
            </a:r>
            <a:r>
              <a:rPr lang="zh-CN" altLang="en-US" dirty="0" smtClean="0"/>
              <a:t>端口</a:t>
            </a:r>
            <a:endParaRPr lang="en-US" altLang="zh-CN" dirty="0" smtClean="0"/>
          </a:p>
          <a:p>
            <a:pPr lvl="2"/>
            <a:r>
              <a:rPr lang="en-US" altLang="zh-CN" dirty="0"/>
              <a:t>qemu-system-x86_64 -enable-</a:t>
            </a:r>
            <a:r>
              <a:rPr lang="en-US" altLang="zh-CN" dirty="0" err="1"/>
              <a:t>kvm</a:t>
            </a:r>
            <a:r>
              <a:rPr lang="en-US" altLang="zh-CN" dirty="0"/>
              <a:t> -name </a:t>
            </a:r>
            <a:r>
              <a:rPr lang="en-US" altLang="zh-CN" dirty="0" err="1"/>
              <a:t>ubuntutest</a:t>
            </a:r>
            <a:r>
              <a:rPr lang="en-US" altLang="zh-CN" dirty="0"/>
              <a:t> -m 2048 -</a:t>
            </a:r>
            <a:r>
              <a:rPr lang="en-US" altLang="zh-CN" dirty="0" err="1"/>
              <a:t>hda</a:t>
            </a:r>
            <a:r>
              <a:rPr lang="en-US" altLang="zh-CN" dirty="0"/>
              <a:t> nbd:16.158.166.150:1234 -</a:t>
            </a:r>
            <a:r>
              <a:rPr lang="en-US" altLang="zh-CN" dirty="0" err="1"/>
              <a:t>vnc</a:t>
            </a:r>
            <a:r>
              <a:rPr lang="en-US" altLang="zh-CN" dirty="0"/>
              <a:t> :19 -net </a:t>
            </a:r>
            <a:r>
              <a:rPr lang="en-US" altLang="zh-CN" dirty="0" err="1"/>
              <a:t>nic,model</a:t>
            </a:r>
            <a:r>
              <a:rPr lang="en-US" altLang="zh-CN" dirty="0"/>
              <a:t>=</a:t>
            </a:r>
            <a:r>
              <a:rPr lang="en-US" altLang="zh-CN" dirty="0" err="1"/>
              <a:t>virtio</a:t>
            </a:r>
            <a:r>
              <a:rPr lang="en-US" altLang="zh-CN" dirty="0"/>
              <a:t> -net </a:t>
            </a:r>
            <a:r>
              <a:rPr lang="en-US" altLang="zh-CN" dirty="0" err="1"/>
              <a:t>tap,ifname</a:t>
            </a:r>
            <a:r>
              <a:rPr lang="en-US" altLang="zh-CN" dirty="0"/>
              <a:t>=tap0,script=</a:t>
            </a:r>
            <a:r>
              <a:rPr lang="en-US" altLang="zh-CN" dirty="0" err="1"/>
              <a:t>no,downscript</a:t>
            </a:r>
            <a:r>
              <a:rPr lang="en-US" altLang="zh-CN" dirty="0"/>
              <a:t>=no -monitor </a:t>
            </a:r>
            <a:r>
              <a:rPr lang="en-US" altLang="zh-CN" dirty="0" err="1"/>
              <a:t>stdio</a:t>
            </a:r>
            <a:r>
              <a:rPr lang="en-US" altLang="zh-CN" dirty="0"/>
              <a:t> -incoming tcp:0:1235</a:t>
            </a:r>
            <a:endParaRPr lang="en-US" altLang="zh-CN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77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2.10  QEMU-KVM: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6595872" cy="5131934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方法一：使用共享存储，</a:t>
            </a:r>
            <a:r>
              <a:rPr lang="en-US" altLang="zh-CN" dirty="0"/>
              <a:t>NFS, NBD, </a:t>
            </a:r>
            <a:r>
              <a:rPr lang="en-US" altLang="zh-CN" dirty="0" smtClean="0"/>
              <a:t>SAN</a:t>
            </a:r>
          </a:p>
          <a:p>
            <a:pPr lvl="1"/>
            <a:r>
              <a:rPr lang="zh-CN" altLang="en-US" dirty="0" smtClean="0"/>
              <a:t>用</a:t>
            </a:r>
            <a:r>
              <a:rPr lang="en-US" altLang="zh-CN" dirty="0" smtClean="0"/>
              <a:t>VNC</a:t>
            </a:r>
            <a:r>
              <a:rPr lang="zh-CN" altLang="en-US" dirty="0" smtClean="0"/>
              <a:t>连接到源机器的</a:t>
            </a:r>
            <a:r>
              <a:rPr lang="en-US" altLang="zh-CN" dirty="0" smtClean="0"/>
              <a:t>VM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>ping</a:t>
            </a:r>
            <a:r>
              <a:rPr lang="zh-CN" altLang="en-US" dirty="0" smtClean="0"/>
              <a:t>网关</a:t>
            </a:r>
            <a:r>
              <a:rPr lang="en-US" altLang="zh-CN" dirty="0" smtClean="0"/>
              <a:t>192.168.57.1</a:t>
            </a:r>
          </a:p>
          <a:p>
            <a:pPr lvl="1"/>
            <a:r>
              <a:rPr lang="zh-CN" altLang="en-US" dirty="0" smtClean="0"/>
              <a:t>在源机器的</a:t>
            </a:r>
            <a:r>
              <a:rPr lang="en-US" altLang="zh-CN" dirty="0" smtClean="0"/>
              <a:t>monitor</a:t>
            </a:r>
            <a:r>
              <a:rPr lang="zh-CN" altLang="en-US" dirty="0" smtClean="0"/>
              <a:t>中启动</a:t>
            </a:r>
            <a:r>
              <a:rPr lang="en-US" altLang="zh-CN" dirty="0" smtClean="0"/>
              <a:t>migration</a:t>
            </a:r>
          </a:p>
          <a:p>
            <a:pPr lvl="2"/>
            <a:r>
              <a:rPr lang="en-US" altLang="zh-CN" dirty="0"/>
              <a:t>migrate -d </a:t>
            </a:r>
            <a:r>
              <a:rPr lang="en-US" altLang="zh-CN" dirty="0" smtClean="0"/>
              <a:t>tcp:16.158.166.197:1235</a:t>
            </a:r>
          </a:p>
          <a:p>
            <a:pPr lvl="1"/>
            <a:r>
              <a:rPr lang="zh-CN" altLang="en-US" dirty="0"/>
              <a:t>查</a:t>
            </a:r>
            <a:r>
              <a:rPr lang="zh-CN" altLang="en-US" dirty="0" smtClean="0"/>
              <a:t>看迁移情况</a:t>
            </a:r>
            <a:endParaRPr lang="en-US" altLang="zh-CN" dirty="0" smtClean="0"/>
          </a:p>
          <a:p>
            <a:pPr lvl="2"/>
            <a:r>
              <a:rPr lang="en-US" altLang="zh-CN" dirty="0"/>
              <a:t>info </a:t>
            </a:r>
            <a:r>
              <a:rPr lang="en-US" altLang="zh-CN" dirty="0" smtClean="0"/>
              <a:t>migrate</a:t>
            </a:r>
          </a:p>
          <a:p>
            <a:pPr lvl="2"/>
            <a:r>
              <a:rPr lang="zh-CN" altLang="en-US" dirty="0"/>
              <a:t>应</a:t>
            </a:r>
            <a:r>
              <a:rPr lang="zh-CN" altLang="en-US" dirty="0" smtClean="0"/>
              <a:t>该是</a:t>
            </a:r>
            <a:r>
              <a:rPr lang="en-US" altLang="zh-CN" dirty="0" smtClean="0"/>
              <a:t>active</a:t>
            </a:r>
            <a:r>
              <a:rPr lang="zh-CN" altLang="en-US" dirty="0" smtClean="0"/>
              <a:t>的状态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</a:t>
            </a:r>
            <a:r>
              <a:rPr lang="en-US" altLang="zh-CN" dirty="0" smtClean="0"/>
              <a:t>VNC</a:t>
            </a:r>
            <a:r>
              <a:rPr lang="zh-CN" altLang="en-US" dirty="0" smtClean="0"/>
              <a:t>连接到目标机器的</a:t>
            </a:r>
            <a:r>
              <a:rPr lang="en-US" altLang="zh-CN" dirty="0" smtClean="0"/>
              <a:t>VM</a:t>
            </a:r>
            <a:r>
              <a:rPr lang="zh-CN" altLang="en-US" dirty="0" smtClean="0"/>
              <a:t>中，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发现仍在</a:t>
            </a:r>
            <a:r>
              <a:rPr lang="en-US" altLang="zh-CN" dirty="0" smtClean="0"/>
              <a:t>ping</a:t>
            </a:r>
            <a:r>
              <a:rPr lang="zh-CN" altLang="en-US" dirty="0" smtClean="0"/>
              <a:t>网关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查看迁移情况</a:t>
            </a:r>
            <a:endParaRPr lang="en-US" altLang="zh-CN" dirty="0" smtClean="0"/>
          </a:p>
          <a:p>
            <a:pPr lvl="2"/>
            <a:r>
              <a:rPr lang="en-US" altLang="zh-CN" dirty="0"/>
              <a:t>info </a:t>
            </a:r>
            <a:r>
              <a:rPr lang="en-US" altLang="zh-CN" dirty="0" smtClean="0"/>
              <a:t>migrate</a:t>
            </a:r>
          </a:p>
          <a:p>
            <a:pPr lvl="2"/>
            <a:r>
              <a:rPr lang="zh-CN" altLang="en-US" dirty="0"/>
              <a:t>应</a:t>
            </a:r>
            <a:r>
              <a:rPr lang="zh-CN" altLang="en-US" dirty="0" smtClean="0"/>
              <a:t>该是</a:t>
            </a:r>
            <a:r>
              <a:rPr lang="en-US" altLang="zh-CN" dirty="0" smtClean="0"/>
              <a:t>completed</a:t>
            </a:r>
            <a:r>
              <a:rPr lang="zh-CN" altLang="en-US" dirty="0" smtClean="0"/>
              <a:t>的状态</a:t>
            </a:r>
            <a:endParaRPr lang="en-US" altLang="zh-CN" dirty="0" smtClean="0"/>
          </a:p>
          <a:p>
            <a:pPr lvl="1"/>
            <a:r>
              <a:rPr lang="zh-CN" altLang="en-US" dirty="0"/>
              <a:t>迁</a:t>
            </a:r>
            <a:r>
              <a:rPr lang="zh-CN" altLang="en-US" dirty="0" smtClean="0"/>
              <a:t>移成功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6" y="2864020"/>
            <a:ext cx="5335737" cy="34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6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15556</TotalTime>
  <Words>29319</Words>
  <Application>Microsoft Office PowerPoint</Application>
  <PresentationFormat>Widescreen</PresentationFormat>
  <Paragraphs>3187</Paragraphs>
  <Slides>240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240</vt:i4>
      </vt:variant>
    </vt:vector>
  </HeadingPairs>
  <TitlesOfParts>
    <vt:vector size="246" baseType="lpstr">
      <vt:lpstr>宋体</vt:lpstr>
      <vt:lpstr>Arial</vt:lpstr>
      <vt:lpstr>Calibri</vt:lpstr>
      <vt:lpstr>Calibri Light</vt:lpstr>
      <vt:lpstr>Office Theme</vt:lpstr>
      <vt:lpstr>Worksheet</vt:lpstr>
      <vt:lpstr>Qemu Libvirt &amp; KVM</vt:lpstr>
      <vt:lpstr>1.1 虚拟化的基本类型</vt:lpstr>
      <vt:lpstr>1.1 虚拟化的基本类型</vt:lpstr>
      <vt:lpstr>1.1 虚拟化的基本类型</vt:lpstr>
      <vt:lpstr>1.1 虚拟化的基本类型</vt:lpstr>
      <vt:lpstr>1.1 虚拟化的基本类型</vt:lpstr>
      <vt:lpstr>实验一：查看系统是否支持硬件辅助虚拟化</vt:lpstr>
      <vt:lpstr>1.2 KVM Qemu Libvirt之间的关系</vt:lpstr>
      <vt:lpstr>1.2 KVM Qemu Libvirt之间的关系</vt:lpstr>
      <vt:lpstr>1.2 KVM Qemu Libvirt之间的关系</vt:lpstr>
      <vt:lpstr>1.2 KVM Qemu Libvirt之间的关系</vt:lpstr>
      <vt:lpstr>1.2 KVM Qemu Libvirt之间的关系</vt:lpstr>
      <vt:lpstr>实验二：安装KVM, Qemu, Libvirt</vt:lpstr>
      <vt:lpstr>实验二：安装KVM, Qemu, Libvirt</vt:lpstr>
      <vt:lpstr>Qemu-KVM</vt:lpstr>
      <vt:lpstr>2.1 QEMU-KVM: 安装第一个能上网的虚拟机</vt:lpstr>
      <vt:lpstr>2.1  QEMU-KVM:安装第一个能上网的虚拟机</vt:lpstr>
      <vt:lpstr>2.1  QEMU-KVM: 安装第一个能上网的虚拟机</vt:lpstr>
      <vt:lpstr>2.1  QEMU-KVM: 安装第一个能上网的虚拟机</vt:lpstr>
      <vt:lpstr>2.1  QEMU-KVM:安装第一个能上网的虚拟机</vt:lpstr>
      <vt:lpstr>2.1  QEMU-KVM:安装第一个能上网的虚拟机</vt:lpstr>
      <vt:lpstr>2.1  QEMU-KVM:安装第一个能上网的虚拟机</vt:lpstr>
      <vt:lpstr>2.2 QEMU-KVM: 使用qemu monitor来管理虚拟机</vt:lpstr>
      <vt:lpstr>2.2 QEMU-KVM: 使用qemu monitor来管理虚拟机</vt:lpstr>
      <vt:lpstr>2.2 QEMU-KVM: 使用qemu monitor来管理虚拟机</vt:lpstr>
      <vt:lpstr>2.2 QEMU-KVM: 使用qemu monitor来管理虚拟机</vt:lpstr>
      <vt:lpstr>2.2 QEMU-KVM: 使用qemu monitor来管理虚拟机</vt:lpstr>
      <vt:lpstr>2.2 QEMU-KVM: 使用qemu monitor来管理虚拟机</vt:lpstr>
      <vt:lpstr>2.2 QEMU-KVM: 使用qemu monitor来管理虚拟机</vt:lpstr>
      <vt:lpstr>实验三：使用qemu monitor查看信息</vt:lpstr>
      <vt:lpstr>实验三：使用qemu monitor查看信息</vt:lpstr>
      <vt:lpstr>实验三：使用qemu monitor查看信息</vt:lpstr>
      <vt:lpstr>实验三：使用qemu monitor查看信息</vt:lpstr>
      <vt:lpstr>实验三：使用qemu monitor查看信息</vt:lpstr>
      <vt:lpstr>2.3  QEMU-KVM: qemu的硬件虚拟化</vt:lpstr>
      <vt:lpstr>PowerPoint Presentation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2.3  QEMU-KVM: qemu的硬件虚拟化</vt:lpstr>
      <vt:lpstr>实验四：查看qemu所能模拟的设备</vt:lpstr>
      <vt:lpstr>实验四：查看qemu所能模拟的设备</vt:lpstr>
      <vt:lpstr>实验四：查看qemu所能模拟的设备</vt:lpstr>
      <vt:lpstr>实验四：查看qemu所能模拟的设备</vt:lpstr>
      <vt:lpstr>实验四：查看qemu所能模拟的设备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2.4  QEMU-KVM: Images</vt:lpstr>
      <vt:lpstr>2.5 QEMU-KVM: Snapshot</vt:lpstr>
      <vt:lpstr>2.5 QEMU-KVM: Snapshot</vt:lpstr>
      <vt:lpstr>2.5 QEMU-KVM: Snapshot</vt:lpstr>
      <vt:lpstr>2.5 QEMU-KVM: Snapshot</vt:lpstr>
      <vt:lpstr>2.6 QEMU-KVM: Network Block Device</vt:lpstr>
      <vt:lpstr>2.6 QEMU-KVM: Network Block Device</vt:lpstr>
      <vt:lpstr>2.6 QEMU-KVM: Network Block Device</vt:lpstr>
      <vt:lpstr>2.6 QEMU-KVM: Network Block Device</vt:lpstr>
      <vt:lpstr>2.6 QEMU-KVM: Network Block Device</vt:lpstr>
      <vt:lpstr>2.6 QEMU-KVM: Network Block Device</vt:lpstr>
      <vt:lpstr>2.6 QEMU-KVM: Network Block Device</vt:lpstr>
      <vt:lpstr>2.6 QEMU-KVM: Network Block Device</vt:lpstr>
      <vt:lpstr>2.7 QEMU-KVM: 访问iSCSI </vt:lpstr>
      <vt:lpstr>2.7 QEMU-KVM: 访问iSCSI </vt:lpstr>
      <vt:lpstr>2.7 QEMU-KVM: 访问iSCSI </vt:lpstr>
      <vt:lpstr>2.7 QEMU-KVM: 访问iSCSI </vt:lpstr>
      <vt:lpstr>2.7 QEMU-KVM: 访问iSCSI </vt:lpstr>
      <vt:lpstr>2.8 QEMU-KVM:网络虚拟化</vt:lpstr>
      <vt:lpstr>2.8 QEMU-KVM:网络虚拟化</vt:lpstr>
      <vt:lpstr>2.8 QEMU-KVM:网络虚拟化</vt:lpstr>
      <vt:lpstr>2.8 QEMU-KVM:网络虚拟化</vt:lpstr>
      <vt:lpstr>2.8 QEMU-KVM:网络虚拟化</vt:lpstr>
      <vt:lpstr>2.8 QEMU-KVM:网络虚拟化</vt:lpstr>
      <vt:lpstr>2.8 QEMU-KVM:网络虚拟化</vt:lpstr>
      <vt:lpstr>2.9 QEMU-KVM:半虚拟化设备virtio</vt:lpstr>
      <vt:lpstr>2.9 QEMU-KVM:半虚拟化设备virtio</vt:lpstr>
      <vt:lpstr>2.9 QEMU-KVM:半虚拟化设备virtio</vt:lpstr>
      <vt:lpstr>2.9 QEMU-KVM:半虚拟化设备virtio</vt:lpstr>
      <vt:lpstr>2.9 QEMU-KVM:半虚拟化设备virtio</vt:lpstr>
      <vt:lpstr>2.9 QEMU-KVM:半虚拟化设备virtio</vt:lpstr>
      <vt:lpstr>2.9 QEMU-KVM:半虚拟化设备virtio</vt:lpstr>
      <vt:lpstr>2.9 QEMU-KVM:半虚拟化设备virtio</vt:lpstr>
      <vt:lpstr>2.10  QEMU-KVM: Migration</vt:lpstr>
      <vt:lpstr>2.10  QEMU-KVM: Migration</vt:lpstr>
      <vt:lpstr>2.10  QEMU-KVM: Migration</vt:lpstr>
      <vt:lpstr>2.10  QEMU-KVM: Migration</vt:lpstr>
      <vt:lpstr>2.11 QEMU-KVM: Monitoring and Debugging</vt:lpstr>
      <vt:lpstr>2.11 QEMU-KVM: Monitoring and Debugging</vt:lpstr>
      <vt:lpstr>2.11 QEMU-KVM: Monitoring and Debugging</vt:lpstr>
      <vt:lpstr>2.11 QEMU-KVM: Monitoring and Debugging</vt:lpstr>
      <vt:lpstr>2.11 QEMU-KVM: Monitoring and Debugging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2.12 QEMU-KVM: KVM性能和最佳实践</vt:lpstr>
      <vt:lpstr>Libvirt</vt:lpstr>
      <vt:lpstr>3.1 Libvirt: 管理Domain</vt:lpstr>
      <vt:lpstr>3.1 Libvirt: 管理Domain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3.2 Libvirt: 管理snapshot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3.3 Libvirt: Remote Access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3.4 Libvirt: Control Group</vt:lpstr>
      <vt:lpstr>3.5 Libvirt: CPU</vt:lpstr>
      <vt:lpstr>3.5 Libvirt: CPU</vt:lpstr>
      <vt:lpstr>3.5 Libvirt: CPU</vt:lpstr>
      <vt:lpstr>3.5 Libvirt: CPU</vt:lpstr>
      <vt:lpstr>3.5 Libvirt: CPU</vt:lpstr>
      <vt:lpstr>3.6 Libvirt: PCI</vt:lpstr>
      <vt:lpstr>3.6 Libvirt: PCI &amp; virtio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3.7 Libvirt: libguestfs</vt:lpstr>
      <vt:lpstr>3.8 Libvirt: virtual networking</vt:lpstr>
      <vt:lpstr>3.8 Libvirt: virtual networking</vt:lpstr>
      <vt:lpstr>3.8 Libvirt: virtual networking</vt:lpstr>
      <vt:lpstr>3.8 Libvirt: virtual networking</vt:lpstr>
      <vt:lpstr>3.8 Libvirt: virtual networking</vt:lpstr>
      <vt:lpstr>3.8 Libvirt: virtual networking</vt:lpstr>
      <vt:lpstr>3.8 Libvirt: virtual networking</vt:lpstr>
      <vt:lpstr>3.8 Libvirt: virtual networking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3.9 Libvirt: Storage</vt:lpstr>
      <vt:lpstr>3.10 Libvirt: Migration</vt:lpstr>
      <vt:lpstr>3.10 Libvirt: Migration</vt:lpstr>
      <vt:lpstr>3.10 Libvirt: Migration</vt:lpstr>
      <vt:lpstr>3.10 Libvirt: Migration</vt:lpstr>
      <vt:lpstr>3.10 Libvirt: Migration</vt:lpstr>
      <vt:lpstr>3.10 Libvirt: Migration</vt:lpstr>
      <vt:lpstr>3.10 Libvirt: Migration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  <vt:lpstr>2.11 Libvirt: Hooks</vt:lpstr>
    </vt:vector>
  </TitlesOfParts>
  <Company>Hewlett 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</dc:title>
  <dc:creator>Liu, Chao (Liu Chao, ES-OCTO-HCC-CHINA-BJ)</dc:creator>
  <cp:lastModifiedBy>Liu, Chao (Liu Chao, ES-OCTO-HCC-CHINA-BJ)</cp:lastModifiedBy>
  <cp:revision>2188</cp:revision>
  <dcterms:created xsi:type="dcterms:W3CDTF">2014-08-22T06:23:23Z</dcterms:created>
  <dcterms:modified xsi:type="dcterms:W3CDTF">2014-10-27T09:41:42Z</dcterms:modified>
</cp:coreProperties>
</file>