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85" r:id="rId5"/>
    <p:sldId id="284" r:id="rId6"/>
    <p:sldId id="258" r:id="rId7"/>
    <p:sldId id="277" r:id="rId8"/>
    <p:sldId id="286" r:id="rId9"/>
    <p:sldId id="287" r:id="rId10"/>
    <p:sldId id="27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342" autoAdjust="0"/>
    <p:restoredTop sz="94659" autoAdjust="0"/>
  </p:normalViewPr>
  <p:slideViewPr>
    <p:cSldViewPr>
      <p:cViewPr>
        <p:scale>
          <a:sx n="70" d="100"/>
          <a:sy n="70" d="100"/>
        </p:scale>
        <p:origin x="-98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gray">
          <a:xfrm>
            <a:off x="1588" y="3803650"/>
            <a:ext cx="9142412" cy="13017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graphicFrame>
        <p:nvGraphicFramePr>
          <p:cNvPr id="5" name="Object 18"/>
          <p:cNvGraphicFramePr>
            <a:graphicFrameLocks noChangeAspect="1"/>
          </p:cNvGraphicFramePr>
          <p:nvPr/>
        </p:nvGraphicFramePr>
        <p:xfrm>
          <a:off x="0" y="0"/>
          <a:ext cx="9144000" cy="262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Image" r:id="rId3" imgW="13003175" imgH="4571429" progId="Photoshop.Image.7">
                  <p:embed/>
                </p:oleObj>
              </mc:Choice>
              <mc:Fallback>
                <p:oleObj name="Image" r:id="rId3" imgW="13003175" imgH="4571429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262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9"/>
          <p:cNvSpPr>
            <a:spLocks noChangeArrowheads="1"/>
          </p:cNvSpPr>
          <p:nvPr/>
        </p:nvSpPr>
        <p:spPr bwMode="gray">
          <a:xfrm>
            <a:off x="0" y="2678113"/>
            <a:ext cx="9144000" cy="1071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gray">
          <a:xfrm>
            <a:off x="685800" y="3429000"/>
            <a:ext cx="7620000" cy="685800"/>
          </a:xfrm>
          <a:prstGeom prst="roundRect">
            <a:avLst>
              <a:gd name="adj" fmla="val 38449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14400" y="2895600"/>
            <a:ext cx="7304088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762000" y="3432175"/>
            <a:ext cx="7620000" cy="68262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28B4CDB-58E5-47B4-9A2A-FBACBD25CE7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43178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5210D-4D5F-48C8-8F1A-AB78F682D5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697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74650"/>
            <a:ext cx="2057400" cy="59499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74650"/>
            <a:ext cx="6019800" cy="59499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3C3D8-EEEE-43F5-ADD2-C6F87DA5BCC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9641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74650"/>
            <a:ext cx="7010400" cy="563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5EC98-D58D-4EDE-9C2A-C3A02FAF70D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4716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7DEE6-7C99-40A4-99E8-2D8F533439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2897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010B0-5F5C-4C29-97ED-3DADC50086C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878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871D1-AFD4-4F91-B5F4-5224A1D3AE9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120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E9FE9-7A1C-4BE6-B290-0CF7F7C3457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178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D45E7-B33F-4629-B773-DA0ACF27B1E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5440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00B29-F608-4772-ACF6-11B5A1B376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600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D32B8-CBDB-4841-A875-84615B61A5D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7273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03690-C044-40F9-AC34-C8A68971D9C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46116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641350"/>
            <a:ext cx="9144000" cy="920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white">
          <a:xfrm>
            <a:off x="1588" y="766763"/>
            <a:ext cx="9142412" cy="1366837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graphicFrame>
        <p:nvGraphicFramePr>
          <p:cNvPr id="1028" name="Object 15"/>
          <p:cNvGraphicFramePr>
            <a:graphicFrameLocks noChangeAspect="1"/>
          </p:cNvGraphicFramePr>
          <p:nvPr/>
        </p:nvGraphicFramePr>
        <p:xfrm>
          <a:off x="-11113" y="0"/>
          <a:ext cx="91551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Image" r:id="rId15" imgW="13003175" imgH="4571429" progId="Photoshop.Image.7">
                  <p:embed/>
                </p:oleObj>
              </mc:Choice>
              <mc:Fallback>
                <p:oleObj name="Image" r:id="rId15" imgW="13003175" imgH="4571429" progId="Photoshop.Image.7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113" y="0"/>
                        <a:ext cx="91551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AutoShape 9"/>
          <p:cNvSpPr>
            <a:spLocks noChangeArrowheads="1"/>
          </p:cNvSpPr>
          <p:nvPr/>
        </p:nvSpPr>
        <p:spPr bwMode="gray">
          <a:xfrm>
            <a:off x="609600" y="344488"/>
            <a:ext cx="7366000" cy="644525"/>
          </a:xfrm>
          <a:prstGeom prst="roundRect">
            <a:avLst>
              <a:gd name="adj" fmla="val 41870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宋体" charset="-122"/>
              </a:defRPr>
            </a:lvl1pPr>
          </a:lstStyle>
          <a:p>
            <a:pPr>
              <a:defRPr/>
            </a:pPr>
            <a:fld id="{34D6A3BD-8394-49C9-BD40-FAB2209C862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838200" y="374650"/>
            <a:ext cx="7010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35" name="Text Box 13"/>
          <p:cNvSpPr txBox="1">
            <a:spLocks noChangeArrowheads="1"/>
          </p:cNvSpPr>
          <p:nvPr/>
        </p:nvSpPr>
        <p:spPr bwMode="gray">
          <a:xfrm>
            <a:off x="8131175" y="257175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sz="2000" b="1">
                <a:ea typeface="宋体" charset="-122"/>
              </a:rPr>
              <a:t> (^.^)</a:t>
            </a:r>
          </a:p>
        </p:txBody>
      </p:sp>
      <p:sp>
        <p:nvSpPr>
          <p:cNvPr id="1036" name="AutoShape 14"/>
          <p:cNvSpPr>
            <a:spLocks noChangeArrowheads="1"/>
          </p:cNvSpPr>
          <p:nvPr/>
        </p:nvSpPr>
        <p:spPr bwMode="gray">
          <a:xfrm rot="5400000">
            <a:off x="8447088" y="-185738"/>
            <a:ext cx="273050" cy="860425"/>
          </a:xfrm>
          <a:prstGeom prst="moon">
            <a:avLst>
              <a:gd name="adj" fmla="val 21208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CN" sz="360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JAVA</a:t>
            </a:r>
            <a:r>
              <a:rPr lang="zh-CN" altLang="en-US" sz="360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开发</a:t>
            </a:r>
            <a:r>
              <a:rPr lang="en-US" altLang="zh-CN" sz="360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Web Service</a:t>
            </a:r>
            <a:r>
              <a:rPr lang="zh-CN" altLang="en-US" sz="360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快速入门</a:t>
            </a:r>
            <a:endParaRPr lang="en-US" altLang="zh-CN" sz="360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5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267200"/>
            <a:ext cx="25146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447675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5638800" y="4902200"/>
            <a:ext cx="22606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zh-CN" altLang="en-US" sz="2000">
                <a:ea typeface="宋体" charset="-122"/>
              </a:rPr>
              <a:t>丛兴滋</a:t>
            </a:r>
            <a:r>
              <a:rPr lang="en-US" altLang="zh-CN" sz="2000">
                <a:ea typeface="宋体" charset="-122"/>
              </a:rPr>
              <a:t>@</a:t>
            </a:r>
            <a:r>
              <a:rPr lang="zh-CN" altLang="en-US" sz="2000">
                <a:ea typeface="宋体" charset="-122"/>
              </a:rPr>
              <a:t>鲁能软件</a:t>
            </a:r>
            <a:endParaRPr lang="en-US" altLang="zh-CN" sz="2000">
              <a:ea typeface="宋体" charset="-122"/>
            </a:endParaRPr>
          </a:p>
          <a:p>
            <a:pPr algn="r" eaLnBrk="1" hangingPunct="1">
              <a:lnSpc>
                <a:spcPct val="150000"/>
              </a:lnSpc>
            </a:pPr>
            <a:r>
              <a:rPr lang="en-US" altLang="zh-CN" sz="2000">
                <a:ea typeface="宋体" charset="-122"/>
              </a:rPr>
              <a:t>2012-04-03</a:t>
            </a:r>
            <a:endParaRPr lang="zh-CN" altLang="en-US" sz="200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3"/>
          <p:cNvSpPr>
            <a:spLocks noChangeArrowheads="1" noChangeShapeType="1" noTextEdit="1"/>
          </p:cNvSpPr>
          <p:nvPr/>
        </p:nvSpPr>
        <p:spPr bwMode="gray">
          <a:xfrm>
            <a:off x="2895600" y="4419600"/>
            <a:ext cx="2971801" cy="7842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zh-CN" altLang="en-US" sz="5400" b="1" kern="10" spc="60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Verdana"/>
              </a:rPr>
              <a:t>谢谢</a:t>
            </a:r>
            <a:r>
              <a:rPr lang="en-US" altLang="zh-CN" sz="5400" b="1" kern="10" spc="60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Verdana"/>
              </a:rPr>
              <a:t>!</a:t>
            </a:r>
            <a:endParaRPr lang="zh-CN" altLang="en-US" sz="5400" b="1" kern="10" spc="60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5400000" scaled="1"/>
              </a:gradFill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  <a:latin typeface="微软雅黑" pitchFamily="34" charset="-122"/>
              <a:ea typeface="微软雅黑" pitchFamily="34" charset="-122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000" smtClean="0">
                <a:ea typeface="宋体" charset="-122"/>
              </a:rPr>
              <a:t>内容提要</a:t>
            </a:r>
            <a:endParaRPr lang="en-US" altLang="zh-CN" sz="2400" smtClean="0">
              <a:solidFill>
                <a:schemeClr val="accent1"/>
              </a:solidFill>
              <a:ea typeface="宋体" charset="-122"/>
            </a:endParaRP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1828800" y="1752600"/>
            <a:ext cx="762000" cy="665163"/>
            <a:chOff x="1110" y="2656"/>
            <a:chExt cx="1549" cy="1351"/>
          </a:xfrm>
        </p:grpSpPr>
        <p:sp>
          <p:nvSpPr>
            <p:cNvPr id="4118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4119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40966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</p:grpSp>
      <p:grpSp>
        <p:nvGrpSpPr>
          <p:cNvPr id="4100" name="Group 7"/>
          <p:cNvGrpSpPr>
            <a:grpSpLocks/>
          </p:cNvGrpSpPr>
          <p:nvPr/>
        </p:nvGrpSpPr>
        <p:grpSpPr bwMode="auto">
          <a:xfrm>
            <a:off x="1828800" y="2667000"/>
            <a:ext cx="762000" cy="665163"/>
            <a:chOff x="3174" y="2656"/>
            <a:chExt cx="1549" cy="1351"/>
          </a:xfrm>
        </p:grpSpPr>
        <p:sp>
          <p:nvSpPr>
            <p:cNvPr id="4115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4116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40970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</p:grpSp>
      <p:sp>
        <p:nvSpPr>
          <p:cNvPr id="4101" name="Line 11"/>
          <p:cNvSpPr>
            <a:spLocks noChangeShapeType="1"/>
          </p:cNvSpPr>
          <p:nvPr/>
        </p:nvSpPr>
        <p:spPr bwMode="auto">
          <a:xfrm>
            <a:off x="2438400" y="2362200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2" name="Text Box 12"/>
          <p:cNvSpPr txBox="1">
            <a:spLocks noChangeArrowheads="1"/>
          </p:cNvSpPr>
          <p:nvPr/>
        </p:nvSpPr>
        <p:spPr bwMode="auto">
          <a:xfrm>
            <a:off x="2667000" y="1828800"/>
            <a:ext cx="203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CN" altLang="en-US" sz="2400">
                <a:ea typeface="宋体" charset="-122"/>
              </a:rPr>
              <a:t>开发环境准备</a:t>
            </a:r>
            <a:endParaRPr lang="en-US" altLang="zh-CN" sz="2400">
              <a:ea typeface="宋体" charset="-122"/>
            </a:endParaRPr>
          </a:p>
        </p:txBody>
      </p:sp>
      <p:sp>
        <p:nvSpPr>
          <p:cNvPr id="4103" name="Text Box 13"/>
          <p:cNvSpPr txBox="1">
            <a:spLocks noChangeArrowheads="1"/>
          </p:cNvSpPr>
          <p:nvPr/>
        </p:nvSpPr>
        <p:spPr bwMode="gray">
          <a:xfrm>
            <a:off x="2025650" y="185102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zh-CN" sz="2400" b="1">
                <a:solidFill>
                  <a:schemeClr val="bg1"/>
                </a:solidFill>
                <a:ea typeface="宋体" charset="-122"/>
              </a:rPr>
              <a:t>1</a:t>
            </a:r>
          </a:p>
        </p:txBody>
      </p:sp>
      <p:sp>
        <p:nvSpPr>
          <p:cNvPr id="4104" name="Line 14"/>
          <p:cNvSpPr>
            <a:spLocks noChangeShapeType="1"/>
          </p:cNvSpPr>
          <p:nvPr/>
        </p:nvSpPr>
        <p:spPr bwMode="auto">
          <a:xfrm>
            <a:off x="2438400" y="3276600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5" name="Text Box 15"/>
          <p:cNvSpPr txBox="1">
            <a:spLocks noChangeArrowheads="1"/>
          </p:cNvSpPr>
          <p:nvPr/>
        </p:nvSpPr>
        <p:spPr bwMode="auto">
          <a:xfrm>
            <a:off x="2667000" y="2743200"/>
            <a:ext cx="2625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2400">
                <a:ea typeface="宋体" charset="-122"/>
              </a:rPr>
              <a:t>Web</a:t>
            </a:r>
            <a:r>
              <a:rPr lang="zh-CN" altLang="en-US" sz="2400">
                <a:ea typeface="宋体" charset="-122"/>
              </a:rPr>
              <a:t> </a:t>
            </a:r>
            <a:r>
              <a:rPr lang="en-US" altLang="zh-CN" sz="2400">
                <a:ea typeface="宋体" charset="-122"/>
              </a:rPr>
              <a:t>Service </a:t>
            </a:r>
            <a:r>
              <a:rPr lang="zh-CN" altLang="en-US" sz="2400">
                <a:ea typeface="宋体" charset="-122"/>
              </a:rPr>
              <a:t>开发</a:t>
            </a:r>
            <a:endParaRPr lang="en-US" altLang="zh-CN" sz="2400">
              <a:ea typeface="宋体" charset="-122"/>
            </a:endParaRPr>
          </a:p>
        </p:txBody>
      </p:sp>
      <p:sp>
        <p:nvSpPr>
          <p:cNvPr id="4106" name="Text Box 16"/>
          <p:cNvSpPr txBox="1">
            <a:spLocks noChangeArrowheads="1"/>
          </p:cNvSpPr>
          <p:nvPr/>
        </p:nvSpPr>
        <p:spPr bwMode="gray">
          <a:xfrm>
            <a:off x="2025650" y="276542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zh-CN" sz="2400" b="1">
                <a:solidFill>
                  <a:schemeClr val="bg1"/>
                </a:solidFill>
                <a:ea typeface="宋体" charset="-122"/>
              </a:rPr>
              <a:t>2</a:t>
            </a:r>
          </a:p>
        </p:txBody>
      </p:sp>
      <p:grpSp>
        <p:nvGrpSpPr>
          <p:cNvPr id="4107" name="Group 17"/>
          <p:cNvGrpSpPr>
            <a:grpSpLocks/>
          </p:cNvGrpSpPr>
          <p:nvPr/>
        </p:nvGrpSpPr>
        <p:grpSpPr bwMode="auto">
          <a:xfrm>
            <a:off x="1828800" y="3559175"/>
            <a:ext cx="762000" cy="665163"/>
            <a:chOff x="1110" y="2656"/>
            <a:chExt cx="1549" cy="1351"/>
          </a:xfrm>
        </p:grpSpPr>
        <p:sp>
          <p:nvSpPr>
            <p:cNvPr id="4112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4113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40980" name="AutoShape 20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</p:grpSp>
      <p:sp>
        <p:nvSpPr>
          <p:cNvPr id="4108" name="Line 25"/>
          <p:cNvSpPr>
            <a:spLocks noChangeShapeType="1"/>
          </p:cNvSpPr>
          <p:nvPr/>
        </p:nvSpPr>
        <p:spPr bwMode="auto">
          <a:xfrm>
            <a:off x="2438400" y="4168775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9" name="Text Box 26"/>
          <p:cNvSpPr txBox="1">
            <a:spLocks noChangeArrowheads="1"/>
          </p:cNvSpPr>
          <p:nvPr/>
        </p:nvSpPr>
        <p:spPr bwMode="auto">
          <a:xfrm>
            <a:off x="2667000" y="3635375"/>
            <a:ext cx="2625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2400">
                <a:ea typeface="宋体" charset="-122"/>
              </a:rPr>
              <a:t>Web Service </a:t>
            </a:r>
            <a:r>
              <a:rPr lang="zh-CN" altLang="en-US" sz="2400">
                <a:ea typeface="宋体" charset="-122"/>
              </a:rPr>
              <a:t>发布</a:t>
            </a:r>
            <a:endParaRPr lang="en-US" altLang="zh-CN" sz="2400">
              <a:ea typeface="宋体" charset="-122"/>
            </a:endParaRPr>
          </a:p>
        </p:txBody>
      </p:sp>
      <p:sp>
        <p:nvSpPr>
          <p:cNvPr id="4110" name="Text Box 27"/>
          <p:cNvSpPr txBox="1">
            <a:spLocks noChangeArrowheads="1"/>
          </p:cNvSpPr>
          <p:nvPr/>
        </p:nvSpPr>
        <p:spPr bwMode="gray">
          <a:xfrm>
            <a:off x="2025650" y="36576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zh-CN" sz="2400" b="1">
                <a:solidFill>
                  <a:schemeClr val="bg1"/>
                </a:solidFill>
                <a:ea typeface="宋体" charset="-122"/>
              </a:rPr>
              <a:t>3</a:t>
            </a:r>
          </a:p>
        </p:txBody>
      </p:sp>
      <p:sp>
        <p:nvSpPr>
          <p:cNvPr id="4111" name="Text Box 30"/>
          <p:cNvSpPr txBox="1">
            <a:spLocks noChangeArrowheads="1"/>
          </p:cNvSpPr>
          <p:nvPr/>
        </p:nvSpPr>
        <p:spPr bwMode="gray">
          <a:xfrm>
            <a:off x="2025650" y="45720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zh-CN" sz="2400" b="1">
                <a:solidFill>
                  <a:schemeClr val="bg1"/>
                </a:solidFill>
                <a:ea typeface="宋体" charset="-122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 dirty="0" smtClean="0">
                <a:ea typeface="宋体" charset="-122"/>
              </a:rPr>
              <a:t>1</a:t>
            </a:r>
            <a:r>
              <a:rPr lang="zh-CN" altLang="en-US" sz="4000" dirty="0" smtClean="0">
                <a:ea typeface="宋体" charset="-122"/>
              </a:rPr>
              <a:t>、开发环境准备</a:t>
            </a:r>
            <a:endParaRPr lang="en-US" altLang="zh-CN" sz="2400" dirty="0" smtClean="0">
              <a:ea typeface="宋体" charset="-122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gray">
          <a:xfrm>
            <a:off x="4137479" y="2580784"/>
            <a:ext cx="455613" cy="381000"/>
          </a:xfrm>
          <a:prstGeom prst="downArrow">
            <a:avLst>
              <a:gd name="adj1" fmla="val 58889"/>
              <a:gd name="adj2" fmla="val 60000"/>
            </a:avLst>
          </a:prstGeom>
          <a:solidFill>
            <a:schemeClr val="folHlink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ltGray">
          <a:xfrm>
            <a:off x="4124425" y="3917387"/>
            <a:ext cx="455613" cy="381000"/>
          </a:xfrm>
          <a:prstGeom prst="downArrow">
            <a:avLst>
              <a:gd name="adj1" fmla="val 58889"/>
              <a:gd name="adj2" fmla="val 60000"/>
            </a:avLst>
          </a:prstGeom>
          <a:solidFill>
            <a:schemeClr val="accent2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1428135" y="2971943"/>
            <a:ext cx="5907882" cy="914400"/>
            <a:chOff x="2736" y="1803"/>
            <a:chExt cx="2552" cy="576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gray">
            <a:xfrm>
              <a:off x="2736" y="1803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gray">
            <a:xfrm>
              <a:off x="2743" y="1809"/>
              <a:ext cx="2536" cy="2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gray">
            <a:xfrm>
              <a:off x="2744" y="2059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61176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4" name="Text Box 11"/>
          <p:cNvSpPr txBox="1">
            <a:spLocks noChangeArrowheads="1"/>
          </p:cNvSpPr>
          <p:nvPr/>
        </p:nvSpPr>
        <p:spPr bwMode="gray">
          <a:xfrm>
            <a:off x="1447800" y="3491056"/>
            <a:ext cx="5846529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400" b="1" dirty="0">
                <a:solidFill>
                  <a:srgbClr val="000000"/>
                </a:solidFill>
                <a:ea typeface="宋体" charset="-122"/>
              </a:rPr>
              <a:t> </a:t>
            </a:r>
            <a:r>
              <a:rPr lang="zh-CN" altLang="en-US" sz="1400" b="1" dirty="0" smtClean="0">
                <a:solidFill>
                  <a:srgbClr val="000000"/>
                </a:solidFill>
                <a:ea typeface="宋体" charset="-122"/>
              </a:rPr>
              <a:t>在本机配置</a:t>
            </a:r>
            <a:r>
              <a:rPr lang="en-US" altLang="zh-CN" sz="1400" b="1" dirty="0" smtClean="0">
                <a:solidFill>
                  <a:srgbClr val="000000"/>
                </a:solidFill>
                <a:ea typeface="宋体" charset="-122"/>
              </a:rPr>
              <a:t>JDK</a:t>
            </a:r>
            <a:r>
              <a:rPr lang="zh-CN" altLang="en-US" sz="1400" b="1" dirty="0">
                <a:solidFill>
                  <a:srgbClr val="000000"/>
                </a:solidFill>
                <a:ea typeface="宋体" charset="-122"/>
              </a:rPr>
              <a:t>环境</a:t>
            </a:r>
            <a:endParaRPr lang="en-US" altLang="zh-CN" sz="1400" b="1" dirty="0">
              <a:solidFill>
                <a:srgbClr val="000000"/>
              </a:solidFill>
              <a:ea typeface="宋体" charset="-122"/>
            </a:endParaRPr>
          </a:p>
        </p:txBody>
      </p: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1415435" y="4256231"/>
            <a:ext cx="5899702" cy="914400"/>
            <a:chOff x="2728" y="2640"/>
            <a:chExt cx="2552" cy="576"/>
          </a:xfrm>
        </p:grpSpPr>
        <p:sp>
          <p:nvSpPr>
            <p:cNvPr id="16" name="Rectangle 13"/>
            <p:cNvSpPr>
              <a:spLocks noChangeArrowheads="1"/>
            </p:cNvSpPr>
            <p:nvPr/>
          </p:nvSpPr>
          <p:spPr bwMode="gray">
            <a:xfrm>
              <a:off x="2728" y="2640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gray">
            <a:xfrm>
              <a:off x="2742" y="2646"/>
              <a:ext cx="2529" cy="26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gray">
            <a:xfrm>
              <a:off x="2736" y="2896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61176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1433995" y="4781693"/>
            <a:ext cx="586033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 b="1" dirty="0">
                <a:solidFill>
                  <a:srgbClr val="000000"/>
                </a:solidFill>
                <a:ea typeface="宋体" charset="-122"/>
              </a:rPr>
              <a:t>在本机配置开发环境</a:t>
            </a:r>
            <a:endParaRPr lang="en-US" altLang="zh-CN" sz="1400" b="1" dirty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1433995" y="2965593"/>
            <a:ext cx="588114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200" b="1" dirty="0">
                <a:solidFill>
                  <a:srgbClr val="FFFFFF"/>
                </a:solidFill>
                <a:ea typeface="宋体" charset="-122"/>
              </a:rPr>
              <a:t>第二步</a:t>
            </a:r>
            <a:endParaRPr lang="en-US" altLang="zh-CN" sz="2200" b="1" dirty="0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gray">
          <a:xfrm>
            <a:off x="1447800" y="4234006"/>
            <a:ext cx="584653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200" b="1" dirty="0" smtClean="0">
                <a:solidFill>
                  <a:srgbClr val="FFFFFF"/>
                </a:solidFill>
                <a:ea typeface="宋体" charset="-122"/>
              </a:rPr>
              <a:t>第三步</a:t>
            </a:r>
            <a:endParaRPr lang="en-US" altLang="zh-CN" sz="2200" b="1" dirty="0">
              <a:solidFill>
                <a:srgbClr val="FFFFFF"/>
              </a:solidFill>
              <a:ea typeface="宋体" charset="-122"/>
            </a:endParaRPr>
          </a:p>
        </p:txBody>
      </p:sp>
      <p:grpSp>
        <p:nvGrpSpPr>
          <p:cNvPr id="22" name="Group 27"/>
          <p:cNvGrpSpPr>
            <a:grpSpLocks/>
          </p:cNvGrpSpPr>
          <p:nvPr/>
        </p:nvGrpSpPr>
        <p:grpSpPr bwMode="auto">
          <a:xfrm>
            <a:off x="1415435" y="1625743"/>
            <a:ext cx="5920582" cy="914400"/>
            <a:chOff x="2728" y="983"/>
            <a:chExt cx="2552" cy="576"/>
          </a:xfrm>
        </p:grpSpPr>
        <p:sp>
          <p:nvSpPr>
            <p:cNvPr id="23" name="Rectangle 28"/>
            <p:cNvSpPr>
              <a:spLocks noChangeArrowheads="1"/>
            </p:cNvSpPr>
            <p:nvPr/>
          </p:nvSpPr>
          <p:spPr bwMode="gray">
            <a:xfrm>
              <a:off x="2728" y="983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" name="Rectangle 29"/>
            <p:cNvSpPr>
              <a:spLocks noChangeArrowheads="1"/>
            </p:cNvSpPr>
            <p:nvPr/>
          </p:nvSpPr>
          <p:spPr bwMode="gray">
            <a:xfrm>
              <a:off x="2741" y="989"/>
              <a:ext cx="2530" cy="26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" name="Rectangle 30"/>
            <p:cNvSpPr>
              <a:spLocks noChangeArrowheads="1"/>
            </p:cNvSpPr>
            <p:nvPr/>
          </p:nvSpPr>
          <p:spPr bwMode="gray">
            <a:xfrm>
              <a:off x="2736" y="1239"/>
              <a:ext cx="2535" cy="314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61176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6" name="Text Box 31"/>
          <p:cNvSpPr txBox="1">
            <a:spLocks noChangeArrowheads="1"/>
          </p:cNvSpPr>
          <p:nvPr/>
        </p:nvSpPr>
        <p:spPr bwMode="gray">
          <a:xfrm>
            <a:off x="1447800" y="2148031"/>
            <a:ext cx="5867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 b="1" dirty="0" smtClean="0">
                <a:solidFill>
                  <a:srgbClr val="000000"/>
                </a:solidFill>
                <a:ea typeface="宋体" charset="-122"/>
              </a:rPr>
              <a:t>下载必需的资源包</a:t>
            </a:r>
            <a:endParaRPr lang="en-US" altLang="zh-CN" sz="1400" b="1" dirty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gray">
          <a:xfrm>
            <a:off x="1447800" y="1598756"/>
            <a:ext cx="584653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200" b="1" dirty="0">
                <a:solidFill>
                  <a:srgbClr val="FFFFFF"/>
                </a:solidFill>
                <a:ea typeface="宋体" charset="-122"/>
              </a:rPr>
              <a:t>第一步</a:t>
            </a:r>
            <a:endParaRPr lang="en-US" altLang="zh-CN" sz="2200" b="1" dirty="0">
              <a:solidFill>
                <a:srgbClr val="FFFFFF"/>
              </a:solidFill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1.1</a:t>
            </a:r>
            <a:r>
              <a:rPr lang="zh-CN" altLang="en-US" dirty="0" smtClean="0">
                <a:ea typeface="宋体" charset="-122"/>
              </a:rPr>
              <a:t>、资源包下载</a:t>
            </a:r>
            <a:endParaRPr lang="en-US" altLang="zh-CN" dirty="0" smtClean="0">
              <a:ea typeface="宋体" charset="-122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5105400"/>
          </a:xfrm>
        </p:spPr>
        <p:txBody>
          <a:bodyPr/>
          <a:lstStyle/>
          <a:p>
            <a:pPr marL="914400" lvl="1" indent="-457200" eaLnBrk="1" hangingPunct="1">
              <a:buFont typeface="+mj-ea"/>
              <a:buAutoNum type="circleNumDbPlain"/>
            </a:pPr>
            <a:r>
              <a:rPr lang="en-US" altLang="zh-CN" sz="2400" dirty="0" smtClean="0">
                <a:solidFill>
                  <a:schemeClr val="tx2"/>
                </a:solidFill>
                <a:ea typeface="宋体" charset="-122"/>
              </a:rPr>
              <a:t>JDK</a:t>
            </a:r>
            <a:r>
              <a:rPr lang="zh-CN" altLang="en-US" sz="2400" dirty="0" smtClean="0">
                <a:solidFill>
                  <a:schemeClr val="tx2"/>
                </a:solidFill>
                <a:ea typeface="宋体" charset="-122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ea typeface="宋体" charset="-122"/>
              </a:rPr>
              <a:t>jdk-6u31</a:t>
            </a:r>
            <a:r>
              <a:rPr lang="zh-CN" altLang="en-US" sz="2400" dirty="0" smtClean="0">
                <a:solidFill>
                  <a:schemeClr val="tx2"/>
                </a:solidFill>
                <a:ea typeface="宋体" charset="-122"/>
              </a:rPr>
              <a:t>）</a:t>
            </a:r>
            <a:r>
              <a:rPr lang="en-US" altLang="zh-CN" sz="2400" dirty="0" smtClean="0">
                <a:solidFill>
                  <a:schemeClr val="tx2"/>
                </a:solidFill>
                <a:ea typeface="宋体" charset="-122"/>
              </a:rPr>
              <a:t/>
            </a:r>
            <a:br>
              <a:rPr lang="en-US" altLang="zh-CN" sz="2400" dirty="0" smtClean="0">
                <a:solidFill>
                  <a:schemeClr val="tx2"/>
                </a:solidFill>
                <a:ea typeface="宋体" charset="-122"/>
              </a:rPr>
            </a:br>
            <a:r>
              <a:rPr lang="en-US" altLang="zh-CN" sz="2400" dirty="0" smtClean="0">
                <a:solidFill>
                  <a:srgbClr val="FF0000"/>
                </a:solidFill>
                <a:ea typeface="宋体" charset="-122"/>
              </a:rPr>
              <a:t>http://www.oracle.com/technetwork/java/javase/downloads/index.html</a:t>
            </a:r>
          </a:p>
          <a:p>
            <a:pPr marL="914400" lvl="1" indent="-457200" eaLnBrk="1" hangingPunct="1">
              <a:buFont typeface="+mj-ea"/>
              <a:buAutoNum type="circleNumDbPlain"/>
            </a:pPr>
            <a:r>
              <a:rPr lang="en-US" altLang="zh-CN" sz="2400" dirty="0" smtClean="0">
                <a:solidFill>
                  <a:schemeClr val="tx2"/>
                </a:solidFill>
                <a:ea typeface="宋体" charset="-122"/>
              </a:rPr>
              <a:t>Eclipse</a:t>
            </a:r>
            <a:r>
              <a:rPr lang="zh-CN" altLang="en-US" sz="2400" dirty="0" smtClean="0">
                <a:solidFill>
                  <a:schemeClr val="tx2"/>
                </a:solidFill>
                <a:ea typeface="宋体" charset="-122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ea typeface="宋体" charset="-122"/>
              </a:rPr>
              <a:t>eclipse-jee-indigo-SR2</a:t>
            </a:r>
            <a:r>
              <a:rPr lang="zh-CN" altLang="en-US" sz="2400" dirty="0" smtClean="0">
                <a:solidFill>
                  <a:schemeClr val="tx2"/>
                </a:solidFill>
                <a:ea typeface="宋体" charset="-122"/>
              </a:rPr>
              <a:t>）</a:t>
            </a:r>
            <a:r>
              <a:rPr lang="en-US" altLang="zh-CN" sz="2400" dirty="0" smtClean="0">
                <a:solidFill>
                  <a:schemeClr val="tx2"/>
                </a:solidFill>
                <a:ea typeface="宋体" charset="-122"/>
              </a:rPr>
              <a:t/>
            </a:r>
            <a:br>
              <a:rPr lang="en-US" altLang="zh-CN" sz="2400" dirty="0" smtClean="0">
                <a:solidFill>
                  <a:schemeClr val="tx2"/>
                </a:solidFill>
                <a:ea typeface="宋体" charset="-122"/>
              </a:rPr>
            </a:br>
            <a:r>
              <a:rPr lang="en-US" altLang="zh-CN" sz="2400" dirty="0" smtClean="0">
                <a:solidFill>
                  <a:srgbClr val="FF0000"/>
                </a:solidFill>
                <a:ea typeface="宋体" charset="-122"/>
              </a:rPr>
              <a:t>http://www.eclipse.org/downloads/</a:t>
            </a:r>
          </a:p>
          <a:p>
            <a:pPr marL="914400" lvl="1" indent="-457200" eaLnBrk="1" hangingPunct="1">
              <a:buFont typeface="+mj-ea"/>
              <a:buAutoNum type="circleNumDbPlain"/>
            </a:pPr>
            <a:r>
              <a:rPr lang="en-US" altLang="zh-CN" sz="2400" dirty="0" smtClean="0">
                <a:solidFill>
                  <a:schemeClr val="tx2"/>
                </a:solidFill>
                <a:ea typeface="宋体" charset="-122"/>
              </a:rPr>
              <a:t>tomcat</a:t>
            </a:r>
            <a:r>
              <a:rPr lang="zh-CN" altLang="en-US" sz="2400" dirty="0" smtClean="0">
                <a:solidFill>
                  <a:schemeClr val="tx2"/>
                </a:solidFill>
                <a:ea typeface="宋体" charset="-122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ea typeface="宋体" charset="-122"/>
              </a:rPr>
              <a:t>apache-tomcat-7.0.26-windows</a:t>
            </a:r>
            <a:r>
              <a:rPr lang="zh-CN" altLang="en-US" sz="2400" dirty="0" smtClean="0">
                <a:solidFill>
                  <a:schemeClr val="tx2"/>
                </a:solidFill>
                <a:ea typeface="宋体" charset="-122"/>
              </a:rPr>
              <a:t>）</a:t>
            </a:r>
            <a:r>
              <a:rPr lang="en-US" altLang="zh-CN" sz="2400" dirty="0" smtClean="0">
                <a:solidFill>
                  <a:schemeClr val="tx2"/>
                </a:solidFill>
                <a:ea typeface="宋体" charset="-122"/>
              </a:rPr>
              <a:t/>
            </a:r>
            <a:br>
              <a:rPr lang="en-US" altLang="zh-CN" sz="2400" dirty="0" smtClean="0">
                <a:solidFill>
                  <a:schemeClr val="tx2"/>
                </a:solidFill>
                <a:ea typeface="宋体" charset="-122"/>
              </a:rPr>
            </a:br>
            <a:r>
              <a:rPr lang="en-US" altLang="zh-CN" sz="2400" dirty="0" smtClean="0">
                <a:solidFill>
                  <a:srgbClr val="FF0000"/>
                </a:solidFill>
                <a:ea typeface="宋体" charset="-122"/>
              </a:rPr>
              <a:t>http://tomcat.apache.org/</a:t>
            </a:r>
          </a:p>
          <a:p>
            <a:pPr marL="914400" lvl="1" indent="-457200" eaLnBrk="1" hangingPunct="1">
              <a:buFont typeface="+mj-ea"/>
              <a:buAutoNum type="circleNumDbPlain"/>
            </a:pPr>
            <a:r>
              <a:rPr lang="en-US" altLang="zh-CN" sz="2400" dirty="0" err="1" smtClean="0">
                <a:solidFill>
                  <a:schemeClr val="tx2"/>
                </a:solidFill>
                <a:ea typeface="宋体" charset="-122"/>
              </a:rPr>
              <a:t>cxf</a:t>
            </a:r>
            <a:r>
              <a:rPr lang="zh-CN" altLang="en-US" sz="2400" dirty="0" smtClean="0">
                <a:solidFill>
                  <a:schemeClr val="tx2"/>
                </a:solidFill>
                <a:ea typeface="宋体" charset="-122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ea typeface="宋体" charset="-122"/>
              </a:rPr>
              <a:t>apache-cxf-2.5.2</a:t>
            </a:r>
            <a:r>
              <a:rPr lang="zh-CN" altLang="en-US" sz="2400" dirty="0" smtClean="0">
                <a:solidFill>
                  <a:schemeClr val="tx2"/>
                </a:solidFill>
                <a:ea typeface="宋体" charset="-122"/>
              </a:rPr>
              <a:t>）</a:t>
            </a:r>
            <a:r>
              <a:rPr lang="en-US" altLang="zh-CN" sz="2400" dirty="0" smtClean="0">
                <a:solidFill>
                  <a:schemeClr val="tx2"/>
                </a:solidFill>
                <a:ea typeface="宋体" charset="-122"/>
              </a:rPr>
              <a:t/>
            </a:r>
            <a:br>
              <a:rPr lang="en-US" altLang="zh-CN" sz="2400" dirty="0" smtClean="0">
                <a:solidFill>
                  <a:schemeClr val="tx2"/>
                </a:solidFill>
                <a:ea typeface="宋体" charset="-122"/>
              </a:rPr>
            </a:br>
            <a:r>
              <a:rPr lang="en-US" altLang="zh-CN" sz="2400" dirty="0" smtClean="0">
                <a:solidFill>
                  <a:srgbClr val="FF0000"/>
                </a:solidFill>
                <a:ea typeface="宋体" charset="-122"/>
              </a:rPr>
              <a:t>http://cxf.apache.org/download.html</a:t>
            </a:r>
          </a:p>
          <a:p>
            <a:pPr marL="914400" lvl="1" indent="-457200" eaLnBrk="1" hangingPunct="1">
              <a:buFont typeface="+mj-ea"/>
              <a:buAutoNum type="circleNumDbPlain"/>
            </a:pPr>
            <a:r>
              <a:rPr lang="en-US" altLang="zh-CN" sz="2400" dirty="0" smtClean="0">
                <a:solidFill>
                  <a:schemeClr val="tx2"/>
                </a:solidFill>
                <a:ea typeface="宋体" charset="-122"/>
              </a:rPr>
              <a:t>maven</a:t>
            </a:r>
            <a:r>
              <a:rPr lang="zh-CN" altLang="en-US" sz="2400" dirty="0" smtClean="0">
                <a:solidFill>
                  <a:schemeClr val="tx2"/>
                </a:solidFill>
                <a:ea typeface="宋体" charset="-122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ea typeface="宋体" charset="-122"/>
              </a:rPr>
              <a:t>apache-maven-3.0.4</a:t>
            </a:r>
            <a:r>
              <a:rPr lang="zh-CN" altLang="en-US" sz="2400" dirty="0" smtClean="0">
                <a:solidFill>
                  <a:schemeClr val="tx2"/>
                </a:solidFill>
                <a:ea typeface="宋体" charset="-122"/>
              </a:rPr>
              <a:t>）</a:t>
            </a:r>
            <a:r>
              <a:rPr lang="en-US" altLang="zh-CN" sz="2400" dirty="0" smtClean="0">
                <a:solidFill>
                  <a:schemeClr val="tx2"/>
                </a:solidFill>
                <a:ea typeface="宋体" charset="-122"/>
              </a:rPr>
              <a:t/>
            </a:r>
            <a:br>
              <a:rPr lang="en-US" altLang="zh-CN" sz="2400" dirty="0" smtClean="0">
                <a:solidFill>
                  <a:schemeClr val="tx2"/>
                </a:solidFill>
                <a:ea typeface="宋体" charset="-122"/>
              </a:rPr>
            </a:br>
            <a:r>
              <a:rPr lang="en-US" altLang="zh-CN" sz="2400" dirty="0" smtClean="0">
                <a:solidFill>
                  <a:srgbClr val="FF0000"/>
                </a:solidFill>
                <a:ea typeface="宋体" charset="-122"/>
              </a:rPr>
              <a:t>http://maven.apache.org/download.html</a:t>
            </a:r>
          </a:p>
          <a:p>
            <a:pPr marL="914400" lvl="1" indent="-457200" eaLnBrk="1" hangingPunct="1">
              <a:buFont typeface="+mj-ea"/>
              <a:buAutoNum type="circleNumDbPlain"/>
            </a:pPr>
            <a:r>
              <a:rPr lang="en-US" altLang="zh-CN" sz="2400" dirty="0" smtClean="0">
                <a:solidFill>
                  <a:schemeClr val="tx2"/>
                </a:solidFill>
                <a:ea typeface="宋体" charset="-122"/>
              </a:rPr>
              <a:t>m2e</a:t>
            </a:r>
            <a:r>
              <a:rPr lang="zh-CN" altLang="en-US" sz="2400" dirty="0" smtClean="0">
                <a:solidFill>
                  <a:schemeClr val="tx2"/>
                </a:solidFill>
                <a:ea typeface="宋体" charset="-122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ea typeface="宋体" charset="-122"/>
              </a:rPr>
              <a:t>Eclipse</a:t>
            </a:r>
            <a:r>
              <a:rPr lang="zh-CN" altLang="en-US" sz="2400" dirty="0" smtClean="0">
                <a:solidFill>
                  <a:schemeClr val="tx2"/>
                </a:solidFill>
                <a:ea typeface="宋体" charset="-122"/>
              </a:rPr>
              <a:t>插件）</a:t>
            </a:r>
            <a:r>
              <a:rPr lang="en-US" altLang="zh-CN" sz="2400" dirty="0" smtClean="0">
                <a:solidFill>
                  <a:schemeClr val="tx2"/>
                </a:solidFill>
                <a:ea typeface="宋体" charset="-122"/>
              </a:rPr>
              <a:t/>
            </a:r>
            <a:br>
              <a:rPr lang="en-US" altLang="zh-CN" sz="2400" dirty="0" smtClean="0">
                <a:solidFill>
                  <a:schemeClr val="tx2"/>
                </a:solidFill>
                <a:ea typeface="宋体" charset="-122"/>
              </a:rPr>
            </a:br>
            <a:r>
              <a:rPr lang="en-US" altLang="zh-CN" sz="2400" dirty="0" smtClean="0">
                <a:solidFill>
                  <a:srgbClr val="FF0000"/>
                </a:solidFill>
                <a:ea typeface="宋体" charset="-122"/>
              </a:rPr>
              <a:t>http://download.eclipse.org/technology/m2e/releases</a:t>
            </a:r>
            <a:r>
              <a:rPr lang="en-US" altLang="zh-CN" sz="2400" dirty="0" smtClean="0">
                <a:solidFill>
                  <a:schemeClr val="tx2"/>
                </a:solidFill>
                <a:ea typeface="宋体" charset="-122"/>
              </a:rPr>
              <a:t/>
            </a:r>
            <a:br>
              <a:rPr lang="en-US" altLang="zh-CN" sz="2400" dirty="0" smtClean="0">
                <a:solidFill>
                  <a:schemeClr val="tx2"/>
                </a:solidFill>
                <a:ea typeface="宋体" charset="-122"/>
              </a:rPr>
            </a:br>
            <a:endParaRPr lang="en-US" altLang="zh-CN" sz="2400" dirty="0" smtClean="0">
              <a:solidFill>
                <a:schemeClr val="tx2"/>
              </a:solidFill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charset="-122"/>
              </a:rPr>
              <a:t>1.2</a:t>
            </a:r>
            <a:r>
              <a:rPr lang="zh-CN" altLang="en-US" smtClean="0">
                <a:ea typeface="宋体" charset="-122"/>
              </a:rPr>
              <a:t>、</a:t>
            </a:r>
            <a:r>
              <a:rPr lang="en-US" altLang="zh-CN" smtClean="0">
                <a:ea typeface="宋体" charset="-122"/>
              </a:rPr>
              <a:t>JDK</a:t>
            </a:r>
            <a:r>
              <a:rPr lang="zh-CN" altLang="en-US" smtClean="0">
                <a:ea typeface="宋体" charset="-122"/>
              </a:rPr>
              <a:t>安装配置</a:t>
            </a:r>
            <a:endParaRPr lang="en-US" altLang="zh-CN" smtClean="0">
              <a:ea typeface="宋体" charset="-122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3124200" cy="1143000"/>
          </a:xfrm>
        </p:spPr>
        <p:txBody>
          <a:bodyPr/>
          <a:lstStyle/>
          <a:p>
            <a:pPr marL="971550" lvl="1" indent="-514350" eaLnBrk="1" hangingPunct="1">
              <a:buFont typeface="Arial" charset="0"/>
              <a:buAutoNum type="romanUcPeriod"/>
            </a:pPr>
            <a:r>
              <a:rPr lang="zh-CN" altLang="en-US" sz="2400" smtClean="0">
                <a:solidFill>
                  <a:schemeClr val="tx2"/>
                </a:solidFill>
                <a:ea typeface="宋体" charset="-122"/>
              </a:rPr>
              <a:t>安装</a:t>
            </a:r>
            <a:r>
              <a:rPr lang="en-US" altLang="zh-CN" sz="2400" smtClean="0">
                <a:solidFill>
                  <a:schemeClr val="tx2"/>
                </a:solidFill>
                <a:ea typeface="宋体" charset="-122"/>
              </a:rPr>
              <a:t>JDK</a:t>
            </a:r>
          </a:p>
          <a:p>
            <a:pPr marL="971550" lvl="1" indent="-514350" eaLnBrk="1" hangingPunct="1">
              <a:buFont typeface="Arial" charset="0"/>
              <a:buAutoNum type="romanUcPeriod"/>
            </a:pPr>
            <a:r>
              <a:rPr lang="zh-CN" altLang="en-US" sz="2400" smtClean="0">
                <a:solidFill>
                  <a:schemeClr val="tx2"/>
                </a:solidFill>
                <a:ea typeface="宋体" charset="-122"/>
              </a:rPr>
              <a:t>配置环境变量</a:t>
            </a:r>
            <a:endParaRPr lang="en-US" altLang="zh-CN" sz="2400" smtClean="0">
              <a:solidFill>
                <a:schemeClr val="tx2"/>
              </a:solidFill>
              <a:ea typeface="宋体" charset="-122"/>
            </a:endParaRPr>
          </a:p>
          <a:p>
            <a:pPr marL="971550" lvl="1" indent="-514350" eaLnBrk="1" hangingPunct="1">
              <a:buFont typeface="Arial" charset="0"/>
              <a:buAutoNum type="romanUcPeriod"/>
            </a:pPr>
            <a:endParaRPr lang="en-US" altLang="zh-CN" sz="2400" smtClean="0">
              <a:solidFill>
                <a:schemeClr val="tx2"/>
              </a:solidFill>
              <a:ea typeface="宋体" charset="-122"/>
            </a:endParaRPr>
          </a:p>
        </p:txBody>
      </p:sp>
      <p:pic>
        <p:nvPicPr>
          <p:cNvPr id="7172" name="Picture 2" descr="C:\Users\congxz\AppData\Roaming\Tencent\Users\155175285\QQ\WinTemp\RichOle\YY567UMTB8)]X8%3KT1%~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344613"/>
            <a:ext cx="53022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228600" y="2590800"/>
            <a:ext cx="33528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AutoNum type="circleNumDbPlain"/>
            </a:pPr>
            <a:r>
              <a:rPr lang="zh-CN" altLang="en-US">
                <a:ea typeface="宋体" charset="-122"/>
              </a:rPr>
              <a:t>创建名为</a:t>
            </a:r>
            <a:r>
              <a:rPr lang="en-US" altLang="zh-CN">
                <a:solidFill>
                  <a:srgbClr val="FF0000"/>
                </a:solidFill>
                <a:ea typeface="宋体" charset="-122"/>
              </a:rPr>
              <a:t>JAVA_HOME</a:t>
            </a:r>
            <a:r>
              <a:rPr lang="zh-CN" altLang="en-US">
                <a:ea typeface="宋体" charset="-122"/>
              </a:rPr>
              <a:t>的系统环境变量：</a:t>
            </a:r>
            <a:r>
              <a:rPr lang="en-US" altLang="zh-CN">
                <a:ea typeface="宋体" charset="-122"/>
              </a:rPr>
              <a:t/>
            </a:r>
            <a:br>
              <a:rPr lang="en-US" altLang="zh-CN">
                <a:ea typeface="宋体" charset="-122"/>
              </a:rPr>
            </a:br>
            <a:r>
              <a:rPr lang="en-US" altLang="zh-CN" b="1">
                <a:solidFill>
                  <a:srgbClr val="FF0000"/>
                </a:solidFill>
                <a:ea typeface="宋体" charset="-122"/>
              </a:rPr>
              <a:t>C:\Program Files\Java\jdk1.6.0_31</a:t>
            </a:r>
          </a:p>
          <a:p>
            <a:pPr eaLnBrk="1" hangingPunct="1">
              <a:lnSpc>
                <a:spcPct val="150000"/>
              </a:lnSpc>
              <a:buFontTx/>
              <a:buAutoNum type="circleNumDbPlain"/>
            </a:pPr>
            <a:r>
              <a:rPr lang="zh-CN" altLang="en-US">
                <a:ea typeface="宋体" charset="-122"/>
              </a:rPr>
              <a:t>添加</a:t>
            </a:r>
            <a:r>
              <a:rPr lang="en-US" altLang="zh-CN">
                <a:ea typeface="宋体" charset="-122"/>
              </a:rPr>
              <a:t>jdk</a:t>
            </a:r>
            <a:r>
              <a:rPr lang="zh-CN" altLang="en-US">
                <a:ea typeface="宋体" charset="-122"/>
              </a:rPr>
              <a:t>、</a:t>
            </a:r>
            <a:r>
              <a:rPr lang="en-US" altLang="zh-CN">
                <a:ea typeface="宋体" charset="-122"/>
              </a:rPr>
              <a:t>jre</a:t>
            </a:r>
            <a:r>
              <a:rPr lang="zh-CN" altLang="en-US">
                <a:ea typeface="宋体" charset="-122"/>
              </a:rPr>
              <a:t>的</a:t>
            </a:r>
            <a:r>
              <a:rPr lang="en-US" altLang="zh-CN">
                <a:ea typeface="宋体" charset="-122"/>
              </a:rPr>
              <a:t>bin</a:t>
            </a:r>
            <a:r>
              <a:rPr lang="zh-CN" altLang="en-US">
                <a:ea typeface="宋体" charset="-122"/>
              </a:rPr>
              <a:t>目录至系统环境变量</a:t>
            </a:r>
            <a:r>
              <a:rPr lang="en-US" altLang="zh-CN">
                <a:ea typeface="宋体" charset="-122"/>
              </a:rPr>
              <a:t>PATH</a:t>
            </a:r>
            <a:r>
              <a:rPr lang="zh-CN" altLang="en-US">
                <a:ea typeface="宋体" charset="-122"/>
              </a:rPr>
              <a:t>中：</a:t>
            </a:r>
            <a:r>
              <a:rPr lang="en-US" altLang="zh-CN">
                <a:ea typeface="宋体" charset="-122"/>
              </a:rPr>
              <a:t/>
            </a:r>
            <a:br>
              <a:rPr lang="en-US" altLang="zh-CN">
                <a:ea typeface="宋体" charset="-122"/>
              </a:rPr>
            </a:br>
            <a:r>
              <a:rPr lang="en-US" altLang="zh-CN" b="1">
                <a:solidFill>
                  <a:srgbClr val="FF0000"/>
                </a:solidFill>
                <a:ea typeface="宋体" charset="-122"/>
              </a:rPr>
              <a:t>%JAVA_HOME%\bin;%JAVA_HOME%\jre\bin;</a:t>
            </a:r>
            <a:endParaRPr lang="zh-CN" altLang="en-US" b="1">
              <a:solidFill>
                <a:srgbClr val="FF0000"/>
              </a:solidFill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宋体" charset="-122"/>
              </a:rPr>
              <a:t>1.3</a:t>
            </a:r>
            <a:r>
              <a:rPr lang="zh-CN" altLang="en-US" dirty="0" smtClean="0">
                <a:ea typeface="宋体" charset="-122"/>
              </a:rPr>
              <a:t>、开发环境配置</a:t>
            </a:r>
            <a:endParaRPr lang="en-US" altLang="zh-CN" dirty="0" smtClean="0">
              <a:ea typeface="宋体" charset="-122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229600" cy="5105400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chemeClr val="tx2"/>
                </a:solidFill>
                <a:ea typeface="宋体" charset="-122"/>
              </a:rPr>
              <a:t>Eclipse</a:t>
            </a:r>
            <a:r>
              <a:rPr lang="zh-CN" altLang="en-US" sz="2400" dirty="0" smtClean="0">
                <a:solidFill>
                  <a:schemeClr val="tx2"/>
                </a:solidFill>
                <a:ea typeface="宋体" charset="-122"/>
              </a:rPr>
              <a:t>、</a:t>
            </a:r>
            <a:r>
              <a:rPr lang="en-US" altLang="zh-CN" sz="2400" dirty="0" smtClean="0">
                <a:solidFill>
                  <a:schemeClr val="tx2"/>
                </a:solidFill>
                <a:ea typeface="宋体" charset="-122"/>
              </a:rPr>
              <a:t>tomcat</a:t>
            </a:r>
            <a:r>
              <a:rPr lang="zh-CN" altLang="en-US" sz="2400" dirty="0" smtClean="0">
                <a:solidFill>
                  <a:schemeClr val="tx2"/>
                </a:solidFill>
                <a:ea typeface="宋体" charset="-122"/>
              </a:rPr>
              <a:t>、</a:t>
            </a:r>
            <a:r>
              <a:rPr lang="en-US" altLang="zh-CN" sz="2400" dirty="0" err="1" smtClean="0">
                <a:solidFill>
                  <a:schemeClr val="tx2"/>
                </a:solidFill>
                <a:ea typeface="宋体" charset="-122"/>
              </a:rPr>
              <a:t>cxf</a:t>
            </a:r>
            <a:r>
              <a:rPr lang="en-US" altLang="zh-CN" sz="2400" dirty="0" smtClean="0">
                <a:solidFill>
                  <a:schemeClr val="tx2"/>
                </a:solidFill>
                <a:ea typeface="宋体" charset="-122"/>
              </a:rPr>
              <a:t/>
            </a:r>
            <a:br>
              <a:rPr lang="en-US" altLang="zh-CN" sz="2400" dirty="0" smtClean="0">
                <a:solidFill>
                  <a:schemeClr val="tx2"/>
                </a:solidFill>
                <a:ea typeface="宋体" charset="-122"/>
              </a:rPr>
            </a:br>
            <a:r>
              <a:rPr lang="zh-CN" altLang="en-US" sz="2400" dirty="0" smtClean="0">
                <a:solidFill>
                  <a:schemeClr val="tx2"/>
                </a:solidFill>
                <a:ea typeface="宋体" charset="-122"/>
              </a:rPr>
              <a:t>释放压缩包到任意目录下即可。</a:t>
            </a:r>
            <a:endParaRPr lang="en-US" altLang="zh-CN" sz="2400" dirty="0" smtClean="0">
              <a:solidFill>
                <a:schemeClr val="tx2"/>
              </a:solidFill>
              <a:ea typeface="宋体" charset="-122"/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chemeClr val="tx2"/>
                </a:solidFill>
                <a:ea typeface="宋体" charset="-122"/>
              </a:rPr>
              <a:t>maven</a:t>
            </a:r>
            <a:br>
              <a:rPr lang="en-US" altLang="zh-CN" sz="2400" dirty="0" smtClean="0">
                <a:solidFill>
                  <a:schemeClr val="tx2"/>
                </a:solidFill>
                <a:ea typeface="宋体" charset="-122"/>
              </a:rPr>
            </a:br>
            <a:r>
              <a:rPr lang="zh-CN" altLang="en-US" sz="2400" dirty="0" smtClean="0">
                <a:solidFill>
                  <a:schemeClr val="tx2"/>
                </a:solidFill>
                <a:ea typeface="宋体" charset="-122"/>
              </a:rPr>
              <a:t>释放压缩包到任意目录下；创建名为</a:t>
            </a:r>
            <a:r>
              <a:rPr lang="en-US" altLang="zh-CN" sz="2400" dirty="0" smtClean="0">
                <a:solidFill>
                  <a:srgbClr val="FF0000"/>
                </a:solidFill>
                <a:ea typeface="宋体" charset="-122"/>
              </a:rPr>
              <a:t>M3_HOME</a:t>
            </a:r>
            <a:r>
              <a:rPr lang="zh-CN" altLang="en-US" sz="2400" dirty="0" smtClean="0">
                <a:solidFill>
                  <a:schemeClr val="tx2"/>
                </a:solidFill>
                <a:ea typeface="宋体" charset="-122"/>
              </a:rPr>
              <a:t>的系统环境变量指向解压目录（例：</a:t>
            </a:r>
            <a:r>
              <a:rPr lang="en-US" altLang="zh-CN" sz="2400" dirty="0" smtClean="0">
                <a:solidFill>
                  <a:srgbClr val="FF0000"/>
                </a:solidFill>
                <a:ea typeface="宋体" charset="-122"/>
              </a:rPr>
              <a:t>E:\java\apache-maven-3.0.4</a:t>
            </a:r>
            <a:r>
              <a:rPr lang="zh-CN" altLang="en-US" sz="2400" dirty="0" smtClean="0">
                <a:solidFill>
                  <a:schemeClr val="tx2"/>
                </a:solidFill>
                <a:ea typeface="宋体" charset="-122"/>
              </a:rPr>
              <a:t>）；添加</a:t>
            </a:r>
            <a:r>
              <a:rPr lang="en-US" altLang="zh-CN" sz="2400" dirty="0" smtClean="0">
                <a:solidFill>
                  <a:schemeClr val="tx2"/>
                </a:solidFill>
                <a:ea typeface="宋体" charset="-122"/>
              </a:rPr>
              <a:t>maven</a:t>
            </a:r>
            <a:r>
              <a:rPr lang="zh-CN" altLang="en-US" sz="2400" dirty="0" smtClean="0">
                <a:solidFill>
                  <a:schemeClr val="tx2"/>
                </a:solidFill>
                <a:ea typeface="宋体" charset="-122"/>
              </a:rPr>
              <a:t>的</a:t>
            </a:r>
            <a:r>
              <a:rPr lang="en-US" altLang="zh-CN" sz="2400" dirty="0" smtClean="0">
                <a:solidFill>
                  <a:schemeClr val="tx2"/>
                </a:solidFill>
                <a:ea typeface="宋体" charset="-122"/>
              </a:rPr>
              <a:t>bin</a:t>
            </a:r>
            <a:r>
              <a:rPr lang="zh-CN" altLang="en-US" sz="2400" dirty="0" smtClean="0">
                <a:solidFill>
                  <a:schemeClr val="tx2"/>
                </a:solidFill>
                <a:ea typeface="宋体" charset="-122"/>
              </a:rPr>
              <a:t>目录至系统环境变量</a:t>
            </a:r>
            <a:r>
              <a:rPr lang="en-US" altLang="zh-CN" sz="2400" dirty="0" smtClean="0">
                <a:solidFill>
                  <a:schemeClr val="tx2"/>
                </a:solidFill>
                <a:ea typeface="宋体" charset="-122"/>
              </a:rPr>
              <a:t>PATH</a:t>
            </a:r>
            <a:r>
              <a:rPr lang="zh-CN" altLang="en-US" sz="2400" dirty="0" smtClean="0">
                <a:solidFill>
                  <a:schemeClr val="tx2"/>
                </a:solidFill>
                <a:ea typeface="宋体" charset="-122"/>
              </a:rPr>
              <a:t>中（</a:t>
            </a:r>
            <a:r>
              <a:rPr lang="en-US" altLang="zh-CN" sz="2400" dirty="0" smtClean="0">
                <a:solidFill>
                  <a:srgbClr val="FF0000"/>
                </a:solidFill>
                <a:ea typeface="宋体" charset="-122"/>
              </a:rPr>
              <a:t>%M3_HOME%\bin;</a:t>
            </a:r>
            <a:r>
              <a:rPr lang="zh-CN" altLang="en-US" sz="2400" dirty="0" smtClean="0">
                <a:solidFill>
                  <a:schemeClr val="tx2"/>
                </a:solidFill>
                <a:ea typeface="宋体" charset="-122"/>
              </a:rPr>
              <a:t>）命令提示符下输入</a:t>
            </a:r>
            <a:r>
              <a:rPr lang="en-US" altLang="zh-CN" sz="2400" dirty="0" err="1" smtClean="0">
                <a:solidFill>
                  <a:srgbClr val="FF0000"/>
                </a:solidFill>
                <a:ea typeface="宋体" charset="-122"/>
              </a:rPr>
              <a:t>mvn</a:t>
            </a:r>
            <a:r>
              <a:rPr lang="en-US" altLang="zh-CN" sz="2400" dirty="0" smtClean="0">
                <a:solidFill>
                  <a:srgbClr val="FF0000"/>
                </a:solidFill>
                <a:ea typeface="宋体" charset="-122"/>
              </a:rPr>
              <a:t> –version</a:t>
            </a:r>
            <a:r>
              <a:rPr lang="zh-CN" altLang="en-US" sz="2400" dirty="0" smtClean="0">
                <a:solidFill>
                  <a:schemeClr val="tx2"/>
                </a:solidFill>
                <a:ea typeface="宋体" charset="-122"/>
              </a:rPr>
              <a:t>检查安装结果。</a:t>
            </a:r>
            <a:endParaRPr lang="en-US" altLang="zh-CN" sz="2400" dirty="0" smtClean="0">
              <a:solidFill>
                <a:schemeClr val="tx2"/>
              </a:solidFill>
              <a:ea typeface="宋体" charset="-122"/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chemeClr val="tx2"/>
                </a:solidFill>
                <a:ea typeface="宋体" charset="-122"/>
              </a:rPr>
              <a:t>m2e</a:t>
            </a:r>
            <a:r>
              <a:rPr lang="zh-CN" altLang="en-US" sz="2400" dirty="0" smtClean="0">
                <a:solidFill>
                  <a:schemeClr val="tx2"/>
                </a:solidFill>
                <a:ea typeface="宋体" charset="-122"/>
              </a:rPr>
              <a:t>（</a:t>
            </a:r>
            <a:r>
              <a:rPr lang="en-US" altLang="zh-CN" sz="2400" dirty="0" smtClean="0">
                <a:solidFill>
                  <a:schemeClr val="tx2"/>
                </a:solidFill>
                <a:ea typeface="宋体" charset="-122"/>
              </a:rPr>
              <a:t>Eclipse</a:t>
            </a:r>
            <a:r>
              <a:rPr lang="zh-CN" altLang="en-US" sz="2400" dirty="0" smtClean="0">
                <a:solidFill>
                  <a:schemeClr val="tx2"/>
                </a:solidFill>
                <a:ea typeface="宋体" charset="-122"/>
              </a:rPr>
              <a:t>插件）</a:t>
            </a:r>
            <a:r>
              <a:rPr lang="en-US" altLang="zh-CN" sz="2400" dirty="0" smtClean="0">
                <a:solidFill>
                  <a:schemeClr val="tx2"/>
                </a:solidFill>
                <a:ea typeface="宋体" charset="-122"/>
              </a:rPr>
              <a:t/>
            </a:r>
            <a:br>
              <a:rPr lang="en-US" altLang="zh-CN" sz="2400" dirty="0" smtClean="0">
                <a:solidFill>
                  <a:schemeClr val="tx2"/>
                </a:solidFill>
                <a:ea typeface="宋体" charset="-122"/>
              </a:rPr>
            </a:br>
            <a:r>
              <a:rPr lang="zh-CN" altLang="en-US" sz="2400" dirty="0" smtClean="0">
                <a:solidFill>
                  <a:schemeClr val="tx2"/>
                </a:solidFill>
                <a:ea typeface="宋体" charset="-122"/>
              </a:rPr>
              <a:t>通过</a:t>
            </a:r>
            <a:r>
              <a:rPr lang="en-US" altLang="zh-CN" sz="2400" dirty="0" smtClean="0">
                <a:solidFill>
                  <a:schemeClr val="tx2"/>
                </a:solidFill>
                <a:ea typeface="宋体" charset="-122"/>
              </a:rPr>
              <a:t>Eclipse</a:t>
            </a:r>
            <a:r>
              <a:rPr lang="zh-CN" altLang="en-US" sz="2400" dirty="0" smtClean="0">
                <a:solidFill>
                  <a:schemeClr val="tx2"/>
                </a:solidFill>
                <a:ea typeface="宋体" charset="-122"/>
              </a:rPr>
              <a:t>安装。</a:t>
            </a:r>
            <a:endParaRPr lang="en-US" altLang="zh-CN" sz="2400" dirty="0" smtClean="0">
              <a:solidFill>
                <a:schemeClr val="tx2"/>
              </a:solidFill>
              <a:ea typeface="宋体" charset="-122"/>
            </a:endParaRPr>
          </a:p>
          <a:p>
            <a:pPr lvl="1" eaLnBrk="1" hangingPunct="1">
              <a:buFont typeface="Wingdings" pitchFamily="2" charset="2"/>
              <a:buChar char="Ø"/>
            </a:pPr>
            <a:endParaRPr lang="en-US" altLang="zh-CN" sz="2400" dirty="0" smtClean="0">
              <a:solidFill>
                <a:schemeClr val="tx2"/>
              </a:solidFill>
              <a:ea typeface="宋体" charset="-122"/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000000"/>
                </a:solidFill>
                <a:ea typeface="宋体" charset="-122"/>
              </a:rPr>
              <a:t>Visual Studio 2010</a:t>
            </a:r>
            <a:br>
              <a:rPr lang="en-US" altLang="zh-CN" sz="2400" dirty="0" smtClean="0">
                <a:solidFill>
                  <a:srgbClr val="000000"/>
                </a:solidFill>
                <a:ea typeface="宋体" charset="-122"/>
              </a:rPr>
            </a:br>
            <a:r>
              <a:rPr lang="en-US" altLang="zh-CN" sz="2400" dirty="0" smtClean="0">
                <a:solidFill>
                  <a:srgbClr val="000000"/>
                </a:solidFill>
                <a:ea typeface="宋体" charset="-122"/>
              </a:rPr>
              <a:t>.NET</a:t>
            </a:r>
            <a:r>
              <a:rPr lang="zh-CN" altLang="en-US" sz="2400" dirty="0" smtClean="0">
                <a:solidFill>
                  <a:srgbClr val="000000"/>
                </a:solidFill>
                <a:ea typeface="宋体" charset="-122"/>
              </a:rPr>
              <a:t>开发工具，演示</a:t>
            </a:r>
            <a:r>
              <a:rPr lang="en-US" altLang="zh-CN" sz="2400" dirty="0" smtClean="0">
                <a:solidFill>
                  <a:srgbClr val="000000"/>
                </a:solidFill>
                <a:ea typeface="宋体" charset="-122"/>
              </a:rPr>
              <a:t>Web Service</a:t>
            </a:r>
            <a:r>
              <a:rPr lang="zh-CN" altLang="en-US" sz="2400" dirty="0" smtClean="0">
                <a:solidFill>
                  <a:srgbClr val="000000"/>
                </a:solidFill>
                <a:ea typeface="宋体" charset="-122"/>
              </a:rPr>
              <a:t>在异构环境下的调用。</a:t>
            </a:r>
            <a:r>
              <a:rPr lang="en-US" altLang="zh-CN" sz="2400" dirty="0" smtClean="0">
                <a:solidFill>
                  <a:srgbClr val="000000"/>
                </a:solidFill>
                <a:ea typeface="宋体" charset="-122"/>
              </a:rPr>
              <a:t/>
            </a:r>
            <a:br>
              <a:rPr lang="en-US" altLang="zh-CN" sz="2400" dirty="0" smtClean="0">
                <a:solidFill>
                  <a:srgbClr val="000000"/>
                </a:solidFill>
                <a:ea typeface="宋体" charset="-122"/>
              </a:rPr>
            </a:br>
            <a:endParaRPr lang="en-US" altLang="zh-CN" sz="2400" dirty="0" smtClean="0">
              <a:solidFill>
                <a:srgbClr val="000000"/>
              </a:solidFill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2</a:t>
            </a:r>
            <a:r>
              <a:rPr lang="zh-CN" altLang="en-US" dirty="0">
                <a:ea typeface="宋体" charset="-122"/>
              </a:rPr>
              <a:t>、</a:t>
            </a:r>
            <a:r>
              <a:rPr lang="en-US" altLang="zh-CN" dirty="0">
                <a:ea typeface="宋体" charset="-122"/>
              </a:rPr>
              <a:t>Web Service </a:t>
            </a:r>
            <a:r>
              <a:rPr lang="zh-CN" altLang="en-US" dirty="0">
                <a:ea typeface="宋体" charset="-122"/>
              </a:rPr>
              <a:t>开发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9219" name="AutoShape 5"/>
          <p:cNvSpPr>
            <a:spLocks noChangeArrowheads="1"/>
          </p:cNvSpPr>
          <p:nvPr/>
        </p:nvSpPr>
        <p:spPr bwMode="auto">
          <a:xfrm>
            <a:off x="990600" y="1752600"/>
            <a:ext cx="70104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E3F1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zh-CN" altLang="zh-CN">
              <a:latin typeface="Verdana" pitchFamily="34" charset="0"/>
              <a:ea typeface="宋体" charset="-122"/>
            </a:endParaRPr>
          </a:p>
        </p:txBody>
      </p:sp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1219200" y="2025650"/>
            <a:ext cx="6553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2.1</a:t>
            </a:r>
            <a:r>
              <a:rPr lang="zh-CN" altLang="en-US">
                <a:ea typeface="宋体" charset="-122"/>
              </a:rPr>
              <a:t>、基于</a:t>
            </a:r>
            <a:r>
              <a:rPr lang="en-US" altLang="zh-CN">
                <a:ea typeface="宋体" charset="-122"/>
              </a:rPr>
              <a:t>Dynamic Web Project</a:t>
            </a:r>
            <a:r>
              <a:rPr lang="zh-CN" altLang="en-US">
                <a:ea typeface="宋体" charset="-122"/>
              </a:rPr>
              <a:t>开发</a:t>
            </a:r>
            <a:r>
              <a:rPr lang="en-US" altLang="zh-CN">
                <a:ea typeface="宋体" charset="-122"/>
              </a:rPr>
              <a:t>Web Service</a:t>
            </a:r>
            <a:r>
              <a:rPr lang="zh-CN" altLang="en-US">
                <a:ea typeface="宋体" charset="-122"/>
              </a:rPr>
              <a:t>并实现调用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990600" y="2971800"/>
            <a:ext cx="70104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E3F1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zh-CN" altLang="zh-CN">
              <a:latin typeface="Verdana" pitchFamily="34" charset="0"/>
              <a:ea typeface="宋体" charset="-122"/>
            </a:endParaRPr>
          </a:p>
        </p:txBody>
      </p:sp>
      <p:sp>
        <p:nvSpPr>
          <p:cNvPr id="9222" name="TextBox 51"/>
          <p:cNvSpPr txBox="1">
            <a:spLocks noChangeArrowheads="1"/>
          </p:cNvSpPr>
          <p:nvPr/>
        </p:nvSpPr>
        <p:spPr bwMode="auto">
          <a:xfrm>
            <a:off x="1219200" y="3244850"/>
            <a:ext cx="6553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dirty="0">
                <a:ea typeface="宋体" charset="-122"/>
              </a:rPr>
              <a:t>2.2</a:t>
            </a:r>
            <a:r>
              <a:rPr lang="zh-CN" altLang="en-US" dirty="0">
                <a:ea typeface="宋体" charset="-122"/>
              </a:rPr>
              <a:t>、基于</a:t>
            </a:r>
            <a:r>
              <a:rPr lang="en-US" altLang="zh-CN" dirty="0">
                <a:ea typeface="宋体" charset="-122"/>
              </a:rPr>
              <a:t>Maven Project</a:t>
            </a:r>
            <a:r>
              <a:rPr lang="zh-CN" altLang="en-US" dirty="0">
                <a:ea typeface="宋体" charset="-122"/>
              </a:rPr>
              <a:t>开发</a:t>
            </a:r>
            <a:r>
              <a:rPr lang="en-US" altLang="zh-CN" dirty="0">
                <a:ea typeface="宋体" charset="-122"/>
              </a:rPr>
              <a:t>Web </a:t>
            </a:r>
            <a:r>
              <a:rPr lang="en-US" altLang="zh-CN" dirty="0" smtClean="0">
                <a:ea typeface="宋体" charset="-122"/>
              </a:rPr>
              <a:t>Service</a:t>
            </a:r>
            <a:endParaRPr lang="zh-CN" altLang="en-US" dirty="0">
              <a:ea typeface="宋体" charset="-122"/>
            </a:endParaRPr>
          </a:p>
        </p:txBody>
      </p:sp>
      <p:sp>
        <p:nvSpPr>
          <p:cNvPr id="9223" name="AutoShape 5"/>
          <p:cNvSpPr>
            <a:spLocks noChangeArrowheads="1"/>
          </p:cNvSpPr>
          <p:nvPr/>
        </p:nvSpPr>
        <p:spPr bwMode="auto">
          <a:xfrm>
            <a:off x="990600" y="4191000"/>
            <a:ext cx="70104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E3F1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zh-CN" altLang="zh-CN">
              <a:latin typeface="Verdana" pitchFamily="34" charset="0"/>
              <a:ea typeface="宋体" charset="-122"/>
            </a:endParaRPr>
          </a:p>
        </p:txBody>
      </p:sp>
      <p:sp>
        <p:nvSpPr>
          <p:cNvPr id="9224" name="TextBox 53"/>
          <p:cNvSpPr txBox="1">
            <a:spLocks noChangeArrowheads="1"/>
          </p:cNvSpPr>
          <p:nvPr/>
        </p:nvSpPr>
        <p:spPr bwMode="auto">
          <a:xfrm>
            <a:off x="1219200" y="4464050"/>
            <a:ext cx="6553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>
                <a:ea typeface="宋体" charset="-122"/>
              </a:rPr>
              <a:t>2.3</a:t>
            </a:r>
            <a:r>
              <a:rPr lang="zh-CN" altLang="en-US">
                <a:ea typeface="宋体" charset="-122"/>
              </a:rPr>
              <a:t>、使用</a:t>
            </a:r>
            <a:r>
              <a:rPr lang="en-US" altLang="zh-CN">
                <a:ea typeface="宋体" charset="-122"/>
              </a:rPr>
              <a:t>.NET</a:t>
            </a:r>
            <a:r>
              <a:rPr lang="zh-CN" altLang="en-US">
                <a:ea typeface="宋体" charset="-122"/>
              </a:rPr>
              <a:t>调用</a:t>
            </a:r>
            <a:r>
              <a:rPr lang="en-US" altLang="zh-CN">
                <a:ea typeface="宋体" charset="-122"/>
              </a:rPr>
              <a:t>JAVA</a:t>
            </a:r>
            <a:r>
              <a:rPr lang="zh-CN" altLang="en-US">
                <a:ea typeface="宋体" charset="-122"/>
              </a:rPr>
              <a:t>开发的</a:t>
            </a:r>
            <a:r>
              <a:rPr lang="en-US" altLang="zh-CN">
                <a:ea typeface="宋体" charset="-122"/>
              </a:rPr>
              <a:t>Web Service</a:t>
            </a:r>
            <a:endParaRPr lang="zh-CN" altLang="en-US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3</a:t>
            </a:r>
            <a:r>
              <a:rPr lang="zh-CN" altLang="en-US" dirty="0">
                <a:ea typeface="宋体" charset="-122"/>
              </a:rPr>
              <a:t>、</a:t>
            </a:r>
            <a:r>
              <a:rPr lang="en-US" altLang="zh-CN" dirty="0">
                <a:ea typeface="宋体" charset="-122"/>
              </a:rPr>
              <a:t>Web Service </a:t>
            </a:r>
            <a:r>
              <a:rPr lang="zh-CN" altLang="en-US" dirty="0">
                <a:ea typeface="宋体" charset="-122"/>
              </a:rPr>
              <a:t>发布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10243" name="AutoShape 5"/>
          <p:cNvSpPr>
            <a:spLocks noChangeArrowheads="1"/>
          </p:cNvSpPr>
          <p:nvPr/>
        </p:nvSpPr>
        <p:spPr bwMode="auto">
          <a:xfrm>
            <a:off x="990600" y="1752600"/>
            <a:ext cx="70104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E3F1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zh-CN" altLang="zh-CN">
              <a:latin typeface="Verdana" pitchFamily="34" charset="0"/>
              <a:ea typeface="宋体" charset="-122"/>
            </a:endParaRPr>
          </a:p>
        </p:txBody>
      </p:sp>
      <p:sp>
        <p:nvSpPr>
          <p:cNvPr id="10244" name="TextBox 1"/>
          <p:cNvSpPr txBox="1">
            <a:spLocks noChangeArrowheads="1"/>
          </p:cNvSpPr>
          <p:nvPr/>
        </p:nvSpPr>
        <p:spPr bwMode="auto">
          <a:xfrm>
            <a:off x="1219200" y="2025650"/>
            <a:ext cx="6553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dirty="0">
                <a:ea typeface="宋体" charset="-122"/>
              </a:rPr>
              <a:t>3.1</a:t>
            </a:r>
            <a:r>
              <a:rPr lang="zh-CN" altLang="en-US" dirty="0" smtClean="0">
                <a:ea typeface="宋体" charset="-122"/>
              </a:rPr>
              <a:t>、应用程序包（</a:t>
            </a:r>
            <a:r>
              <a:rPr lang="en-US" altLang="zh-CN" dirty="0" smtClean="0">
                <a:ea typeface="宋体" charset="-122"/>
              </a:rPr>
              <a:t>war</a:t>
            </a:r>
            <a:r>
              <a:rPr lang="zh-CN" altLang="en-US" dirty="0" smtClean="0">
                <a:ea typeface="宋体" charset="-122"/>
              </a:rPr>
              <a:t>）的</a:t>
            </a:r>
            <a:r>
              <a:rPr lang="zh-CN" altLang="en-US" dirty="0">
                <a:ea typeface="宋体" charset="-122"/>
              </a:rPr>
              <a:t>导出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990600" y="2971800"/>
            <a:ext cx="70104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E3F1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zh-CN" altLang="zh-CN">
              <a:latin typeface="Verdana" pitchFamily="34" charset="0"/>
              <a:ea typeface="宋体" charset="-122"/>
            </a:endParaRPr>
          </a:p>
        </p:txBody>
      </p:sp>
      <p:sp>
        <p:nvSpPr>
          <p:cNvPr id="10246" name="TextBox 51"/>
          <p:cNvSpPr txBox="1">
            <a:spLocks noChangeArrowheads="1"/>
          </p:cNvSpPr>
          <p:nvPr/>
        </p:nvSpPr>
        <p:spPr bwMode="auto">
          <a:xfrm>
            <a:off x="1219200" y="3244850"/>
            <a:ext cx="6553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CN" dirty="0">
                <a:ea typeface="宋体" charset="-122"/>
              </a:rPr>
              <a:t>3.2</a:t>
            </a:r>
            <a:r>
              <a:rPr lang="zh-CN" altLang="en-US" dirty="0" smtClean="0">
                <a:ea typeface="宋体" charset="-122"/>
              </a:rPr>
              <a:t>、应用程序包（</a:t>
            </a:r>
            <a:r>
              <a:rPr lang="en-US" altLang="zh-CN" dirty="0" smtClean="0">
                <a:ea typeface="宋体" charset="-122"/>
              </a:rPr>
              <a:t>war</a:t>
            </a:r>
            <a:r>
              <a:rPr lang="zh-CN" altLang="en-US" dirty="0" smtClean="0">
                <a:ea typeface="宋体" charset="-122"/>
              </a:rPr>
              <a:t>）在</a:t>
            </a:r>
            <a:r>
              <a:rPr lang="en-US" altLang="zh-CN" dirty="0">
                <a:ea typeface="宋体" charset="-122"/>
              </a:rPr>
              <a:t>Tomcat7</a:t>
            </a:r>
            <a:r>
              <a:rPr lang="zh-CN" altLang="en-US" dirty="0">
                <a:ea typeface="宋体" charset="-122"/>
              </a:rPr>
              <a:t>中的部署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结束语</a:t>
            </a:r>
            <a:endParaRPr lang="zh-CN" altLang="en-US" dirty="0"/>
          </a:p>
        </p:txBody>
      </p:sp>
      <p:sp>
        <p:nvSpPr>
          <p:cNvPr id="6" name="Freeform 3"/>
          <p:cNvSpPr>
            <a:spLocks noEditPoints="1"/>
          </p:cNvSpPr>
          <p:nvPr/>
        </p:nvSpPr>
        <p:spPr bwMode="gray">
          <a:xfrm>
            <a:off x="458788" y="1905000"/>
            <a:ext cx="5943600" cy="4038600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3430588" y="1778794"/>
            <a:ext cx="3886200" cy="168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行楷" pitchFamily="2" charset="-122"/>
                <a:ea typeface="华文行楷" pitchFamily="2" charset="-122"/>
              </a:rPr>
              <a:t>纸上得来终觉浅</a:t>
            </a:r>
            <a:endParaRPr lang="en-US" altLang="zh-CN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行楷" pitchFamily="2" charset="-122"/>
              <a:ea typeface="华文行楷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行楷" pitchFamily="2" charset="-122"/>
                <a:ea typeface="华文行楷" pitchFamily="2" charset="-122"/>
              </a:rPr>
              <a:t>绝知此事须躬行</a:t>
            </a:r>
            <a:endParaRPr lang="en-US" altLang="zh-CN" sz="3600" dirty="0">
              <a:solidFill>
                <a:srgbClr val="00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8" name="Oval 35"/>
          <p:cNvSpPr>
            <a:spLocks noChangeArrowheads="1"/>
          </p:cNvSpPr>
          <p:nvPr/>
        </p:nvSpPr>
        <p:spPr bwMode="gray">
          <a:xfrm rot="20876594">
            <a:off x="2622550" y="4927600"/>
            <a:ext cx="1438275" cy="666750"/>
          </a:xfrm>
          <a:prstGeom prst="ellipse">
            <a:avLst/>
          </a:prstGeom>
          <a:solidFill>
            <a:srgbClr val="0F2145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Oval 36"/>
          <p:cNvSpPr>
            <a:spLocks noChangeArrowheads="1"/>
          </p:cNvSpPr>
          <p:nvPr/>
        </p:nvSpPr>
        <p:spPr bwMode="gray">
          <a:xfrm>
            <a:off x="2554288" y="3708400"/>
            <a:ext cx="1704975" cy="1706563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0" name="Oval 37"/>
          <p:cNvSpPr>
            <a:spLocks noChangeArrowheads="1"/>
          </p:cNvSpPr>
          <p:nvPr/>
        </p:nvSpPr>
        <p:spPr bwMode="gray">
          <a:xfrm>
            <a:off x="2574925" y="3717925"/>
            <a:ext cx="1665288" cy="166370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1" name="Oval 38"/>
          <p:cNvSpPr>
            <a:spLocks noChangeArrowheads="1"/>
          </p:cNvSpPr>
          <p:nvPr/>
        </p:nvSpPr>
        <p:spPr bwMode="gray">
          <a:xfrm>
            <a:off x="2592388" y="3733800"/>
            <a:ext cx="1584325" cy="155575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2" name="Oval 39"/>
          <p:cNvSpPr>
            <a:spLocks noChangeArrowheads="1"/>
          </p:cNvSpPr>
          <p:nvPr/>
        </p:nvSpPr>
        <p:spPr bwMode="gray">
          <a:xfrm>
            <a:off x="2684463" y="3778250"/>
            <a:ext cx="1409700" cy="1262063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4" name="Oval 41"/>
          <p:cNvSpPr>
            <a:spLocks noChangeArrowheads="1"/>
          </p:cNvSpPr>
          <p:nvPr/>
        </p:nvSpPr>
        <p:spPr bwMode="gray">
          <a:xfrm rot="20827004">
            <a:off x="779463" y="4318000"/>
            <a:ext cx="1133475" cy="609600"/>
          </a:xfrm>
          <a:prstGeom prst="ellipse">
            <a:avLst/>
          </a:prstGeom>
          <a:solidFill>
            <a:srgbClr val="0F2145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5" name="Group 42"/>
          <p:cNvGrpSpPr>
            <a:grpSpLocks/>
          </p:cNvGrpSpPr>
          <p:nvPr/>
        </p:nvGrpSpPr>
        <p:grpSpPr bwMode="auto">
          <a:xfrm>
            <a:off x="703263" y="3327400"/>
            <a:ext cx="1371600" cy="1441450"/>
            <a:chOff x="732" y="2112"/>
            <a:chExt cx="842" cy="860"/>
          </a:xfrm>
        </p:grpSpPr>
        <p:sp>
          <p:nvSpPr>
            <p:cNvPr id="16" name="Oval 43"/>
            <p:cNvSpPr>
              <a:spLocks noChangeArrowheads="1"/>
            </p:cNvSpPr>
            <p:nvPr/>
          </p:nvSpPr>
          <p:spPr bwMode="gray">
            <a:xfrm>
              <a:off x="732" y="2112"/>
              <a:ext cx="842" cy="86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7" name="Oval 44"/>
            <p:cNvSpPr>
              <a:spLocks noChangeArrowheads="1"/>
            </p:cNvSpPr>
            <p:nvPr/>
          </p:nvSpPr>
          <p:spPr bwMode="gray">
            <a:xfrm>
              <a:off x="743" y="2117"/>
              <a:ext cx="821" cy="83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8" name="Oval 45"/>
            <p:cNvSpPr>
              <a:spLocks noChangeArrowheads="1"/>
            </p:cNvSpPr>
            <p:nvPr/>
          </p:nvSpPr>
          <p:spPr bwMode="gray">
            <a:xfrm>
              <a:off x="751" y="2125"/>
              <a:ext cx="781" cy="78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9" name="Oval 46"/>
            <p:cNvSpPr>
              <a:spLocks noChangeArrowheads="1"/>
            </p:cNvSpPr>
            <p:nvPr/>
          </p:nvSpPr>
          <p:spPr bwMode="gray">
            <a:xfrm>
              <a:off x="795" y="2147"/>
              <a:ext cx="695" cy="63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  <p:sp>
        <p:nvSpPr>
          <p:cNvPr id="21" name="Oval 48"/>
          <p:cNvSpPr>
            <a:spLocks noChangeArrowheads="1"/>
          </p:cNvSpPr>
          <p:nvPr/>
        </p:nvSpPr>
        <p:spPr bwMode="gray">
          <a:xfrm>
            <a:off x="601663" y="2562225"/>
            <a:ext cx="914400" cy="533400"/>
          </a:xfrm>
          <a:prstGeom prst="ellipse">
            <a:avLst/>
          </a:prstGeom>
          <a:solidFill>
            <a:srgbClr val="0F2145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Oval 49"/>
          <p:cNvSpPr>
            <a:spLocks noChangeArrowheads="1"/>
          </p:cNvSpPr>
          <p:nvPr/>
        </p:nvSpPr>
        <p:spPr bwMode="gray">
          <a:xfrm>
            <a:off x="677863" y="1955800"/>
            <a:ext cx="1023937" cy="102393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3" name="Oval 50"/>
          <p:cNvSpPr>
            <a:spLocks noChangeArrowheads="1"/>
          </p:cNvSpPr>
          <p:nvPr/>
        </p:nvSpPr>
        <p:spPr bwMode="gray">
          <a:xfrm>
            <a:off x="690563" y="1960563"/>
            <a:ext cx="1000125" cy="1000125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4" name="Oval 51"/>
          <p:cNvSpPr>
            <a:spLocks noChangeArrowheads="1"/>
          </p:cNvSpPr>
          <p:nvPr/>
        </p:nvSpPr>
        <p:spPr bwMode="gray">
          <a:xfrm>
            <a:off x="701675" y="1971675"/>
            <a:ext cx="950913" cy="93345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5" name="Oval 52"/>
          <p:cNvSpPr>
            <a:spLocks noChangeArrowheads="1"/>
          </p:cNvSpPr>
          <p:nvPr/>
        </p:nvSpPr>
        <p:spPr bwMode="gray">
          <a:xfrm>
            <a:off x="755650" y="1997075"/>
            <a:ext cx="847725" cy="75723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7" name="Oval 54"/>
          <p:cNvSpPr>
            <a:spLocks noChangeArrowheads="1"/>
          </p:cNvSpPr>
          <p:nvPr/>
        </p:nvSpPr>
        <p:spPr bwMode="gray">
          <a:xfrm>
            <a:off x="1868488" y="2032000"/>
            <a:ext cx="685800" cy="228600"/>
          </a:xfrm>
          <a:prstGeom prst="ellipse">
            <a:avLst/>
          </a:prstGeom>
          <a:solidFill>
            <a:srgbClr val="0F2145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" name="Oval 55"/>
          <p:cNvSpPr>
            <a:spLocks noChangeArrowheads="1"/>
          </p:cNvSpPr>
          <p:nvPr/>
        </p:nvSpPr>
        <p:spPr bwMode="gray">
          <a:xfrm>
            <a:off x="1990725" y="1498600"/>
            <a:ext cx="682625" cy="682625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9" name="Oval 56"/>
          <p:cNvSpPr>
            <a:spLocks noChangeArrowheads="1"/>
          </p:cNvSpPr>
          <p:nvPr/>
        </p:nvSpPr>
        <p:spPr bwMode="gray">
          <a:xfrm>
            <a:off x="2000250" y="1501775"/>
            <a:ext cx="665163" cy="66675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30" name="Oval 57"/>
          <p:cNvSpPr>
            <a:spLocks noChangeArrowheads="1"/>
          </p:cNvSpPr>
          <p:nvPr/>
        </p:nvSpPr>
        <p:spPr bwMode="gray">
          <a:xfrm>
            <a:off x="2006600" y="1508125"/>
            <a:ext cx="633413" cy="62230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31" name="Oval 58"/>
          <p:cNvSpPr>
            <a:spLocks noChangeArrowheads="1"/>
          </p:cNvSpPr>
          <p:nvPr/>
        </p:nvSpPr>
        <p:spPr bwMode="gray">
          <a:xfrm>
            <a:off x="2043113" y="1527175"/>
            <a:ext cx="563562" cy="50323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pic>
        <p:nvPicPr>
          <p:cNvPr id="26" name="Picture 21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12"/>
          <a:stretch>
            <a:fillRect/>
          </a:stretch>
        </p:blipFill>
        <p:spPr bwMode="auto">
          <a:xfrm>
            <a:off x="6248400" y="3643312"/>
            <a:ext cx="2871788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70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D1259"/>
      </a:dk1>
      <a:lt1>
        <a:srgbClr val="FFFFFF"/>
      </a:lt1>
      <a:dk2>
        <a:srgbClr val="0E4AA2"/>
      </a:dk2>
      <a:lt2>
        <a:srgbClr val="C0C0C0"/>
      </a:lt2>
      <a:accent1>
        <a:srgbClr val="3191D3"/>
      </a:accent1>
      <a:accent2>
        <a:srgbClr val="81CFEB"/>
      </a:accent2>
      <a:accent3>
        <a:srgbClr val="FFFFFF"/>
      </a:accent3>
      <a:accent4>
        <a:srgbClr val="090E4B"/>
      </a:accent4>
      <a:accent5>
        <a:srgbClr val="ADC7E6"/>
      </a:accent5>
      <a:accent6>
        <a:srgbClr val="74BBD5"/>
      </a:accent6>
      <a:hlink>
        <a:srgbClr val="6FB7B7"/>
      </a:hlink>
      <a:folHlink>
        <a:srgbClr val="DCCA42"/>
      </a:folHlink>
    </a:clrScheme>
    <a:fontScheme name="Office 主题​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​​ 1">
        <a:dk1>
          <a:srgbClr val="0D1259"/>
        </a:dk1>
        <a:lt1>
          <a:srgbClr val="FFFFFF"/>
        </a:lt1>
        <a:dk2>
          <a:srgbClr val="0E4AA2"/>
        </a:dk2>
        <a:lt2>
          <a:srgbClr val="C0C0C0"/>
        </a:lt2>
        <a:accent1>
          <a:srgbClr val="3191D3"/>
        </a:accent1>
        <a:accent2>
          <a:srgbClr val="81CFEB"/>
        </a:accent2>
        <a:accent3>
          <a:srgbClr val="FFFFFF"/>
        </a:accent3>
        <a:accent4>
          <a:srgbClr val="090E4B"/>
        </a:accent4>
        <a:accent5>
          <a:srgbClr val="ADC7E6"/>
        </a:accent5>
        <a:accent6>
          <a:srgbClr val="74BBD5"/>
        </a:accent6>
        <a:hlink>
          <a:srgbClr val="6FB7B7"/>
        </a:hlink>
        <a:folHlink>
          <a:srgbClr val="DCCA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542F81"/>
        </a:dk1>
        <a:lt1>
          <a:srgbClr val="FFFFFF"/>
        </a:lt1>
        <a:dk2>
          <a:srgbClr val="0E4AA2"/>
        </a:dk2>
        <a:lt2>
          <a:srgbClr val="C0C0C0"/>
        </a:lt2>
        <a:accent1>
          <a:srgbClr val="2B59D9"/>
        </a:accent1>
        <a:accent2>
          <a:srgbClr val="EFA441"/>
        </a:accent2>
        <a:accent3>
          <a:srgbClr val="FFFFFF"/>
        </a:accent3>
        <a:accent4>
          <a:srgbClr val="46276D"/>
        </a:accent4>
        <a:accent5>
          <a:srgbClr val="ACB5E9"/>
        </a:accent5>
        <a:accent6>
          <a:srgbClr val="D9943A"/>
        </a:accent6>
        <a:hlink>
          <a:srgbClr val="63C398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E3558"/>
        </a:dk1>
        <a:lt1>
          <a:srgbClr val="FFFFFF"/>
        </a:lt1>
        <a:dk2>
          <a:srgbClr val="006666"/>
        </a:dk2>
        <a:lt2>
          <a:srgbClr val="969696"/>
        </a:lt2>
        <a:accent1>
          <a:srgbClr val="E3BE05"/>
        </a:accent1>
        <a:accent2>
          <a:srgbClr val="4BC77A"/>
        </a:accent2>
        <a:accent3>
          <a:srgbClr val="FFFFFF"/>
        </a:accent3>
        <a:accent4>
          <a:srgbClr val="0A2C4A"/>
        </a:accent4>
        <a:accent5>
          <a:srgbClr val="EFDBAA"/>
        </a:accent5>
        <a:accent6>
          <a:srgbClr val="43B46E"/>
        </a:accent6>
        <a:hlink>
          <a:srgbClr val="CC33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</TotalTime>
  <Words>172</Words>
  <Application>Microsoft Office PowerPoint</Application>
  <PresentationFormat>全屏显示(4:3)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Office 主题​​</vt:lpstr>
      <vt:lpstr>Image</vt:lpstr>
      <vt:lpstr>JAVA开发Web Service快速入门</vt:lpstr>
      <vt:lpstr>内容提要</vt:lpstr>
      <vt:lpstr>1、开发环境准备</vt:lpstr>
      <vt:lpstr>1.1、资源包下载</vt:lpstr>
      <vt:lpstr>1.2、JDK安装配置</vt:lpstr>
      <vt:lpstr>1.3、开发环境配置</vt:lpstr>
      <vt:lpstr>2、Web Service 开发</vt:lpstr>
      <vt:lpstr>3、Web Service 发布</vt:lpstr>
      <vt:lpstr>结束语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java开发web service快速入门</dc:title>
  <dc:creator>丛兴滋</dc:creator>
  <cp:lastModifiedBy>丛兴滋</cp:lastModifiedBy>
  <cp:revision>7</cp:revision>
  <dcterms:created xsi:type="dcterms:W3CDTF">2004-07-21T02:43:03Z</dcterms:created>
  <dcterms:modified xsi:type="dcterms:W3CDTF">2012-04-03T06:35:56Z</dcterms:modified>
</cp:coreProperties>
</file>