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3" r:id="rId3"/>
    <p:sldId id="264" r:id="rId4"/>
    <p:sldId id="265" r:id="rId5"/>
    <p:sldId id="266" r:id="rId6"/>
    <p:sldId id="257" r:id="rId7"/>
    <p:sldId id="262" r:id="rId8"/>
    <p:sldId id="267" r:id="rId9"/>
    <p:sldId id="268" r:id="rId10"/>
    <p:sldId id="269" r:id="rId11"/>
    <p:sldId id="272" r:id="rId12"/>
    <p:sldId id="273" r:id="rId13"/>
    <p:sldId id="270" r:id="rId14"/>
    <p:sldId id="274" r:id="rId15"/>
    <p:sldId id="275" r:id="rId16"/>
    <p:sldId id="278" r:id="rId17"/>
    <p:sldId id="276" r:id="rId18"/>
    <p:sldId id="277" r:id="rId19"/>
    <p:sldId id="279" r:id="rId20"/>
    <p:sldId id="280" r:id="rId21"/>
    <p:sldId id="281" r:id="rId22"/>
    <p:sldId id="283" r:id="rId23"/>
    <p:sldId id="282" r:id="rId24"/>
    <p:sldId id="284" r:id="rId25"/>
    <p:sldId id="285" r:id="rId26"/>
    <p:sldId id="286" r:id="rId27"/>
    <p:sldId id="287"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139" autoAdjust="0"/>
  </p:normalViewPr>
  <p:slideViewPr>
    <p:cSldViewPr>
      <p:cViewPr varScale="1">
        <p:scale>
          <a:sx n="76" d="100"/>
          <a:sy n="76" d="100"/>
        </p:scale>
        <p:origin x="-9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10196-D71C-4A00-A381-0425B83403FD}"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zh-CN" altLang="en-US"/>
        </a:p>
      </dgm:t>
    </dgm:pt>
    <dgm:pt modelId="{7C387186-A625-4776-900B-3EC79DA77DCA}">
      <dgm:prSet phldrT="[文本]" custT="1"/>
      <dgm:spPr/>
      <dgm:t>
        <a:bodyPr/>
        <a:lstStyle/>
        <a:p>
          <a:r>
            <a:rPr lang="zh-CN" altLang="en-US" sz="2400" b="1" dirty="0" smtClean="0">
              <a:solidFill>
                <a:srgbClr val="FF0000"/>
              </a:solidFill>
            </a:rPr>
            <a:t>原生态</a:t>
          </a:r>
          <a:endParaRPr lang="zh-CN" altLang="en-US" sz="2400" b="1" dirty="0">
            <a:solidFill>
              <a:srgbClr val="FF0000"/>
            </a:solidFill>
          </a:endParaRPr>
        </a:p>
      </dgm:t>
    </dgm:pt>
    <dgm:pt modelId="{2773A7D5-098B-4D95-9E6B-9D3867F397B6}" type="parTrans" cxnId="{03836A22-1AAD-446F-B655-C3F505C84AD9}">
      <dgm:prSet/>
      <dgm:spPr/>
      <dgm:t>
        <a:bodyPr/>
        <a:lstStyle/>
        <a:p>
          <a:endParaRPr lang="zh-CN" altLang="en-US"/>
        </a:p>
      </dgm:t>
    </dgm:pt>
    <dgm:pt modelId="{697750BB-236E-4059-B1DC-3C50C027F862}" type="sibTrans" cxnId="{03836A22-1AAD-446F-B655-C3F505C84AD9}">
      <dgm:prSet/>
      <dgm:spPr/>
      <dgm:t>
        <a:bodyPr/>
        <a:lstStyle/>
        <a:p>
          <a:endParaRPr lang="zh-CN" altLang="en-US"/>
        </a:p>
      </dgm:t>
    </dgm:pt>
    <dgm:pt modelId="{F6D7E101-21AE-4116-9EB5-302B3CB04A36}">
      <dgm:prSet phldrT="[文本]" custT="1"/>
      <dgm:spPr/>
      <dgm:t>
        <a:bodyPr/>
        <a:lstStyle/>
        <a:p>
          <a:r>
            <a:rPr lang="zh-CN" altLang="en-US" sz="2000" dirty="0" smtClean="0"/>
            <a:t>静态化的网页和资源</a:t>
          </a:r>
          <a:endParaRPr lang="zh-CN" altLang="en-US" sz="2000" dirty="0"/>
        </a:p>
      </dgm:t>
    </dgm:pt>
    <dgm:pt modelId="{F501ED43-796C-418B-8AD9-91814E104B29}" type="parTrans" cxnId="{4DBF6593-A2F6-40AC-9A95-B31431357461}">
      <dgm:prSet/>
      <dgm:spPr/>
      <dgm:t>
        <a:bodyPr/>
        <a:lstStyle/>
        <a:p>
          <a:endParaRPr lang="zh-CN" altLang="en-US"/>
        </a:p>
      </dgm:t>
    </dgm:pt>
    <dgm:pt modelId="{C6BC3A02-8B98-48F7-ADFA-297E3DD688DD}" type="sibTrans" cxnId="{4DBF6593-A2F6-40AC-9A95-B31431357461}">
      <dgm:prSet/>
      <dgm:spPr/>
      <dgm:t>
        <a:bodyPr/>
        <a:lstStyle/>
        <a:p>
          <a:endParaRPr lang="zh-CN" altLang="en-US"/>
        </a:p>
      </dgm:t>
    </dgm:pt>
    <dgm:pt modelId="{6B9888B0-11D1-408C-8631-71907E7E3986}">
      <dgm:prSet phldrT="[文本]"/>
      <dgm:spPr/>
      <dgm:t>
        <a:bodyPr/>
        <a:lstStyle/>
        <a:p>
          <a:endParaRPr lang="zh-CN" altLang="en-US" sz="2400" dirty="0"/>
        </a:p>
      </dgm:t>
    </dgm:pt>
    <dgm:pt modelId="{2FC1F3B8-F5BE-4777-AB8B-051FBD1DC4E6}" type="parTrans" cxnId="{01FF429F-813C-4A94-AECA-5ABE80F86938}">
      <dgm:prSet/>
      <dgm:spPr/>
      <dgm:t>
        <a:bodyPr/>
        <a:lstStyle/>
        <a:p>
          <a:endParaRPr lang="zh-CN" altLang="en-US"/>
        </a:p>
      </dgm:t>
    </dgm:pt>
    <dgm:pt modelId="{6F069C17-9F3F-4477-AFCB-716BF92D483B}" type="sibTrans" cxnId="{01FF429F-813C-4A94-AECA-5ABE80F86938}">
      <dgm:prSet/>
      <dgm:spPr/>
      <dgm:t>
        <a:bodyPr/>
        <a:lstStyle/>
        <a:p>
          <a:endParaRPr lang="zh-CN" altLang="en-US"/>
        </a:p>
      </dgm:t>
    </dgm:pt>
    <dgm:pt modelId="{2B8DE299-1351-4EC3-9BAE-ECCABBD33D75}">
      <dgm:prSet phldrT="[文本]" custT="1"/>
      <dgm:spPr/>
      <dgm:t>
        <a:bodyPr/>
        <a:lstStyle/>
        <a:p>
          <a:r>
            <a:rPr lang="zh-CN" altLang="en-US" sz="2400" b="1" dirty="0" smtClean="0">
              <a:solidFill>
                <a:srgbClr val="FF0000"/>
              </a:solidFill>
            </a:rPr>
            <a:t>内容动态化</a:t>
          </a:r>
        </a:p>
      </dgm:t>
    </dgm:pt>
    <dgm:pt modelId="{17A4F1CE-F5BD-4178-96CA-1B3FF40EA18B}" type="parTrans" cxnId="{01BF1778-2108-498B-8971-4763DAB5FD35}">
      <dgm:prSet/>
      <dgm:spPr/>
      <dgm:t>
        <a:bodyPr/>
        <a:lstStyle/>
        <a:p>
          <a:endParaRPr lang="zh-CN" altLang="en-US"/>
        </a:p>
      </dgm:t>
    </dgm:pt>
    <dgm:pt modelId="{CBAF5D05-863B-4011-AA07-6995083CD67D}" type="sibTrans" cxnId="{01BF1778-2108-498B-8971-4763DAB5FD35}">
      <dgm:prSet/>
      <dgm:spPr/>
      <dgm:t>
        <a:bodyPr/>
        <a:lstStyle/>
        <a:p>
          <a:endParaRPr lang="zh-CN" altLang="en-US"/>
        </a:p>
      </dgm:t>
    </dgm:pt>
    <dgm:pt modelId="{0F63A474-6DC9-41E9-8092-3EF4035CFF7C}">
      <dgm:prSet phldrT="[文本]" custT="1"/>
      <dgm:spPr/>
      <dgm:t>
        <a:bodyPr/>
        <a:lstStyle/>
        <a:p>
          <a:r>
            <a:rPr lang="en-US" altLang="zh-CN" sz="2000" dirty="0" smtClean="0"/>
            <a:t>CGI</a:t>
          </a:r>
          <a:endParaRPr lang="zh-CN" altLang="en-US" sz="2000" dirty="0"/>
        </a:p>
      </dgm:t>
    </dgm:pt>
    <dgm:pt modelId="{EA78403B-AF95-4432-8BD7-340679813E8F}" type="parTrans" cxnId="{67BF736E-AF75-46C8-BC88-F33DBC624F78}">
      <dgm:prSet/>
      <dgm:spPr/>
      <dgm:t>
        <a:bodyPr/>
        <a:lstStyle/>
        <a:p>
          <a:endParaRPr lang="zh-CN" altLang="en-US"/>
        </a:p>
      </dgm:t>
    </dgm:pt>
    <dgm:pt modelId="{70F75A0A-F811-4EE7-AD25-B3B6BCF624D0}" type="sibTrans" cxnId="{67BF736E-AF75-46C8-BC88-F33DBC624F78}">
      <dgm:prSet/>
      <dgm:spPr/>
      <dgm:t>
        <a:bodyPr/>
        <a:lstStyle/>
        <a:p>
          <a:endParaRPr lang="zh-CN" altLang="en-US"/>
        </a:p>
      </dgm:t>
    </dgm:pt>
    <dgm:pt modelId="{140D8ED2-B9ED-43D5-B6BC-F3FB8C94E326}">
      <dgm:prSet phldrT="[文本]" custT="1"/>
      <dgm:spPr/>
      <dgm:t>
        <a:bodyPr/>
        <a:lstStyle/>
        <a:p>
          <a:r>
            <a:rPr lang="en-US" altLang="zh-CN" sz="2000" dirty="0" smtClean="0"/>
            <a:t>ISAPI</a:t>
          </a:r>
          <a:endParaRPr lang="zh-CN" altLang="en-US" sz="2000" dirty="0"/>
        </a:p>
      </dgm:t>
    </dgm:pt>
    <dgm:pt modelId="{3ADAB684-65C4-450E-8520-E69241B9FBF1}" type="parTrans" cxnId="{3EE17209-6250-499C-8A49-3C10072C55E8}">
      <dgm:prSet/>
      <dgm:spPr/>
      <dgm:t>
        <a:bodyPr/>
        <a:lstStyle/>
        <a:p>
          <a:endParaRPr lang="zh-CN" altLang="en-US"/>
        </a:p>
      </dgm:t>
    </dgm:pt>
    <dgm:pt modelId="{FC4D03A5-B82A-4104-B4E7-65E8941B356C}" type="sibTrans" cxnId="{3EE17209-6250-499C-8A49-3C10072C55E8}">
      <dgm:prSet/>
      <dgm:spPr/>
      <dgm:t>
        <a:bodyPr/>
        <a:lstStyle/>
        <a:p>
          <a:endParaRPr lang="zh-CN" altLang="en-US"/>
        </a:p>
      </dgm:t>
    </dgm:pt>
    <dgm:pt modelId="{443087CD-4C78-447E-BFCA-99ED87826C20}">
      <dgm:prSet phldrT="[文本]" custT="1"/>
      <dgm:spPr/>
      <dgm:t>
        <a:bodyPr/>
        <a:lstStyle/>
        <a:p>
          <a:r>
            <a:rPr lang="zh-CN" altLang="en-US" sz="2400" b="1" dirty="0" smtClean="0">
              <a:solidFill>
                <a:srgbClr val="FF0000"/>
              </a:solidFill>
            </a:rPr>
            <a:t>操作体验和实时性需求</a:t>
          </a:r>
        </a:p>
      </dgm:t>
    </dgm:pt>
    <dgm:pt modelId="{EB06E2C4-7A61-4D5C-B8FF-D173F0A874F2}" type="parTrans" cxnId="{229CEC2D-8643-4404-A37A-2F73E126B4BB}">
      <dgm:prSet/>
      <dgm:spPr/>
      <dgm:t>
        <a:bodyPr/>
        <a:lstStyle/>
        <a:p>
          <a:endParaRPr lang="zh-CN" altLang="en-US"/>
        </a:p>
      </dgm:t>
    </dgm:pt>
    <dgm:pt modelId="{EA5A652E-5FBC-4070-B2AC-1DC0568301BE}" type="sibTrans" cxnId="{229CEC2D-8643-4404-A37A-2F73E126B4BB}">
      <dgm:prSet/>
      <dgm:spPr/>
      <dgm:t>
        <a:bodyPr/>
        <a:lstStyle/>
        <a:p>
          <a:endParaRPr lang="zh-CN" altLang="en-US"/>
        </a:p>
      </dgm:t>
    </dgm:pt>
    <dgm:pt modelId="{48D08D4C-ED66-4F07-AFEA-D9E6B974205F}">
      <dgm:prSet phldrT="[文本]" custT="1"/>
      <dgm:spPr/>
      <dgm:t>
        <a:bodyPr/>
        <a:lstStyle/>
        <a:p>
          <a:r>
            <a:rPr lang="en-US" altLang="zh-CN" sz="2000" dirty="0" smtClean="0"/>
            <a:t>applet</a:t>
          </a:r>
          <a:endParaRPr lang="zh-CN" altLang="en-US" sz="2000" dirty="0"/>
        </a:p>
      </dgm:t>
    </dgm:pt>
    <dgm:pt modelId="{2521E69C-238B-48E4-91BE-6C31C79D0CA0}" type="parTrans" cxnId="{925DBB9B-2B74-45EA-9EC0-51D5EF67B03C}">
      <dgm:prSet/>
      <dgm:spPr/>
      <dgm:t>
        <a:bodyPr/>
        <a:lstStyle/>
        <a:p>
          <a:endParaRPr lang="zh-CN" altLang="en-US"/>
        </a:p>
      </dgm:t>
    </dgm:pt>
    <dgm:pt modelId="{8176431F-FA70-4D36-A822-3CFE69393364}" type="sibTrans" cxnId="{925DBB9B-2B74-45EA-9EC0-51D5EF67B03C}">
      <dgm:prSet/>
      <dgm:spPr/>
      <dgm:t>
        <a:bodyPr/>
        <a:lstStyle/>
        <a:p>
          <a:endParaRPr lang="zh-CN" altLang="en-US"/>
        </a:p>
      </dgm:t>
    </dgm:pt>
    <dgm:pt modelId="{EE5C0963-9FB2-421E-9A71-3682DC95531E}">
      <dgm:prSet phldrT="[文本]" custT="1"/>
      <dgm:spPr/>
      <dgm:t>
        <a:bodyPr/>
        <a:lstStyle/>
        <a:p>
          <a:r>
            <a:rPr lang="en-US" altLang="zh-CN" sz="2000" dirty="0" err="1" smtClean="0"/>
            <a:t>Javascript</a:t>
          </a:r>
          <a:endParaRPr lang="zh-CN" altLang="en-US" sz="2000" dirty="0"/>
        </a:p>
      </dgm:t>
    </dgm:pt>
    <dgm:pt modelId="{5848DEA7-AE69-4355-8476-6FA9ED092111}" type="parTrans" cxnId="{84275A22-BA43-46C7-AB5B-F7BB1C35A849}">
      <dgm:prSet/>
      <dgm:spPr/>
      <dgm:t>
        <a:bodyPr/>
        <a:lstStyle/>
        <a:p>
          <a:endParaRPr lang="zh-CN" altLang="en-US"/>
        </a:p>
      </dgm:t>
    </dgm:pt>
    <dgm:pt modelId="{6B178176-D08E-4D50-A58B-9E9F37AD1E16}" type="sibTrans" cxnId="{84275A22-BA43-46C7-AB5B-F7BB1C35A849}">
      <dgm:prSet/>
      <dgm:spPr/>
      <dgm:t>
        <a:bodyPr/>
        <a:lstStyle/>
        <a:p>
          <a:endParaRPr lang="zh-CN" altLang="en-US"/>
        </a:p>
      </dgm:t>
    </dgm:pt>
    <dgm:pt modelId="{9EDF4470-1F1C-4F1A-9923-C02D3F9B8459}">
      <dgm:prSet phldrT="[文本]"/>
      <dgm:spPr/>
      <dgm:t>
        <a:bodyPr/>
        <a:lstStyle/>
        <a:p>
          <a:endParaRPr lang="zh-CN" altLang="en-US" sz="2700" dirty="0"/>
        </a:p>
      </dgm:t>
    </dgm:pt>
    <dgm:pt modelId="{312C8E89-0A0C-4066-B9AC-E810BBBFA2AD}" type="parTrans" cxnId="{4B36C41E-14CD-467B-B49D-01BAC1368CCF}">
      <dgm:prSet/>
      <dgm:spPr/>
      <dgm:t>
        <a:bodyPr/>
        <a:lstStyle/>
        <a:p>
          <a:endParaRPr lang="zh-CN" altLang="en-US"/>
        </a:p>
      </dgm:t>
    </dgm:pt>
    <dgm:pt modelId="{B44E00C2-6D77-4DCB-A838-5A16DAA7927C}" type="sibTrans" cxnId="{4B36C41E-14CD-467B-B49D-01BAC1368CCF}">
      <dgm:prSet/>
      <dgm:spPr/>
      <dgm:t>
        <a:bodyPr/>
        <a:lstStyle/>
        <a:p>
          <a:endParaRPr lang="zh-CN" altLang="en-US"/>
        </a:p>
      </dgm:t>
    </dgm:pt>
    <dgm:pt modelId="{09A8AA69-5D31-49C0-8295-B2EC5B54EB38}">
      <dgm:prSet phldrT="[文本]" custT="1"/>
      <dgm:spPr/>
      <dgm:t>
        <a:bodyPr/>
        <a:lstStyle/>
        <a:p>
          <a:r>
            <a:rPr lang="en-US" altLang="zh-CN" sz="2000" dirty="0" err="1" smtClean="0"/>
            <a:t>jsp</a:t>
          </a:r>
          <a:r>
            <a:rPr lang="zh-CN" altLang="en-US" sz="2000" dirty="0" smtClean="0"/>
            <a:t>、</a:t>
          </a:r>
          <a:r>
            <a:rPr lang="en-US" altLang="zh-CN" sz="2000" dirty="0" err="1" smtClean="0"/>
            <a:t>servlet</a:t>
          </a:r>
          <a:endParaRPr lang="zh-CN" altLang="en-US" sz="2000" dirty="0"/>
        </a:p>
      </dgm:t>
    </dgm:pt>
    <dgm:pt modelId="{743322D4-BC48-407E-9A79-02B2F16B4ECE}" type="parTrans" cxnId="{16B482DA-F778-441F-95BB-193EDF8EF5BD}">
      <dgm:prSet/>
      <dgm:spPr/>
      <dgm:t>
        <a:bodyPr/>
        <a:lstStyle/>
        <a:p>
          <a:endParaRPr lang="zh-CN" altLang="en-US"/>
        </a:p>
      </dgm:t>
    </dgm:pt>
    <dgm:pt modelId="{4DF94D01-879A-4516-BA65-65FA7979601A}" type="sibTrans" cxnId="{16B482DA-F778-441F-95BB-193EDF8EF5BD}">
      <dgm:prSet/>
      <dgm:spPr/>
      <dgm:t>
        <a:bodyPr/>
        <a:lstStyle/>
        <a:p>
          <a:endParaRPr lang="zh-CN" altLang="en-US"/>
        </a:p>
      </dgm:t>
    </dgm:pt>
    <dgm:pt modelId="{50FC976D-1C4E-4322-BB9E-8AB273496887}">
      <dgm:prSet phldrT="[文本]" custT="1"/>
      <dgm:spPr/>
      <dgm:t>
        <a:bodyPr/>
        <a:lstStyle/>
        <a:p>
          <a:r>
            <a:rPr lang="en-US" altLang="zh-CN" sz="2000" dirty="0" smtClean="0"/>
            <a:t>ASP</a:t>
          </a:r>
          <a:r>
            <a:rPr lang="zh-CN" altLang="en-US" sz="2000" dirty="0" smtClean="0"/>
            <a:t>、</a:t>
          </a:r>
          <a:r>
            <a:rPr lang="en-US" altLang="zh-CN" sz="2000" dirty="0" smtClean="0"/>
            <a:t>ASP.NET</a:t>
          </a:r>
          <a:endParaRPr lang="zh-CN" altLang="en-US" sz="2000" dirty="0"/>
        </a:p>
      </dgm:t>
    </dgm:pt>
    <dgm:pt modelId="{00B23BD9-C91D-4F6F-9539-E478CBD5FC8D}" type="parTrans" cxnId="{165470D9-9C8B-46F5-AE6F-781D1A60E2E3}">
      <dgm:prSet/>
      <dgm:spPr/>
      <dgm:t>
        <a:bodyPr/>
        <a:lstStyle/>
        <a:p>
          <a:endParaRPr lang="zh-CN" altLang="en-US"/>
        </a:p>
      </dgm:t>
    </dgm:pt>
    <dgm:pt modelId="{912A059E-E18E-4AD0-821A-7F822FB624A9}" type="sibTrans" cxnId="{165470D9-9C8B-46F5-AE6F-781D1A60E2E3}">
      <dgm:prSet/>
      <dgm:spPr/>
      <dgm:t>
        <a:bodyPr/>
        <a:lstStyle/>
        <a:p>
          <a:endParaRPr lang="zh-CN" altLang="en-US"/>
        </a:p>
      </dgm:t>
    </dgm:pt>
    <dgm:pt modelId="{1C8E5A9D-08F8-4773-865E-5F469F192048}">
      <dgm:prSet phldrT="[文本]" custT="1"/>
      <dgm:spPr/>
      <dgm:t>
        <a:bodyPr/>
        <a:lstStyle/>
        <a:p>
          <a:r>
            <a:rPr lang="en-US" altLang="zh-CN" sz="2000" dirty="0" smtClean="0"/>
            <a:t>PHP</a:t>
          </a:r>
          <a:endParaRPr lang="zh-CN" altLang="en-US" sz="2000" dirty="0"/>
        </a:p>
      </dgm:t>
    </dgm:pt>
    <dgm:pt modelId="{9A1596EB-609C-40B3-B016-B3091E082640}" type="parTrans" cxnId="{2EA942A0-E7B2-46F5-9512-F95B553D22A2}">
      <dgm:prSet/>
      <dgm:spPr/>
      <dgm:t>
        <a:bodyPr/>
        <a:lstStyle/>
        <a:p>
          <a:endParaRPr lang="zh-CN" altLang="en-US"/>
        </a:p>
      </dgm:t>
    </dgm:pt>
    <dgm:pt modelId="{0C11AD0A-130F-47E2-B3AD-FAE48D9EDDB7}" type="sibTrans" cxnId="{2EA942A0-E7B2-46F5-9512-F95B553D22A2}">
      <dgm:prSet/>
      <dgm:spPr/>
      <dgm:t>
        <a:bodyPr/>
        <a:lstStyle/>
        <a:p>
          <a:endParaRPr lang="zh-CN" altLang="en-US"/>
        </a:p>
      </dgm:t>
    </dgm:pt>
    <dgm:pt modelId="{88888A8F-F7DF-45EE-8D4E-AC4BB9716369}">
      <dgm:prSet phldrT="[文本]" custT="1"/>
      <dgm:spPr/>
      <dgm:t>
        <a:bodyPr/>
        <a:lstStyle/>
        <a:p>
          <a:r>
            <a:rPr lang="en-US" altLang="zh-CN" sz="2000" dirty="0" smtClean="0"/>
            <a:t>…</a:t>
          </a:r>
          <a:endParaRPr lang="zh-CN" altLang="en-US" sz="2000" dirty="0"/>
        </a:p>
      </dgm:t>
    </dgm:pt>
    <dgm:pt modelId="{8293D624-EB8B-40CA-B4EB-F30A37304B25}" type="parTrans" cxnId="{F0EE6198-47E8-406E-B22B-2545A5DFC4EE}">
      <dgm:prSet/>
      <dgm:spPr/>
      <dgm:t>
        <a:bodyPr/>
        <a:lstStyle/>
        <a:p>
          <a:endParaRPr lang="zh-CN" altLang="en-US"/>
        </a:p>
      </dgm:t>
    </dgm:pt>
    <dgm:pt modelId="{E4A59346-C762-4176-9F4E-3C25C655E30A}" type="sibTrans" cxnId="{F0EE6198-47E8-406E-B22B-2545A5DFC4EE}">
      <dgm:prSet/>
      <dgm:spPr/>
      <dgm:t>
        <a:bodyPr/>
        <a:lstStyle/>
        <a:p>
          <a:endParaRPr lang="zh-CN" altLang="en-US"/>
        </a:p>
      </dgm:t>
    </dgm:pt>
    <dgm:pt modelId="{71D386E4-6CAD-4ED4-B556-EF2955CFFB7C}">
      <dgm:prSet phldrT="[文本]" custT="1"/>
      <dgm:spPr/>
      <dgm:t>
        <a:bodyPr/>
        <a:lstStyle/>
        <a:p>
          <a:r>
            <a:rPr lang="en-US" altLang="zh-CN" sz="2000" dirty="0" smtClean="0"/>
            <a:t>Flash</a:t>
          </a:r>
          <a:endParaRPr lang="zh-CN" altLang="en-US" sz="2000" dirty="0"/>
        </a:p>
      </dgm:t>
    </dgm:pt>
    <dgm:pt modelId="{79A52C5A-5AD3-421E-83A6-ADD6D11382A8}" type="parTrans" cxnId="{35C7D214-3A42-4204-A037-4C0ACD8B852D}">
      <dgm:prSet/>
      <dgm:spPr/>
      <dgm:t>
        <a:bodyPr/>
        <a:lstStyle/>
        <a:p>
          <a:endParaRPr lang="zh-CN" altLang="en-US"/>
        </a:p>
      </dgm:t>
    </dgm:pt>
    <dgm:pt modelId="{F289B62B-8AF6-42C0-935E-E69B25E203F7}" type="sibTrans" cxnId="{35C7D214-3A42-4204-A037-4C0ACD8B852D}">
      <dgm:prSet/>
      <dgm:spPr/>
      <dgm:t>
        <a:bodyPr/>
        <a:lstStyle/>
        <a:p>
          <a:endParaRPr lang="zh-CN" altLang="en-US"/>
        </a:p>
      </dgm:t>
    </dgm:pt>
    <dgm:pt modelId="{5EE6581E-3506-45E0-9841-54694478B247}">
      <dgm:prSet phldrT="[文本]" custT="1"/>
      <dgm:spPr/>
      <dgm:t>
        <a:bodyPr/>
        <a:lstStyle/>
        <a:p>
          <a:r>
            <a:rPr lang="en-US" altLang="zh-CN" sz="2000" b="1" dirty="0" smtClean="0">
              <a:solidFill>
                <a:srgbClr val="FF0000"/>
              </a:solidFill>
            </a:rPr>
            <a:t>DHTML</a:t>
          </a:r>
          <a:r>
            <a:rPr lang="zh-CN" altLang="en-US" sz="2000" b="1" dirty="0" smtClean="0">
              <a:solidFill>
                <a:srgbClr val="FF0000"/>
              </a:solidFill>
            </a:rPr>
            <a:t>革命</a:t>
          </a:r>
          <a:r>
            <a:rPr lang="en-US" altLang="zh-CN" sz="2000" b="1" dirty="0" smtClean="0">
              <a:solidFill>
                <a:srgbClr val="FF0000"/>
              </a:solidFill>
            </a:rPr>
            <a:t>(</a:t>
          </a:r>
          <a:r>
            <a:rPr lang="zh-CN" altLang="en-US" sz="2000" b="1" dirty="0" smtClean="0">
              <a:solidFill>
                <a:srgbClr val="FF0000"/>
              </a:solidFill>
            </a:rPr>
            <a:t>技术融合</a:t>
          </a:r>
          <a:r>
            <a:rPr lang="en-US" altLang="zh-CN" sz="2000" b="1" dirty="0" smtClean="0">
              <a:solidFill>
                <a:srgbClr val="FF0000"/>
              </a:solidFill>
            </a:rPr>
            <a:t>)</a:t>
          </a:r>
          <a:endParaRPr lang="zh-CN" altLang="en-US" sz="2000" b="1" dirty="0">
            <a:solidFill>
              <a:srgbClr val="FF0000"/>
            </a:solidFill>
          </a:endParaRPr>
        </a:p>
      </dgm:t>
    </dgm:pt>
    <dgm:pt modelId="{FFE7559A-4826-4708-8616-3F4B2430E6E9}" type="parTrans" cxnId="{732BC0AE-7329-46FC-B8F7-0B7B86AD4089}">
      <dgm:prSet/>
      <dgm:spPr/>
      <dgm:t>
        <a:bodyPr/>
        <a:lstStyle/>
        <a:p>
          <a:endParaRPr lang="zh-CN" altLang="en-US"/>
        </a:p>
      </dgm:t>
    </dgm:pt>
    <dgm:pt modelId="{C78AFD77-30FB-4650-A5B6-E8AD0E500838}" type="sibTrans" cxnId="{732BC0AE-7329-46FC-B8F7-0B7B86AD4089}">
      <dgm:prSet/>
      <dgm:spPr/>
      <dgm:t>
        <a:bodyPr/>
        <a:lstStyle/>
        <a:p>
          <a:endParaRPr lang="zh-CN" altLang="en-US"/>
        </a:p>
      </dgm:t>
    </dgm:pt>
    <dgm:pt modelId="{7CDFAAD3-F073-47D5-BCF2-7E18EDC54C13}">
      <dgm:prSet phldrT="[文本]" custT="1"/>
      <dgm:spPr/>
      <dgm:t>
        <a:bodyPr/>
        <a:lstStyle/>
        <a:p>
          <a:r>
            <a:rPr lang="en-US" altLang="zh-CN" sz="2000" dirty="0" smtClean="0"/>
            <a:t>HTML DOM</a:t>
          </a:r>
          <a:endParaRPr lang="zh-CN" altLang="en-US" sz="2000" dirty="0"/>
        </a:p>
      </dgm:t>
    </dgm:pt>
    <dgm:pt modelId="{300CACAB-070B-4BAD-85BB-C287C5C660C1}" type="parTrans" cxnId="{4B074399-9376-409F-8A78-A69C5B600A39}">
      <dgm:prSet/>
      <dgm:spPr/>
      <dgm:t>
        <a:bodyPr/>
        <a:lstStyle/>
        <a:p>
          <a:endParaRPr lang="zh-CN" altLang="en-US"/>
        </a:p>
      </dgm:t>
    </dgm:pt>
    <dgm:pt modelId="{D15A3715-6D11-4794-A9C7-ACDD9BACEB3E}" type="sibTrans" cxnId="{4B074399-9376-409F-8A78-A69C5B600A39}">
      <dgm:prSet/>
      <dgm:spPr/>
      <dgm:t>
        <a:bodyPr/>
        <a:lstStyle/>
        <a:p>
          <a:endParaRPr lang="zh-CN" altLang="en-US"/>
        </a:p>
      </dgm:t>
    </dgm:pt>
    <dgm:pt modelId="{448CE0DF-1795-4904-B36B-60D771451236}">
      <dgm:prSet phldrT="[文本]" custT="1"/>
      <dgm:spPr/>
      <dgm:t>
        <a:bodyPr/>
        <a:lstStyle/>
        <a:p>
          <a:r>
            <a:rPr lang="en-US" altLang="zh-CN" sz="2000" dirty="0" smtClean="0"/>
            <a:t>XML DOM</a:t>
          </a:r>
          <a:endParaRPr lang="zh-CN" altLang="en-US" sz="2000" dirty="0"/>
        </a:p>
      </dgm:t>
    </dgm:pt>
    <dgm:pt modelId="{4142D807-F409-47B8-A8CB-108EE90297C9}" type="parTrans" cxnId="{86E0ACE5-1521-456A-924E-C7B828FB0D14}">
      <dgm:prSet/>
      <dgm:spPr/>
      <dgm:t>
        <a:bodyPr/>
        <a:lstStyle/>
        <a:p>
          <a:endParaRPr lang="zh-CN" altLang="en-US"/>
        </a:p>
      </dgm:t>
    </dgm:pt>
    <dgm:pt modelId="{7F9DC7A9-71BC-403A-A6C0-E85B92802075}" type="sibTrans" cxnId="{86E0ACE5-1521-456A-924E-C7B828FB0D14}">
      <dgm:prSet/>
      <dgm:spPr/>
      <dgm:t>
        <a:bodyPr/>
        <a:lstStyle/>
        <a:p>
          <a:endParaRPr lang="zh-CN" altLang="en-US"/>
        </a:p>
      </dgm:t>
    </dgm:pt>
    <dgm:pt modelId="{839F9D93-EAFC-4251-8632-9EB837D183F8}">
      <dgm:prSet phldrT="[文本]" custT="1"/>
      <dgm:spPr/>
      <dgm:t>
        <a:bodyPr/>
        <a:lstStyle/>
        <a:p>
          <a:r>
            <a:rPr lang="en-US" altLang="zh-CN" sz="2000" dirty="0" smtClean="0"/>
            <a:t>AJAX</a:t>
          </a:r>
          <a:endParaRPr lang="zh-CN" altLang="en-US" sz="2000" dirty="0"/>
        </a:p>
      </dgm:t>
    </dgm:pt>
    <dgm:pt modelId="{4C6638B6-D631-4CB4-BD05-A9ED88442958}" type="parTrans" cxnId="{EEE681DA-66E6-4B42-ADB3-C5589239B435}">
      <dgm:prSet/>
      <dgm:spPr/>
      <dgm:t>
        <a:bodyPr/>
        <a:lstStyle/>
        <a:p>
          <a:endParaRPr lang="zh-CN" altLang="en-US"/>
        </a:p>
      </dgm:t>
    </dgm:pt>
    <dgm:pt modelId="{8F122390-C684-4409-95D4-C5BDAA1830F6}" type="sibTrans" cxnId="{EEE681DA-66E6-4B42-ADB3-C5589239B435}">
      <dgm:prSet/>
      <dgm:spPr/>
      <dgm:t>
        <a:bodyPr/>
        <a:lstStyle/>
        <a:p>
          <a:endParaRPr lang="zh-CN" altLang="en-US"/>
        </a:p>
      </dgm:t>
    </dgm:pt>
    <dgm:pt modelId="{84DA363E-D2DB-4232-9E00-F7CE2AE51F9E}" type="pres">
      <dgm:prSet presAssocID="{89D10196-D71C-4A00-A381-0425B83403FD}" presName="Name0" presStyleCnt="0">
        <dgm:presLayoutVars>
          <dgm:dir/>
          <dgm:resizeHandles val="exact"/>
        </dgm:presLayoutVars>
      </dgm:prSet>
      <dgm:spPr/>
      <dgm:t>
        <a:bodyPr/>
        <a:lstStyle/>
        <a:p>
          <a:endParaRPr lang="zh-CN" altLang="en-US"/>
        </a:p>
      </dgm:t>
    </dgm:pt>
    <dgm:pt modelId="{3CEB71F5-B4FE-419F-9750-A9447B0FD28F}" type="pres">
      <dgm:prSet presAssocID="{7C387186-A625-4776-900B-3EC79DA77DCA}" presName="node" presStyleLbl="node1" presStyleIdx="0" presStyleCnt="4">
        <dgm:presLayoutVars>
          <dgm:bulletEnabled val="1"/>
        </dgm:presLayoutVars>
      </dgm:prSet>
      <dgm:spPr/>
      <dgm:t>
        <a:bodyPr/>
        <a:lstStyle/>
        <a:p>
          <a:endParaRPr lang="zh-CN" altLang="en-US"/>
        </a:p>
      </dgm:t>
    </dgm:pt>
    <dgm:pt modelId="{44FE6B50-72AF-4191-821A-7811F883427E}" type="pres">
      <dgm:prSet presAssocID="{697750BB-236E-4059-B1DC-3C50C027F862}" presName="sibTrans" presStyleCnt="0"/>
      <dgm:spPr/>
    </dgm:pt>
    <dgm:pt modelId="{3140C545-A24E-4C81-97DE-CB3158FD969E}" type="pres">
      <dgm:prSet presAssocID="{2B8DE299-1351-4EC3-9BAE-ECCABBD33D75}" presName="node" presStyleLbl="node1" presStyleIdx="1" presStyleCnt="4">
        <dgm:presLayoutVars>
          <dgm:bulletEnabled val="1"/>
        </dgm:presLayoutVars>
      </dgm:prSet>
      <dgm:spPr/>
      <dgm:t>
        <a:bodyPr/>
        <a:lstStyle/>
        <a:p>
          <a:endParaRPr lang="zh-CN" altLang="en-US"/>
        </a:p>
      </dgm:t>
    </dgm:pt>
    <dgm:pt modelId="{2577CF34-40B2-43C6-BA27-2E2E6ADD81A8}" type="pres">
      <dgm:prSet presAssocID="{CBAF5D05-863B-4011-AA07-6995083CD67D}" presName="sibTrans" presStyleCnt="0"/>
      <dgm:spPr/>
    </dgm:pt>
    <dgm:pt modelId="{57CFB60A-4E48-4BF3-81CE-C538B1462199}" type="pres">
      <dgm:prSet presAssocID="{443087CD-4C78-447E-BFCA-99ED87826C20}" presName="node" presStyleLbl="node1" presStyleIdx="2" presStyleCnt="4">
        <dgm:presLayoutVars>
          <dgm:bulletEnabled val="1"/>
        </dgm:presLayoutVars>
      </dgm:prSet>
      <dgm:spPr/>
      <dgm:t>
        <a:bodyPr/>
        <a:lstStyle/>
        <a:p>
          <a:endParaRPr lang="zh-CN" altLang="en-US"/>
        </a:p>
      </dgm:t>
    </dgm:pt>
    <dgm:pt modelId="{C882D13C-0318-45F7-90CE-8B540187A5AA}" type="pres">
      <dgm:prSet presAssocID="{EA5A652E-5FBC-4070-B2AC-1DC0568301BE}" presName="sibTrans" presStyleCnt="0"/>
      <dgm:spPr/>
    </dgm:pt>
    <dgm:pt modelId="{8C1BC51F-C6DF-44EF-A858-41BC53BB5092}" type="pres">
      <dgm:prSet presAssocID="{5EE6581E-3506-45E0-9841-54694478B247}" presName="node" presStyleLbl="node1" presStyleIdx="3" presStyleCnt="4">
        <dgm:presLayoutVars>
          <dgm:bulletEnabled val="1"/>
        </dgm:presLayoutVars>
      </dgm:prSet>
      <dgm:spPr/>
      <dgm:t>
        <a:bodyPr/>
        <a:lstStyle/>
        <a:p>
          <a:endParaRPr lang="zh-CN" altLang="en-US"/>
        </a:p>
      </dgm:t>
    </dgm:pt>
  </dgm:ptLst>
  <dgm:cxnLst>
    <dgm:cxn modelId="{3EE17209-6250-499C-8A49-3C10072C55E8}" srcId="{2B8DE299-1351-4EC3-9BAE-ECCABBD33D75}" destId="{140D8ED2-B9ED-43D5-B6BC-F3FB8C94E326}" srcOrd="1" destOrd="0" parTransId="{3ADAB684-65C4-450E-8520-E69241B9FBF1}" sibTransId="{FC4D03A5-B82A-4104-B4E7-65E8941B356C}"/>
    <dgm:cxn modelId="{FD59D200-5563-4A8B-9813-C03F506C821B}" type="presOf" srcId="{48D08D4C-ED66-4F07-AFEA-D9E6B974205F}" destId="{57CFB60A-4E48-4BF3-81CE-C538B1462199}" srcOrd="0" destOrd="1" presId="urn:microsoft.com/office/officeart/2005/8/layout/hList6"/>
    <dgm:cxn modelId="{C3B20D94-AF0B-467F-9270-B3DCE88F234F}" type="presOf" srcId="{1C8E5A9D-08F8-4773-865E-5F469F192048}" destId="{3140C545-A24E-4C81-97DE-CB3158FD969E}" srcOrd="0" destOrd="5" presId="urn:microsoft.com/office/officeart/2005/8/layout/hList6"/>
    <dgm:cxn modelId="{F2524214-3CB1-4DB3-8D06-904FC41B2310}" type="presOf" srcId="{88888A8F-F7DF-45EE-8D4E-AC4BB9716369}" destId="{3140C545-A24E-4C81-97DE-CB3158FD969E}" srcOrd="0" destOrd="6" presId="urn:microsoft.com/office/officeart/2005/8/layout/hList6"/>
    <dgm:cxn modelId="{38DB81BB-0B69-4D94-9599-3563B7B8133D}" type="presOf" srcId="{7CDFAAD3-F073-47D5-BCF2-7E18EDC54C13}" destId="{8C1BC51F-C6DF-44EF-A858-41BC53BB5092}" srcOrd="0" destOrd="1" presId="urn:microsoft.com/office/officeart/2005/8/layout/hList6"/>
    <dgm:cxn modelId="{165470D9-9C8B-46F5-AE6F-781D1A60E2E3}" srcId="{2B8DE299-1351-4EC3-9BAE-ECCABBD33D75}" destId="{50FC976D-1C4E-4322-BB9E-8AB273496887}" srcOrd="3" destOrd="0" parTransId="{00B23BD9-C91D-4F6F-9539-E478CBD5FC8D}" sibTransId="{912A059E-E18E-4AD0-821A-7F822FB624A9}"/>
    <dgm:cxn modelId="{4DBF6593-A2F6-40AC-9A95-B31431357461}" srcId="{7C387186-A625-4776-900B-3EC79DA77DCA}" destId="{F6D7E101-21AE-4116-9EB5-302B3CB04A36}" srcOrd="0" destOrd="0" parTransId="{F501ED43-796C-418B-8AD9-91814E104B29}" sibTransId="{C6BC3A02-8B98-48F7-ADFA-297E3DD688DD}"/>
    <dgm:cxn modelId="{1FC7402C-1901-4E83-A2AA-EF7F4184B848}" type="presOf" srcId="{839F9D93-EAFC-4251-8632-9EB837D183F8}" destId="{8C1BC51F-C6DF-44EF-A858-41BC53BB5092}" srcOrd="0" destOrd="3" presId="urn:microsoft.com/office/officeart/2005/8/layout/hList6"/>
    <dgm:cxn modelId="{2EA942A0-E7B2-46F5-9512-F95B553D22A2}" srcId="{2B8DE299-1351-4EC3-9BAE-ECCABBD33D75}" destId="{1C8E5A9D-08F8-4773-865E-5F469F192048}" srcOrd="4" destOrd="0" parTransId="{9A1596EB-609C-40B3-B016-B3091E082640}" sibTransId="{0C11AD0A-130F-47E2-B3AD-FAE48D9EDDB7}"/>
    <dgm:cxn modelId="{86E0ACE5-1521-456A-924E-C7B828FB0D14}" srcId="{5EE6581E-3506-45E0-9841-54694478B247}" destId="{448CE0DF-1795-4904-B36B-60D771451236}" srcOrd="1" destOrd="0" parTransId="{4142D807-F409-47B8-A8CB-108EE90297C9}" sibTransId="{7F9DC7A9-71BC-403A-A6C0-E85B92802075}"/>
    <dgm:cxn modelId="{925DBB9B-2B74-45EA-9EC0-51D5EF67B03C}" srcId="{443087CD-4C78-447E-BFCA-99ED87826C20}" destId="{48D08D4C-ED66-4F07-AFEA-D9E6B974205F}" srcOrd="0" destOrd="0" parTransId="{2521E69C-238B-48E4-91BE-6C31C79D0CA0}" sibTransId="{8176431F-FA70-4D36-A822-3CFE69393364}"/>
    <dgm:cxn modelId="{779DEC37-1A61-49CF-98CF-4310C8814678}" type="presOf" srcId="{448CE0DF-1795-4904-B36B-60D771451236}" destId="{8C1BC51F-C6DF-44EF-A858-41BC53BB5092}" srcOrd="0" destOrd="2" presId="urn:microsoft.com/office/officeart/2005/8/layout/hList6"/>
    <dgm:cxn modelId="{C338C56A-CC8F-4CB9-A6F3-481F7CF888AE}" type="presOf" srcId="{140D8ED2-B9ED-43D5-B6BC-F3FB8C94E326}" destId="{3140C545-A24E-4C81-97DE-CB3158FD969E}" srcOrd="0" destOrd="2" presId="urn:microsoft.com/office/officeart/2005/8/layout/hList6"/>
    <dgm:cxn modelId="{01FF429F-813C-4A94-AECA-5ABE80F86938}" srcId="{7C387186-A625-4776-900B-3EC79DA77DCA}" destId="{6B9888B0-11D1-408C-8631-71907E7E3986}" srcOrd="1" destOrd="0" parTransId="{2FC1F3B8-F5BE-4777-AB8B-051FBD1DC4E6}" sibTransId="{6F069C17-9F3F-4477-AFCB-716BF92D483B}"/>
    <dgm:cxn modelId="{03836A22-1AAD-446F-B655-C3F505C84AD9}" srcId="{89D10196-D71C-4A00-A381-0425B83403FD}" destId="{7C387186-A625-4776-900B-3EC79DA77DCA}" srcOrd="0" destOrd="0" parTransId="{2773A7D5-098B-4D95-9E6B-9D3867F397B6}" sibTransId="{697750BB-236E-4059-B1DC-3C50C027F862}"/>
    <dgm:cxn modelId="{4B074399-9376-409F-8A78-A69C5B600A39}" srcId="{5EE6581E-3506-45E0-9841-54694478B247}" destId="{7CDFAAD3-F073-47D5-BCF2-7E18EDC54C13}" srcOrd="0" destOrd="0" parTransId="{300CACAB-070B-4BAD-85BB-C287C5C660C1}" sibTransId="{D15A3715-6D11-4794-A9C7-ACDD9BACEB3E}"/>
    <dgm:cxn modelId="{229CEC2D-8643-4404-A37A-2F73E126B4BB}" srcId="{89D10196-D71C-4A00-A381-0425B83403FD}" destId="{443087CD-4C78-447E-BFCA-99ED87826C20}" srcOrd="2" destOrd="0" parTransId="{EB06E2C4-7A61-4D5C-B8FF-D173F0A874F2}" sibTransId="{EA5A652E-5FBC-4070-B2AC-1DC0568301BE}"/>
    <dgm:cxn modelId="{84275A22-BA43-46C7-AB5B-F7BB1C35A849}" srcId="{443087CD-4C78-447E-BFCA-99ED87826C20}" destId="{EE5C0963-9FB2-421E-9A71-3682DC95531E}" srcOrd="1" destOrd="0" parTransId="{5848DEA7-AE69-4355-8476-6FA9ED092111}" sibTransId="{6B178176-D08E-4D50-A58B-9E9F37AD1E16}"/>
    <dgm:cxn modelId="{16436291-4149-4F96-8DB6-876502915EB2}" type="presOf" srcId="{2B8DE299-1351-4EC3-9BAE-ECCABBD33D75}" destId="{3140C545-A24E-4C81-97DE-CB3158FD969E}" srcOrd="0" destOrd="0" presId="urn:microsoft.com/office/officeart/2005/8/layout/hList6"/>
    <dgm:cxn modelId="{5E2FB5F7-2E7C-4AE1-9CBF-6E0FC43FF2B1}" type="presOf" srcId="{6B9888B0-11D1-408C-8631-71907E7E3986}" destId="{3CEB71F5-B4FE-419F-9750-A9447B0FD28F}" srcOrd="0" destOrd="2" presId="urn:microsoft.com/office/officeart/2005/8/layout/hList6"/>
    <dgm:cxn modelId="{4B36C41E-14CD-467B-B49D-01BAC1368CCF}" srcId="{2B8DE299-1351-4EC3-9BAE-ECCABBD33D75}" destId="{9EDF4470-1F1C-4F1A-9923-C02D3F9B8459}" srcOrd="6" destOrd="0" parTransId="{312C8E89-0A0C-4066-B9AC-E810BBBFA2AD}" sibTransId="{B44E00C2-6D77-4DCB-A838-5A16DAA7927C}"/>
    <dgm:cxn modelId="{F0EE6198-47E8-406E-B22B-2545A5DFC4EE}" srcId="{2B8DE299-1351-4EC3-9BAE-ECCABBD33D75}" destId="{88888A8F-F7DF-45EE-8D4E-AC4BB9716369}" srcOrd="5" destOrd="0" parTransId="{8293D624-EB8B-40CA-B4EB-F30A37304B25}" sibTransId="{E4A59346-C762-4176-9F4E-3C25C655E30A}"/>
    <dgm:cxn modelId="{EF997688-06BB-440D-8B51-843902A5207B}" type="presOf" srcId="{EE5C0963-9FB2-421E-9A71-3682DC95531E}" destId="{57CFB60A-4E48-4BF3-81CE-C538B1462199}" srcOrd="0" destOrd="2" presId="urn:microsoft.com/office/officeart/2005/8/layout/hList6"/>
    <dgm:cxn modelId="{A5A86267-1461-41A1-943F-812E7CA2E7F7}" type="presOf" srcId="{9EDF4470-1F1C-4F1A-9923-C02D3F9B8459}" destId="{3140C545-A24E-4C81-97DE-CB3158FD969E}" srcOrd="0" destOrd="7" presId="urn:microsoft.com/office/officeart/2005/8/layout/hList6"/>
    <dgm:cxn modelId="{08442192-C931-407F-BC0B-89DCE40B948A}" type="presOf" srcId="{0F63A474-6DC9-41E9-8092-3EF4035CFF7C}" destId="{3140C545-A24E-4C81-97DE-CB3158FD969E}" srcOrd="0" destOrd="1" presId="urn:microsoft.com/office/officeart/2005/8/layout/hList6"/>
    <dgm:cxn modelId="{16B482DA-F778-441F-95BB-193EDF8EF5BD}" srcId="{2B8DE299-1351-4EC3-9BAE-ECCABBD33D75}" destId="{09A8AA69-5D31-49C0-8295-B2EC5B54EB38}" srcOrd="2" destOrd="0" parTransId="{743322D4-BC48-407E-9A79-02B2F16B4ECE}" sibTransId="{4DF94D01-879A-4516-BA65-65FA7979601A}"/>
    <dgm:cxn modelId="{EEE681DA-66E6-4B42-ADB3-C5589239B435}" srcId="{5EE6581E-3506-45E0-9841-54694478B247}" destId="{839F9D93-EAFC-4251-8632-9EB837D183F8}" srcOrd="2" destOrd="0" parTransId="{4C6638B6-D631-4CB4-BD05-A9ED88442958}" sibTransId="{8F122390-C684-4409-95D4-C5BDAA1830F6}"/>
    <dgm:cxn modelId="{FC642280-BF50-421E-AF04-1018B2B75901}" type="presOf" srcId="{89D10196-D71C-4A00-A381-0425B83403FD}" destId="{84DA363E-D2DB-4232-9E00-F7CE2AE51F9E}" srcOrd="0" destOrd="0" presId="urn:microsoft.com/office/officeart/2005/8/layout/hList6"/>
    <dgm:cxn modelId="{285F833A-18D1-4EB8-95AB-8BD2C7BBFBDA}" type="presOf" srcId="{50FC976D-1C4E-4322-BB9E-8AB273496887}" destId="{3140C545-A24E-4C81-97DE-CB3158FD969E}" srcOrd="0" destOrd="4" presId="urn:microsoft.com/office/officeart/2005/8/layout/hList6"/>
    <dgm:cxn modelId="{47AB1388-BD30-4B73-A08C-945250524A36}" type="presOf" srcId="{09A8AA69-5D31-49C0-8295-B2EC5B54EB38}" destId="{3140C545-A24E-4C81-97DE-CB3158FD969E}" srcOrd="0" destOrd="3" presId="urn:microsoft.com/office/officeart/2005/8/layout/hList6"/>
    <dgm:cxn modelId="{35C7D214-3A42-4204-A037-4C0ACD8B852D}" srcId="{443087CD-4C78-447E-BFCA-99ED87826C20}" destId="{71D386E4-6CAD-4ED4-B556-EF2955CFFB7C}" srcOrd="2" destOrd="0" parTransId="{79A52C5A-5AD3-421E-83A6-ADD6D11382A8}" sibTransId="{F289B62B-8AF6-42C0-935E-E69B25E203F7}"/>
    <dgm:cxn modelId="{01BF1778-2108-498B-8971-4763DAB5FD35}" srcId="{89D10196-D71C-4A00-A381-0425B83403FD}" destId="{2B8DE299-1351-4EC3-9BAE-ECCABBD33D75}" srcOrd="1" destOrd="0" parTransId="{17A4F1CE-F5BD-4178-96CA-1B3FF40EA18B}" sibTransId="{CBAF5D05-863B-4011-AA07-6995083CD67D}"/>
    <dgm:cxn modelId="{67BF736E-AF75-46C8-BC88-F33DBC624F78}" srcId="{2B8DE299-1351-4EC3-9BAE-ECCABBD33D75}" destId="{0F63A474-6DC9-41E9-8092-3EF4035CFF7C}" srcOrd="0" destOrd="0" parTransId="{EA78403B-AF95-4432-8BD7-340679813E8F}" sibTransId="{70F75A0A-F811-4EE7-AD25-B3B6BCF624D0}"/>
    <dgm:cxn modelId="{2E6B4D7F-532D-40D5-A8DF-048E9BF593DE}" type="presOf" srcId="{F6D7E101-21AE-4116-9EB5-302B3CB04A36}" destId="{3CEB71F5-B4FE-419F-9750-A9447B0FD28F}" srcOrd="0" destOrd="1" presId="urn:microsoft.com/office/officeart/2005/8/layout/hList6"/>
    <dgm:cxn modelId="{E64A661C-4D66-4DAE-9E68-58EEDE642D76}" type="presOf" srcId="{5EE6581E-3506-45E0-9841-54694478B247}" destId="{8C1BC51F-C6DF-44EF-A858-41BC53BB5092}" srcOrd="0" destOrd="0" presId="urn:microsoft.com/office/officeart/2005/8/layout/hList6"/>
    <dgm:cxn modelId="{732BC0AE-7329-46FC-B8F7-0B7B86AD4089}" srcId="{89D10196-D71C-4A00-A381-0425B83403FD}" destId="{5EE6581E-3506-45E0-9841-54694478B247}" srcOrd="3" destOrd="0" parTransId="{FFE7559A-4826-4708-8616-3F4B2430E6E9}" sibTransId="{C78AFD77-30FB-4650-A5B6-E8AD0E500838}"/>
    <dgm:cxn modelId="{8AA1DCE8-2FBD-4BB7-ABE4-47DC39D6239F}" type="presOf" srcId="{443087CD-4C78-447E-BFCA-99ED87826C20}" destId="{57CFB60A-4E48-4BF3-81CE-C538B1462199}" srcOrd="0" destOrd="0" presId="urn:microsoft.com/office/officeart/2005/8/layout/hList6"/>
    <dgm:cxn modelId="{F08EEB1A-E928-4CCB-BBC2-58D646BC7902}" type="presOf" srcId="{7C387186-A625-4776-900B-3EC79DA77DCA}" destId="{3CEB71F5-B4FE-419F-9750-A9447B0FD28F}" srcOrd="0" destOrd="0" presId="urn:microsoft.com/office/officeart/2005/8/layout/hList6"/>
    <dgm:cxn modelId="{02BB86B4-63EE-4E13-B501-F556FEDFEA6F}" type="presOf" srcId="{71D386E4-6CAD-4ED4-B556-EF2955CFFB7C}" destId="{57CFB60A-4E48-4BF3-81CE-C538B1462199}" srcOrd="0" destOrd="3" presId="urn:microsoft.com/office/officeart/2005/8/layout/hList6"/>
    <dgm:cxn modelId="{B713431B-0F16-4060-B93D-6DC63A7E5DD7}" type="presParOf" srcId="{84DA363E-D2DB-4232-9E00-F7CE2AE51F9E}" destId="{3CEB71F5-B4FE-419F-9750-A9447B0FD28F}" srcOrd="0" destOrd="0" presId="urn:microsoft.com/office/officeart/2005/8/layout/hList6"/>
    <dgm:cxn modelId="{A5704541-A707-4F1A-8A46-F3ED8F6F8375}" type="presParOf" srcId="{84DA363E-D2DB-4232-9E00-F7CE2AE51F9E}" destId="{44FE6B50-72AF-4191-821A-7811F883427E}" srcOrd="1" destOrd="0" presId="urn:microsoft.com/office/officeart/2005/8/layout/hList6"/>
    <dgm:cxn modelId="{D088BB25-005A-41C8-A14B-D8E6C287FA82}" type="presParOf" srcId="{84DA363E-D2DB-4232-9E00-F7CE2AE51F9E}" destId="{3140C545-A24E-4C81-97DE-CB3158FD969E}" srcOrd="2" destOrd="0" presId="urn:microsoft.com/office/officeart/2005/8/layout/hList6"/>
    <dgm:cxn modelId="{E7932C94-582D-4346-B5C7-4F3D4759DA57}" type="presParOf" srcId="{84DA363E-D2DB-4232-9E00-F7CE2AE51F9E}" destId="{2577CF34-40B2-43C6-BA27-2E2E6ADD81A8}" srcOrd="3" destOrd="0" presId="urn:microsoft.com/office/officeart/2005/8/layout/hList6"/>
    <dgm:cxn modelId="{B8C122D6-69E8-4463-8615-F7ECE7FF9A41}" type="presParOf" srcId="{84DA363E-D2DB-4232-9E00-F7CE2AE51F9E}" destId="{57CFB60A-4E48-4BF3-81CE-C538B1462199}" srcOrd="4" destOrd="0" presId="urn:microsoft.com/office/officeart/2005/8/layout/hList6"/>
    <dgm:cxn modelId="{E100B94F-58F8-4405-83A6-BF854E30C977}" type="presParOf" srcId="{84DA363E-D2DB-4232-9E00-F7CE2AE51F9E}" destId="{C882D13C-0318-45F7-90CE-8B540187A5AA}" srcOrd="5" destOrd="0" presId="urn:microsoft.com/office/officeart/2005/8/layout/hList6"/>
    <dgm:cxn modelId="{95360223-367A-46B6-9C83-93D4A95E8855}" type="presParOf" srcId="{84DA363E-D2DB-4232-9E00-F7CE2AE51F9E}" destId="{8C1BC51F-C6DF-44EF-A858-41BC53BB5092}"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EB71F5-B4FE-419F-9750-A9447B0FD28F}">
      <dsp:nvSpPr>
        <dsp:cNvPr id="0" name=""/>
        <dsp:cNvSpPr/>
      </dsp:nvSpPr>
      <dsp:spPr>
        <a:xfrm rot="16200000">
          <a:off x="-1283008" y="1284866"/>
          <a:ext cx="4392488" cy="1822755"/>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zh-CN" altLang="en-US" sz="2400" b="1" kern="1200" dirty="0" smtClean="0">
              <a:solidFill>
                <a:srgbClr val="FF0000"/>
              </a:solidFill>
            </a:rPr>
            <a:t>原生态</a:t>
          </a:r>
          <a:endParaRPr lang="zh-CN" altLang="en-US" sz="2400" b="1" kern="1200" dirty="0">
            <a:solidFill>
              <a:srgbClr val="FF0000"/>
            </a:solidFill>
          </a:endParaRPr>
        </a:p>
        <a:p>
          <a:pPr marL="228600" lvl="1" indent="-228600" algn="l" defTabSz="889000">
            <a:lnSpc>
              <a:spcPct val="90000"/>
            </a:lnSpc>
            <a:spcBef>
              <a:spcPct val="0"/>
            </a:spcBef>
            <a:spcAft>
              <a:spcPct val="15000"/>
            </a:spcAft>
            <a:buChar char="••"/>
          </a:pPr>
          <a:r>
            <a:rPr lang="zh-CN" altLang="en-US" sz="2000" kern="1200" dirty="0" smtClean="0"/>
            <a:t>静态化的网页和资源</a:t>
          </a:r>
          <a:endParaRPr lang="zh-CN" altLang="en-US" sz="2000" kern="1200" dirty="0"/>
        </a:p>
        <a:p>
          <a:pPr marL="228600" lvl="1" indent="-228600" algn="l" defTabSz="1066800">
            <a:lnSpc>
              <a:spcPct val="90000"/>
            </a:lnSpc>
            <a:spcBef>
              <a:spcPct val="0"/>
            </a:spcBef>
            <a:spcAft>
              <a:spcPct val="15000"/>
            </a:spcAft>
            <a:buChar char="••"/>
          </a:pPr>
          <a:endParaRPr lang="zh-CN" altLang="en-US" sz="2400" kern="1200" dirty="0"/>
        </a:p>
      </dsp:txBody>
      <dsp:txXfrm rot="16200000">
        <a:off x="-1283008" y="1284866"/>
        <a:ext cx="4392488" cy="1822755"/>
      </dsp:txXfrm>
    </dsp:sp>
    <dsp:sp modelId="{3140C545-A24E-4C81-97DE-CB3158FD969E}">
      <dsp:nvSpPr>
        <dsp:cNvPr id="0" name=""/>
        <dsp:cNvSpPr/>
      </dsp:nvSpPr>
      <dsp:spPr>
        <a:xfrm rot="16200000">
          <a:off x="676453" y="1284866"/>
          <a:ext cx="4392488" cy="1822755"/>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zh-CN" altLang="en-US" sz="2400" b="1" kern="1200" dirty="0" smtClean="0">
              <a:solidFill>
                <a:srgbClr val="FF0000"/>
              </a:solidFill>
            </a:rPr>
            <a:t>内容动态化</a:t>
          </a:r>
        </a:p>
        <a:p>
          <a:pPr marL="228600" lvl="1" indent="-228600" algn="l" defTabSz="889000">
            <a:lnSpc>
              <a:spcPct val="90000"/>
            </a:lnSpc>
            <a:spcBef>
              <a:spcPct val="0"/>
            </a:spcBef>
            <a:spcAft>
              <a:spcPct val="15000"/>
            </a:spcAft>
            <a:buChar char="••"/>
          </a:pPr>
          <a:r>
            <a:rPr lang="en-US" altLang="zh-CN" sz="2000" kern="1200" dirty="0" smtClean="0"/>
            <a:t>CGI</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ISAPI</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err="1" smtClean="0"/>
            <a:t>jsp</a:t>
          </a:r>
          <a:r>
            <a:rPr lang="zh-CN" altLang="en-US" sz="2000" kern="1200" dirty="0" smtClean="0"/>
            <a:t>、</a:t>
          </a:r>
          <a:r>
            <a:rPr lang="en-US" altLang="zh-CN" sz="2000" kern="1200" dirty="0" err="1" smtClean="0"/>
            <a:t>servlet</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ASP</a:t>
          </a:r>
          <a:r>
            <a:rPr lang="zh-CN" altLang="en-US" sz="2000" kern="1200" dirty="0" smtClean="0"/>
            <a:t>、</a:t>
          </a:r>
          <a:r>
            <a:rPr lang="en-US" altLang="zh-CN" sz="2000" kern="1200" dirty="0" smtClean="0"/>
            <a:t>ASP.NET</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PHP</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a:t>
          </a:r>
          <a:endParaRPr lang="zh-CN" altLang="en-US" sz="2000" kern="1200" dirty="0"/>
        </a:p>
        <a:p>
          <a:pPr marL="228600" lvl="1" indent="-228600" algn="l" defTabSz="1200150">
            <a:lnSpc>
              <a:spcPct val="90000"/>
            </a:lnSpc>
            <a:spcBef>
              <a:spcPct val="0"/>
            </a:spcBef>
            <a:spcAft>
              <a:spcPct val="15000"/>
            </a:spcAft>
            <a:buChar char="••"/>
          </a:pPr>
          <a:endParaRPr lang="zh-CN" altLang="en-US" sz="2700" kern="1200" dirty="0"/>
        </a:p>
      </dsp:txBody>
      <dsp:txXfrm rot="16200000">
        <a:off x="676453" y="1284866"/>
        <a:ext cx="4392488" cy="1822755"/>
      </dsp:txXfrm>
    </dsp:sp>
    <dsp:sp modelId="{57CFB60A-4E48-4BF3-81CE-C538B1462199}">
      <dsp:nvSpPr>
        <dsp:cNvPr id="0" name=""/>
        <dsp:cNvSpPr/>
      </dsp:nvSpPr>
      <dsp:spPr>
        <a:xfrm rot="16200000">
          <a:off x="2635914" y="1284866"/>
          <a:ext cx="4392488" cy="1822755"/>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zh-CN" altLang="en-US" sz="2400" b="1" kern="1200" dirty="0" smtClean="0">
              <a:solidFill>
                <a:srgbClr val="FF0000"/>
              </a:solidFill>
            </a:rPr>
            <a:t>操作体验和实时性需求</a:t>
          </a:r>
        </a:p>
        <a:p>
          <a:pPr marL="228600" lvl="1" indent="-228600" algn="l" defTabSz="889000">
            <a:lnSpc>
              <a:spcPct val="90000"/>
            </a:lnSpc>
            <a:spcBef>
              <a:spcPct val="0"/>
            </a:spcBef>
            <a:spcAft>
              <a:spcPct val="15000"/>
            </a:spcAft>
            <a:buChar char="••"/>
          </a:pPr>
          <a:r>
            <a:rPr lang="en-US" altLang="zh-CN" sz="2000" kern="1200" dirty="0" smtClean="0"/>
            <a:t>applet</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err="1" smtClean="0"/>
            <a:t>Javascript</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Flash</a:t>
          </a:r>
          <a:endParaRPr lang="zh-CN" altLang="en-US" sz="2000" kern="1200" dirty="0"/>
        </a:p>
      </dsp:txBody>
      <dsp:txXfrm rot="16200000">
        <a:off x="2635914" y="1284866"/>
        <a:ext cx="4392488" cy="1822755"/>
      </dsp:txXfrm>
    </dsp:sp>
    <dsp:sp modelId="{8C1BC51F-C6DF-44EF-A858-41BC53BB5092}">
      <dsp:nvSpPr>
        <dsp:cNvPr id="0" name=""/>
        <dsp:cNvSpPr/>
      </dsp:nvSpPr>
      <dsp:spPr>
        <a:xfrm rot="16200000">
          <a:off x="4595376" y="1284866"/>
          <a:ext cx="4392488" cy="1822755"/>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altLang="zh-CN" sz="2000" b="1" kern="1200" dirty="0" smtClean="0">
              <a:solidFill>
                <a:srgbClr val="FF0000"/>
              </a:solidFill>
            </a:rPr>
            <a:t>DHTML</a:t>
          </a:r>
          <a:r>
            <a:rPr lang="zh-CN" altLang="en-US" sz="2000" b="1" kern="1200" dirty="0" smtClean="0">
              <a:solidFill>
                <a:srgbClr val="FF0000"/>
              </a:solidFill>
            </a:rPr>
            <a:t>革命</a:t>
          </a:r>
          <a:r>
            <a:rPr lang="en-US" altLang="zh-CN" sz="2000" b="1" kern="1200" dirty="0" smtClean="0">
              <a:solidFill>
                <a:srgbClr val="FF0000"/>
              </a:solidFill>
            </a:rPr>
            <a:t>(</a:t>
          </a:r>
          <a:r>
            <a:rPr lang="zh-CN" altLang="en-US" sz="2000" b="1" kern="1200" dirty="0" smtClean="0">
              <a:solidFill>
                <a:srgbClr val="FF0000"/>
              </a:solidFill>
            </a:rPr>
            <a:t>技术融合</a:t>
          </a:r>
          <a:r>
            <a:rPr lang="en-US" altLang="zh-CN" sz="2000" b="1" kern="1200" dirty="0" smtClean="0">
              <a:solidFill>
                <a:srgbClr val="FF0000"/>
              </a:solidFill>
            </a:rPr>
            <a:t>)</a:t>
          </a:r>
          <a:endParaRPr lang="zh-CN" altLang="en-US" sz="2000" b="1" kern="1200" dirty="0">
            <a:solidFill>
              <a:srgbClr val="FF0000"/>
            </a:solidFill>
          </a:endParaRPr>
        </a:p>
        <a:p>
          <a:pPr marL="228600" lvl="1" indent="-228600" algn="l" defTabSz="889000">
            <a:lnSpc>
              <a:spcPct val="90000"/>
            </a:lnSpc>
            <a:spcBef>
              <a:spcPct val="0"/>
            </a:spcBef>
            <a:spcAft>
              <a:spcPct val="15000"/>
            </a:spcAft>
            <a:buChar char="••"/>
          </a:pPr>
          <a:r>
            <a:rPr lang="en-US" altLang="zh-CN" sz="2000" kern="1200" dirty="0" smtClean="0"/>
            <a:t>HTML DOM</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XML DOM</a:t>
          </a:r>
          <a:endParaRPr lang="zh-CN" altLang="en-US" sz="2000" kern="1200" dirty="0"/>
        </a:p>
        <a:p>
          <a:pPr marL="228600" lvl="1" indent="-228600" algn="l" defTabSz="889000">
            <a:lnSpc>
              <a:spcPct val="90000"/>
            </a:lnSpc>
            <a:spcBef>
              <a:spcPct val="0"/>
            </a:spcBef>
            <a:spcAft>
              <a:spcPct val="15000"/>
            </a:spcAft>
            <a:buChar char="••"/>
          </a:pPr>
          <a:r>
            <a:rPr lang="en-US" altLang="zh-CN" sz="2000" kern="1200" dirty="0" smtClean="0"/>
            <a:t>AJAX</a:t>
          </a:r>
          <a:endParaRPr lang="zh-CN" altLang="en-US" sz="2000" kern="1200" dirty="0"/>
        </a:p>
      </dsp:txBody>
      <dsp:txXfrm rot="16200000">
        <a:off x="4595376" y="1284866"/>
        <a:ext cx="4392488" cy="182275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B6883-593B-4F08-A8D9-B75F29B986B1}" type="datetimeFigureOut">
              <a:rPr lang="zh-CN" altLang="en-US" smtClean="0"/>
              <a:pPr/>
              <a:t>2011-11-4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B19F8-6886-4FDB-8183-7EA106B6EEA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当</a:t>
            </a:r>
            <a:r>
              <a:rPr lang="en-US" altLang="zh-CN" dirty="0" smtClean="0"/>
              <a:t>Microsoft</a:t>
            </a:r>
            <a:r>
              <a:rPr lang="zh-CN" altLang="en-US" sz="1200" kern="1200" dirty="0" smtClean="0">
                <a:solidFill>
                  <a:schemeClr val="tx1"/>
                </a:solidFill>
                <a:latin typeface="+mn-lt"/>
                <a:ea typeface="+mn-ea"/>
                <a:cs typeface="+mn-cs"/>
              </a:rPr>
              <a:t>和</a:t>
            </a:r>
            <a:r>
              <a:rPr lang="en-US" altLang="zh-CN" dirty="0" smtClean="0"/>
              <a:t>Netscape</a:t>
            </a:r>
            <a:r>
              <a:rPr lang="zh-CN" altLang="en-US" sz="1200" kern="1200" dirty="0" smtClean="0">
                <a:solidFill>
                  <a:schemeClr val="tx1"/>
                </a:solidFill>
                <a:latin typeface="+mn-lt"/>
                <a:ea typeface="+mn-ea"/>
                <a:cs typeface="+mn-cs"/>
              </a:rPr>
              <a:t>发布其各自浏览器的第</a:t>
            </a:r>
            <a:r>
              <a:rPr lang="en-US" altLang="zh-CN" dirty="0" smtClean="0"/>
              <a:t>4</a:t>
            </a:r>
            <a:r>
              <a:rPr lang="zh-CN" altLang="en-US" sz="1200" kern="1200" dirty="0" smtClean="0">
                <a:solidFill>
                  <a:schemeClr val="tx1"/>
                </a:solidFill>
                <a:latin typeface="+mn-lt"/>
                <a:ea typeface="+mn-ea"/>
                <a:cs typeface="+mn-cs"/>
              </a:rPr>
              <a:t>版时，</a:t>
            </a:r>
            <a:r>
              <a:rPr lang="en-US" altLang="zh-CN" dirty="0" smtClean="0"/>
              <a:t>Web</a:t>
            </a:r>
            <a:r>
              <a:rPr lang="zh-CN" altLang="en-US" sz="1200" kern="1200" dirty="0" smtClean="0">
                <a:solidFill>
                  <a:schemeClr val="tx1"/>
                </a:solidFill>
                <a:latin typeface="+mn-lt"/>
                <a:ea typeface="+mn-ea"/>
                <a:cs typeface="+mn-cs"/>
              </a:rPr>
              <a:t>开发人员有了一个新的选择：动态</a:t>
            </a:r>
            <a:r>
              <a:rPr lang="en-US" altLang="zh-CN" dirty="0" smtClean="0"/>
              <a:t>HTML</a:t>
            </a:r>
            <a:r>
              <a:rPr lang="zh-CN" altLang="en-US" sz="1200" kern="1200" dirty="0" smtClean="0">
                <a:solidFill>
                  <a:schemeClr val="tx1"/>
                </a:solidFill>
                <a:latin typeface="+mn-lt"/>
                <a:ea typeface="+mn-ea"/>
                <a:cs typeface="+mn-cs"/>
              </a:rPr>
              <a:t>（</a:t>
            </a:r>
            <a:r>
              <a:rPr lang="en-US" altLang="zh-CN" dirty="0" smtClean="0"/>
              <a:t>Dynamic HTML</a:t>
            </a:r>
            <a:r>
              <a:rPr lang="zh-CN" altLang="en-US" sz="1200" kern="1200" dirty="0" smtClean="0">
                <a:solidFill>
                  <a:schemeClr val="tx1"/>
                </a:solidFill>
                <a:latin typeface="+mn-lt"/>
                <a:ea typeface="+mn-ea"/>
                <a:cs typeface="+mn-cs"/>
              </a:rPr>
              <a:t>，</a:t>
            </a:r>
            <a:r>
              <a:rPr lang="en-US" altLang="zh-CN" dirty="0" smtClean="0"/>
              <a:t>DHTML</a:t>
            </a:r>
            <a:r>
              <a:rPr lang="zh-CN" altLang="en-US" sz="1200" kern="1200" dirty="0" smtClean="0">
                <a:solidFill>
                  <a:schemeClr val="tx1"/>
                </a:solidFill>
                <a:latin typeface="+mn-lt"/>
                <a:ea typeface="+mn-ea"/>
                <a:cs typeface="+mn-cs"/>
              </a:rPr>
              <a:t>）。与有些人想像的不同</a:t>
            </a:r>
            <a:r>
              <a:rPr lang="en-US" altLang="zh-CN" dirty="0" smtClean="0"/>
              <a:t>DHTML</a:t>
            </a:r>
            <a:r>
              <a:rPr lang="zh-CN" altLang="en-US" sz="1200" kern="1200" dirty="0" smtClean="0">
                <a:solidFill>
                  <a:schemeClr val="tx1"/>
                </a:solidFill>
                <a:latin typeface="+mn-lt"/>
                <a:ea typeface="+mn-ea"/>
                <a:cs typeface="+mn-cs"/>
              </a:rPr>
              <a:t>不是一个</a:t>
            </a:r>
            <a:r>
              <a:rPr lang="en-US" altLang="zh-CN" dirty="0" smtClean="0"/>
              <a:t>W3C</a:t>
            </a:r>
            <a:r>
              <a:rPr lang="zh-CN" altLang="en-US" sz="1200" kern="1200" dirty="0" smtClean="0">
                <a:solidFill>
                  <a:schemeClr val="tx1"/>
                </a:solidFill>
                <a:latin typeface="+mn-lt"/>
                <a:ea typeface="+mn-ea"/>
                <a:cs typeface="+mn-cs"/>
              </a:rPr>
              <a:t>标准，它更像是一种营销手段。实际上，</a:t>
            </a:r>
            <a:r>
              <a:rPr lang="en-US" altLang="zh-CN" dirty="0" smtClean="0"/>
              <a:t>DHTML</a:t>
            </a:r>
            <a:r>
              <a:rPr lang="zh-CN" altLang="en-US" sz="1200" kern="1200" dirty="0" smtClean="0">
                <a:solidFill>
                  <a:schemeClr val="tx1"/>
                </a:solidFill>
                <a:latin typeface="+mn-lt"/>
                <a:ea typeface="+mn-ea"/>
                <a:cs typeface="+mn-cs"/>
              </a:rPr>
              <a:t>结合了</a:t>
            </a:r>
            <a:r>
              <a:rPr lang="en-US" altLang="zh-CN" dirty="0" smtClean="0"/>
              <a:t>HTML</a:t>
            </a:r>
            <a:r>
              <a:rPr lang="zh-CN" altLang="en-US" sz="1200" kern="1200" dirty="0" smtClean="0">
                <a:solidFill>
                  <a:schemeClr val="tx1"/>
                </a:solidFill>
                <a:latin typeface="+mn-lt"/>
                <a:ea typeface="+mn-ea"/>
                <a:cs typeface="+mn-cs"/>
              </a:rPr>
              <a:t>、层叠样式表（</a:t>
            </a:r>
            <a:r>
              <a:rPr lang="en-US" altLang="zh-CN" dirty="0" smtClean="0"/>
              <a:t>Cascading Style Sheets</a:t>
            </a:r>
            <a:r>
              <a:rPr lang="zh-CN" altLang="en-US" sz="1200" kern="1200" dirty="0" smtClean="0">
                <a:solidFill>
                  <a:schemeClr val="tx1"/>
                </a:solidFill>
                <a:latin typeface="+mn-lt"/>
                <a:ea typeface="+mn-ea"/>
                <a:cs typeface="+mn-cs"/>
              </a:rPr>
              <a:t>，</a:t>
            </a:r>
            <a:r>
              <a:rPr lang="en-US" altLang="zh-CN" dirty="0" smtClean="0"/>
              <a:t>CSS</a:t>
            </a:r>
            <a:r>
              <a:rPr lang="zh-CN" altLang="en-US" sz="1200" kern="1200" dirty="0" smtClean="0">
                <a:solidFill>
                  <a:schemeClr val="tx1"/>
                </a:solidFill>
                <a:latin typeface="+mn-lt"/>
                <a:ea typeface="+mn-ea"/>
                <a:cs typeface="+mn-cs"/>
              </a:rPr>
              <a:t>）、</a:t>
            </a:r>
            <a:r>
              <a:rPr lang="en-US" altLang="zh-CN" dirty="0" smtClean="0"/>
              <a:t>JavaScript</a:t>
            </a:r>
            <a:r>
              <a:rPr lang="zh-CN" altLang="en-US" sz="1200" kern="1200" dirty="0" smtClean="0">
                <a:solidFill>
                  <a:schemeClr val="tx1"/>
                </a:solidFill>
                <a:latin typeface="+mn-lt"/>
                <a:ea typeface="+mn-ea"/>
                <a:cs typeface="+mn-cs"/>
              </a:rPr>
              <a:t>和</a:t>
            </a:r>
            <a:r>
              <a:rPr lang="en-US" altLang="zh-CN" dirty="0" smtClean="0"/>
              <a:t>DOM</a:t>
            </a:r>
            <a:r>
              <a:rPr lang="zh-CN" altLang="en-US" sz="1200" kern="1200" dirty="0" smtClean="0">
                <a:solidFill>
                  <a:schemeClr val="tx1"/>
                </a:solidFill>
                <a:latin typeface="+mn-lt"/>
                <a:ea typeface="+mn-ea"/>
                <a:cs typeface="+mn-cs"/>
              </a:rPr>
              <a:t>。这些技术的结合使得开发人员可以动态地修改</a:t>
            </a:r>
            <a:r>
              <a:rPr lang="en-US" altLang="zh-CN" dirty="0" smtClean="0"/>
              <a:t>Web</a:t>
            </a:r>
            <a:r>
              <a:rPr lang="zh-CN" altLang="en-US" sz="1200" kern="1200" dirty="0" smtClean="0">
                <a:solidFill>
                  <a:schemeClr val="tx1"/>
                </a:solidFill>
                <a:latin typeface="+mn-lt"/>
                <a:ea typeface="+mn-ea"/>
                <a:cs typeface="+mn-cs"/>
              </a:rPr>
              <a:t>页面的内容和结构。</a:t>
            </a:r>
            <a:endParaRPr lang="zh-CN" altLang="en-US" dirty="0" smtClean="0"/>
          </a:p>
          <a:p>
            <a:r>
              <a:rPr lang="zh-CN" altLang="en-US" sz="1200" kern="1200" dirty="0" smtClean="0">
                <a:solidFill>
                  <a:schemeClr val="tx1"/>
                </a:solidFill>
                <a:latin typeface="+mn-lt"/>
                <a:ea typeface="+mn-ea"/>
                <a:cs typeface="+mn-cs"/>
              </a:rPr>
              <a:t>最初</a:t>
            </a:r>
            <a:r>
              <a:rPr lang="en-US" altLang="zh-CN" dirty="0" smtClean="0"/>
              <a:t>DHTML</a:t>
            </a:r>
            <a:r>
              <a:rPr lang="zh-CN" altLang="en-US" sz="1200" kern="1200" dirty="0" smtClean="0">
                <a:solidFill>
                  <a:schemeClr val="tx1"/>
                </a:solidFill>
                <a:latin typeface="+mn-lt"/>
                <a:ea typeface="+mn-ea"/>
                <a:cs typeface="+mn-cs"/>
              </a:rPr>
              <a:t>的反响很好。不过，它需要的浏览器版本还没有得到广泛采用。尽管</a:t>
            </a:r>
            <a:r>
              <a:rPr lang="en-US" altLang="zh-CN" dirty="0" smtClean="0"/>
              <a:t>IE</a:t>
            </a:r>
            <a:r>
              <a:rPr lang="zh-CN" altLang="en-US" sz="1200" kern="1200" dirty="0" smtClean="0">
                <a:solidFill>
                  <a:schemeClr val="tx1"/>
                </a:solidFill>
                <a:latin typeface="+mn-lt"/>
                <a:ea typeface="+mn-ea"/>
                <a:cs typeface="+mn-cs"/>
              </a:rPr>
              <a:t>和</a:t>
            </a:r>
            <a:r>
              <a:rPr lang="en-US" altLang="zh-CN" dirty="0" smtClean="0"/>
              <a:t>Netscape</a:t>
            </a:r>
            <a:r>
              <a:rPr lang="zh-CN" altLang="en-US" sz="1200" kern="1200" dirty="0" smtClean="0">
                <a:solidFill>
                  <a:schemeClr val="tx1"/>
                </a:solidFill>
                <a:latin typeface="+mn-lt"/>
                <a:ea typeface="+mn-ea"/>
                <a:cs typeface="+mn-cs"/>
              </a:rPr>
              <a:t>都支持</a:t>
            </a:r>
            <a:r>
              <a:rPr lang="en-US" altLang="zh-CN" dirty="0" smtClean="0"/>
              <a:t>DHTML</a:t>
            </a:r>
            <a:r>
              <a:rPr lang="zh-CN" altLang="en-US" sz="1200" kern="1200" dirty="0" smtClean="0">
                <a:solidFill>
                  <a:schemeClr val="tx1"/>
                </a:solidFill>
                <a:latin typeface="+mn-lt"/>
                <a:ea typeface="+mn-ea"/>
                <a:cs typeface="+mn-cs"/>
              </a:rPr>
              <a:t>，但是它们的实现大相径庭，这要求开发人员必须知道他们的客户使用什么浏览器。而这通常意味着需要大量代码来检查浏览器的类型和版本，这就进一步增加了开发的开销。有些人对于尝试这种方法很是迟疑，因为</a:t>
            </a:r>
            <a:r>
              <a:rPr lang="en-US" altLang="zh-CN" dirty="0" smtClean="0"/>
              <a:t>DHTML</a:t>
            </a:r>
            <a:r>
              <a:rPr lang="zh-CN" altLang="en-US" sz="1200" kern="1200" dirty="0" smtClean="0">
                <a:solidFill>
                  <a:schemeClr val="tx1"/>
                </a:solidFill>
                <a:latin typeface="+mn-lt"/>
                <a:ea typeface="+mn-ea"/>
                <a:cs typeface="+mn-cs"/>
              </a:rPr>
              <a:t>还没有一个官方的标准。不过，将来新标准有可能会出现。</a:t>
            </a:r>
            <a:endParaRPr lang="zh-CN"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web</a:t>
            </a:r>
            <a:r>
              <a:rPr lang="zh-CN" altLang="en-US" dirty="0" smtClean="0"/>
              <a:t>开发在过去的几年中有了很大的进展，我们已经远超了把静态网页链接在一起的做法，这种做法会引起浏览器的刷新，并且要等待页面的加载。现在需要的是能够通过</a:t>
            </a:r>
            <a:r>
              <a:rPr lang="en-US" altLang="zh-CN" dirty="0" smtClean="0"/>
              <a:t>web</a:t>
            </a:r>
            <a:r>
              <a:rPr lang="zh-CN" altLang="en-US" dirty="0" smtClean="0"/>
              <a:t>来访问的</a:t>
            </a:r>
            <a:r>
              <a:rPr lang="zh-CN" altLang="en-US" b="1" dirty="0" smtClean="0">
                <a:solidFill>
                  <a:srgbClr val="FF0000"/>
                </a:solidFill>
              </a:rPr>
              <a:t>完全动态的应用</a:t>
            </a:r>
            <a:r>
              <a:rPr lang="zh-CN" altLang="en-US" dirty="0" smtClean="0"/>
              <a:t>，这些应用通常需要</a:t>
            </a:r>
            <a:r>
              <a:rPr lang="zh-CN" altLang="en-US" b="1" dirty="0" smtClean="0">
                <a:solidFill>
                  <a:srgbClr val="FF0000"/>
                </a:solidFill>
              </a:rPr>
              <a:t>尽可能的快</a:t>
            </a:r>
            <a:r>
              <a:rPr lang="zh-CN" altLang="en-US" dirty="0" smtClean="0"/>
              <a:t>，提供近乎</a:t>
            </a:r>
            <a:r>
              <a:rPr lang="zh-CN" altLang="en-US" b="1" dirty="0" smtClean="0">
                <a:solidFill>
                  <a:srgbClr val="FF0000"/>
                </a:solidFill>
              </a:rPr>
              <a:t>实时的组件</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优点：实现简单，在所有支持</a:t>
            </a:r>
            <a:r>
              <a:rPr lang="en-US" altLang="zh-CN" dirty="0" err="1" smtClean="0"/>
              <a:t>iframe</a:t>
            </a:r>
            <a:r>
              <a:rPr lang="zh-CN" altLang="en-US" dirty="0" smtClean="0"/>
              <a:t>的浏览器上都可用。</a:t>
            </a:r>
          </a:p>
          <a:p>
            <a:r>
              <a:rPr lang="zh-CN" altLang="en-US" dirty="0" smtClean="0"/>
              <a:t>缺点： 没有方法可用来实现可靠的错误处理或是跟踪连接的状态，因为所有的连接和数据都是由浏览器通过</a:t>
            </a:r>
            <a:r>
              <a:rPr lang="en-US" altLang="zh-CN" dirty="0" smtClean="0"/>
              <a:t>HTML</a:t>
            </a:r>
            <a:r>
              <a:rPr lang="zh-CN" altLang="en-US" dirty="0" smtClean="0"/>
              <a:t>标签来处理的，因此你没有办法知道连接何时在哪一端已被断开了。</a:t>
            </a:r>
            <a:endParaRPr lang="en-US" altLang="zh-CN" dirty="0" smtClean="0"/>
          </a:p>
          <a:p>
            <a:endParaRPr lang="zh-CN" altLang="en-US" dirty="0" smtClean="0"/>
          </a:p>
          <a:p>
            <a:r>
              <a:rPr lang="zh-CN" altLang="en-US" dirty="0" smtClean="0"/>
              <a:t>优点：因为是基于</a:t>
            </a:r>
            <a:r>
              <a:rPr lang="en-US" altLang="zh-CN" dirty="0" smtClean="0"/>
              <a:t>HTML</a:t>
            </a:r>
            <a:r>
              <a:rPr lang="zh-CN" altLang="en-US" dirty="0" smtClean="0"/>
              <a:t>标签的，所有这一技术非常容易实现，且可跨域工作（缺省情况下，</a:t>
            </a:r>
            <a:r>
              <a:rPr lang="en-US" altLang="zh-CN" dirty="0" err="1" smtClean="0"/>
              <a:t>XMLHttpRequest</a:t>
            </a:r>
            <a:r>
              <a:rPr lang="zh-CN" altLang="en-US" dirty="0" smtClean="0"/>
              <a:t>不允许向其他域或是子域发送请求）。</a:t>
            </a:r>
          </a:p>
          <a:p>
            <a:r>
              <a:rPr lang="zh-CN" altLang="en-US" dirty="0" smtClean="0"/>
              <a:t>缺点：类似于</a:t>
            </a:r>
            <a:r>
              <a:rPr lang="en-US" altLang="zh-CN" dirty="0" err="1" smtClean="0"/>
              <a:t>iframe</a:t>
            </a:r>
            <a:r>
              <a:rPr lang="zh-CN" altLang="en-US" dirty="0" smtClean="0"/>
              <a:t>技术，错误处理缺失，你不能获得连接的状态或是有干涉连接的能力。</a:t>
            </a:r>
          </a:p>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20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21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23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Web</a:t>
            </a:r>
            <a:r>
              <a:rPr lang="zh-CN" altLang="en-US" dirty="0" smtClean="0"/>
              <a:t>应用的核心</a:t>
            </a:r>
            <a:endParaRPr lang="en-US" altLang="zh-CN" dirty="0" smtClean="0"/>
          </a:p>
          <a:p>
            <a:r>
              <a:rPr lang="en-US" altLang="zh-CN" dirty="0" smtClean="0"/>
              <a:t>	</a:t>
            </a:r>
            <a:r>
              <a:rPr lang="zh-CN" altLang="en-US" dirty="0" smtClean="0"/>
              <a:t>用户体验</a:t>
            </a:r>
            <a:endParaRPr lang="en-US" altLang="zh-CN" dirty="0" smtClean="0"/>
          </a:p>
          <a:p>
            <a:r>
              <a:rPr lang="en-US" altLang="zh-CN" dirty="0" smtClean="0"/>
              <a:t>	</a:t>
            </a:r>
            <a:r>
              <a:rPr lang="zh-CN" altLang="en-US" dirty="0" smtClean="0"/>
              <a:t>业务功能</a:t>
            </a:r>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整个应用无刷新，就像客户端软件一样。</a:t>
            </a:r>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整个应用无刷新，跟客户端</a:t>
            </a:r>
            <a:r>
              <a:rPr lang="en-US" altLang="zh-CN" dirty="0" err="1" smtClean="0"/>
              <a:t>qq</a:t>
            </a:r>
            <a:r>
              <a:rPr lang="zh-CN" altLang="en-US" dirty="0" smtClean="0"/>
              <a:t>一样，消息即时推送，实时到达。</a:t>
            </a:r>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反向</a:t>
            </a:r>
            <a:r>
              <a:rPr lang="en-US" altLang="zh-CN" sz="1200" kern="1200" dirty="0" smtClean="0">
                <a:solidFill>
                  <a:schemeClr val="tx1"/>
                </a:solidFill>
                <a:latin typeface="+mn-lt"/>
                <a:ea typeface="+mn-ea"/>
                <a:cs typeface="+mn-cs"/>
              </a:rPr>
              <a:t>Ajax</a:t>
            </a: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Reverse Ajax</a:t>
            </a:r>
            <a:r>
              <a:rPr lang="zh-CN" altLang="en-US" sz="1200" kern="1200" dirty="0" smtClean="0">
                <a:solidFill>
                  <a:schemeClr val="tx1"/>
                </a:solidFill>
                <a:latin typeface="+mn-lt"/>
                <a:ea typeface="+mn-ea"/>
                <a:cs typeface="+mn-cs"/>
              </a:rPr>
              <a:t>）本质上则是这样的一种概念：能够从服务器端向客户端发送数据。在一个标准的</a:t>
            </a:r>
            <a:r>
              <a:rPr lang="en-US" altLang="zh-CN" sz="1200" kern="1200" dirty="0" smtClean="0">
                <a:solidFill>
                  <a:schemeClr val="tx1"/>
                </a:solidFill>
                <a:latin typeface="+mn-lt"/>
                <a:ea typeface="+mn-ea"/>
                <a:cs typeface="+mn-cs"/>
              </a:rPr>
              <a:t>HTTP Ajax</a:t>
            </a:r>
            <a:r>
              <a:rPr lang="zh-CN" altLang="en-US" sz="1200" kern="1200" dirty="0" smtClean="0">
                <a:solidFill>
                  <a:schemeClr val="tx1"/>
                </a:solidFill>
                <a:latin typeface="+mn-lt"/>
                <a:ea typeface="+mn-ea"/>
                <a:cs typeface="+mn-cs"/>
              </a:rPr>
              <a:t>请求中，数据是发送给服务器端的，反向</a:t>
            </a:r>
            <a:r>
              <a:rPr lang="en-US" altLang="zh-CN" sz="1200" kern="1200" dirty="0" smtClean="0">
                <a:solidFill>
                  <a:schemeClr val="tx1"/>
                </a:solidFill>
                <a:latin typeface="+mn-lt"/>
                <a:ea typeface="+mn-ea"/>
                <a:cs typeface="+mn-cs"/>
              </a:rPr>
              <a:t>Ajax</a:t>
            </a:r>
            <a:r>
              <a:rPr lang="zh-CN" altLang="en-US" sz="1200" kern="1200" dirty="0" smtClean="0">
                <a:solidFill>
                  <a:schemeClr val="tx1"/>
                </a:solidFill>
                <a:latin typeface="+mn-lt"/>
                <a:ea typeface="+mn-ea"/>
                <a:cs typeface="+mn-cs"/>
              </a:rPr>
              <a:t>可以某些特定的方式来模拟发出一个</a:t>
            </a:r>
            <a:r>
              <a:rPr lang="en-US" altLang="zh-CN" sz="1200" kern="1200" dirty="0" smtClean="0">
                <a:solidFill>
                  <a:schemeClr val="tx1"/>
                </a:solidFill>
                <a:latin typeface="+mn-lt"/>
                <a:ea typeface="+mn-ea"/>
                <a:cs typeface="+mn-cs"/>
              </a:rPr>
              <a:t>Ajax</a:t>
            </a:r>
            <a:r>
              <a:rPr lang="zh-CN" altLang="en-US" sz="1200" kern="1200" dirty="0" smtClean="0">
                <a:solidFill>
                  <a:schemeClr val="tx1"/>
                </a:solidFill>
                <a:latin typeface="+mn-lt"/>
                <a:ea typeface="+mn-ea"/>
                <a:cs typeface="+mn-cs"/>
              </a:rPr>
              <a:t>请求，这些方式本文都会论及，这样的话，服务器就可以尽 可能快地向客户端发送事件（低延迟通信）。</a:t>
            </a:r>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buNone/>
            </a:pPr>
            <a:r>
              <a:rPr lang="zh-CN" altLang="en-US" sz="1200" dirty="0" smtClean="0"/>
              <a:t>优点：很容易实现，不需要任何服务器端的特定功能，且在所有的浏览器上都能工作。</a:t>
            </a:r>
          </a:p>
          <a:p>
            <a:pPr>
              <a:buNone/>
            </a:pPr>
            <a:r>
              <a:rPr lang="zh-CN" altLang="en-US" sz="1200" dirty="0" smtClean="0"/>
              <a:t>缺点：这种方法很少被用到，因为它是完全不具伸缩性的。试想一下，在</a:t>
            </a:r>
            <a:r>
              <a:rPr lang="en-US" altLang="zh-CN" sz="1200" dirty="0" smtClean="0"/>
              <a:t>100</a:t>
            </a:r>
            <a:r>
              <a:rPr lang="zh-CN" altLang="en-US" sz="1200" dirty="0" smtClean="0"/>
              <a:t>个客户端每个都发出</a:t>
            </a:r>
            <a:r>
              <a:rPr lang="en-US" altLang="zh-CN" sz="1200" dirty="0" smtClean="0"/>
              <a:t>2</a:t>
            </a:r>
            <a:r>
              <a:rPr lang="zh-CN" altLang="en-US" sz="1200" dirty="0" smtClean="0"/>
              <a:t>秒钟的轮询请求的情况下，所损失的带宽和资源数量，在这种情况下</a:t>
            </a:r>
            <a:r>
              <a:rPr lang="en-US" altLang="zh-CN" sz="1200" dirty="0" smtClean="0"/>
              <a:t>30%</a:t>
            </a:r>
            <a:r>
              <a:rPr lang="zh-CN" altLang="en-US" sz="1200" dirty="0" smtClean="0"/>
              <a:t>的请求没有返回数据。</a:t>
            </a:r>
          </a:p>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优点</a:t>
            </a:r>
            <a:r>
              <a:rPr lang="zh-CN" altLang="en-US" dirty="0" smtClean="0"/>
              <a:t>：没有不返回数据的请求，因为客户端对何时发送请求做了控制，对资源的消耗较少。该方法也是可用在所有的浏览器上，不需要服务器端的特殊功能。</a:t>
            </a:r>
          </a:p>
          <a:p>
            <a:r>
              <a:rPr lang="zh-CN" altLang="en-US" dirty="0" smtClean="0"/>
              <a:t>缺点</a:t>
            </a:r>
            <a:r>
              <a:rPr lang="zh-CN" altLang="en-US" dirty="0" smtClean="0"/>
              <a:t>：当累积在服务器端的事件需要传送给客户端时，你却一点都不知道，因为这需要一个客户端行为来请求它们。</a:t>
            </a:r>
          </a:p>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优点：只打开了一个持久连接，这就是节省了大部分带宽使用率的</a:t>
            </a:r>
            <a:r>
              <a:rPr lang="en-US" altLang="zh-CN" dirty="0" smtClean="0"/>
              <a:t>Comet</a:t>
            </a:r>
            <a:r>
              <a:rPr lang="zh-CN" altLang="en-US" dirty="0" smtClean="0"/>
              <a:t>技术。</a:t>
            </a:r>
          </a:p>
          <a:p>
            <a:r>
              <a:rPr lang="zh-CN" altLang="en-US" dirty="0" smtClean="0"/>
              <a:t>缺点：并非所有的浏览器都支持</a:t>
            </a:r>
            <a:r>
              <a:rPr lang="en-US" altLang="zh-CN" dirty="0" smtClean="0"/>
              <a:t>multi-part</a:t>
            </a:r>
            <a:r>
              <a:rPr lang="zh-CN" altLang="en-US" dirty="0" smtClean="0"/>
              <a:t>标志。某些被广泛使用的库，比如说用</a:t>
            </a:r>
            <a:r>
              <a:rPr lang="en-US" altLang="zh-CN" dirty="0" smtClean="0"/>
              <a:t>Java</a:t>
            </a:r>
            <a:r>
              <a:rPr lang="zh-CN" altLang="en-US" dirty="0" smtClean="0"/>
              <a:t>实现的</a:t>
            </a:r>
            <a:r>
              <a:rPr lang="en-US" altLang="zh-CN" dirty="0" err="1" smtClean="0"/>
              <a:t>CometD</a:t>
            </a:r>
            <a:r>
              <a:rPr lang="zh-CN" altLang="en-US" dirty="0" smtClean="0"/>
              <a:t>，被报告在缓冲方面有问题。例如，一些 数据块（多个部分）可能被缓冲，然后只有在连接完成或是缓冲区已满时才被发送，而这有可能会带来比预期要高的延迟。</a:t>
            </a:r>
          </a:p>
          <a:p>
            <a:endParaRPr lang="zh-CN" altLang="en-US" dirty="0"/>
          </a:p>
        </p:txBody>
      </p:sp>
      <p:sp>
        <p:nvSpPr>
          <p:cNvPr id="4" name="灯片编号占位符 3"/>
          <p:cNvSpPr>
            <a:spLocks noGrp="1"/>
          </p:cNvSpPr>
          <p:nvPr>
            <p:ph type="sldNum" sz="quarter" idx="10"/>
          </p:nvPr>
        </p:nvSpPr>
        <p:spPr/>
        <p:txBody>
          <a:bodyPr/>
          <a:lstStyle/>
          <a:p>
            <a:fld id="{09FB19F8-6886-4FDB-8183-7EA106B6EEAE}" type="slidenum">
              <a:rPr lang="zh-CN" altLang="en-US" smtClean="0"/>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266EBB75-957C-4F19-A7C0-BDB380112CE2}" type="slidenum">
              <a:rPr lang="zh-CN" altLang="zh-CN"/>
              <a:pPr/>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526A3DD1-A9E6-4A89-A619-0A4973B09AA5}" type="slidenum">
              <a:rPr lang="zh-CN" altLang="zh-CN"/>
              <a:pPr/>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C34BE8B7-41D1-43BC-B2DA-6086F2C25EBF}" type="slidenum">
              <a:rPr lang="zh-CN" altLang="zh-CN"/>
              <a:pPr/>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A047E62C-997D-44A7-9889-E30F218BDD86}" type="slidenum">
              <a:rPr lang="zh-CN" altLang="zh-CN"/>
              <a:pPr/>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3386C9AF-CFC6-47F4-B227-8644B6D46EC8}" type="slidenum">
              <a:rPr lang="zh-CN" altLang="zh-CN"/>
              <a:pPr/>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360CD82D-92AE-4BCD-A7C5-86FCFE330984}" type="slidenum">
              <a:rPr lang="zh-CN" altLang="zh-CN"/>
              <a:pPr/>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zh-CN" altLang="zh-CN"/>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A6937FF2-89A8-478B-869E-FEFB55DD921B}" type="slidenum">
              <a:rPr lang="zh-CN" altLang="zh-CN"/>
              <a:pPr/>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zh-CN" altLang="zh-CN"/>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D3CAB3E7-CF77-44AE-8DCC-F4E8D42CBA2F}" type="slidenum">
              <a:rPr lang="zh-CN" altLang="zh-CN"/>
              <a:pPr/>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zh-CN"/>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F7977476-2611-48E8-A064-D30B7C460CED}" type="slidenum">
              <a:rPr lang="zh-CN" altLang="zh-CN"/>
              <a:pPr/>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A84CDED8-44B1-4527-BD8F-30B178008A80}" type="slidenum">
              <a:rPr lang="zh-CN" altLang="zh-CN"/>
              <a:pPr/>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E662C426-DCAF-4E81-9166-95102534EE31}" type="slidenum">
              <a:rPr lang="zh-CN" altLang="zh-CN"/>
              <a:pPr/>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b="-47"/>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zh-CN"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zh-CN"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9E6358A-3232-4774-8EDD-482898C98B89}"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ea typeface="宋体" pitchFamily="2" charset="-122"/>
        </a:defRPr>
      </a:lvl2pPr>
      <a:lvl3pPr algn="ctr" rtl="0" fontAlgn="base">
        <a:spcBef>
          <a:spcPct val="0"/>
        </a:spcBef>
        <a:spcAft>
          <a:spcPct val="0"/>
        </a:spcAft>
        <a:defRPr sz="4400">
          <a:solidFill>
            <a:schemeClr val="tx2"/>
          </a:solidFill>
          <a:latin typeface="Arial" pitchFamily="34" charset="0"/>
          <a:ea typeface="宋体" pitchFamily="2" charset="-122"/>
        </a:defRPr>
      </a:lvl3pPr>
      <a:lvl4pPr algn="ctr" rtl="0" fontAlgn="base">
        <a:spcBef>
          <a:spcPct val="0"/>
        </a:spcBef>
        <a:spcAft>
          <a:spcPct val="0"/>
        </a:spcAft>
        <a:defRPr sz="4400">
          <a:solidFill>
            <a:schemeClr val="tx2"/>
          </a:solidFill>
          <a:latin typeface="Arial" pitchFamily="34" charset="0"/>
          <a:ea typeface="宋体" pitchFamily="2" charset="-122"/>
        </a:defRPr>
      </a:lvl4pPr>
      <a:lvl5pPr algn="ctr" rtl="0" fontAlgn="base">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bm.com/developerworks/web/library/wa-reverseajax1/index.html"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www.w3.org/TR/access-control/" TargetMode="External"/><Relationship Id="rId5" Type="http://schemas.openxmlformats.org/officeDocument/2006/relationships/hyperlink" Target="http://blog.mycila.com/" TargetMode="External"/><Relationship Id="rId4" Type="http://schemas.openxmlformats.org/officeDocument/2006/relationships/hyperlink" Target="http://select.yeeyan.org/view/213582/212487"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baike.baidu.com/view/930.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w3.org/TR/access-contro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blipFill dpi="0" rotWithShape="0">
          <a:blip r:embed="rId2" cstate="print"/>
          <a:srcRect/>
          <a:stretch>
            <a:fillRect b="-47"/>
          </a:stretch>
        </a:blipFill>
        <a:effectLst/>
      </p:bgPr>
    </p:bg>
    <p:spTree>
      <p:nvGrpSpPr>
        <p:cNvPr id="1" name=""/>
        <p:cNvGrpSpPr/>
        <p:nvPr/>
      </p:nvGrpSpPr>
      <p:grpSpPr>
        <a:xfrm>
          <a:off x="0" y="0"/>
          <a:ext cx="0" cy="0"/>
          <a:chOff x="0" y="0"/>
          <a:chExt cx="0" cy="0"/>
        </a:xfrm>
      </p:grpSpPr>
      <p:sp>
        <p:nvSpPr>
          <p:cNvPr id="2" name="TextBox 1"/>
          <p:cNvSpPr txBox="1"/>
          <p:nvPr/>
        </p:nvSpPr>
        <p:spPr>
          <a:xfrm>
            <a:off x="827584" y="908720"/>
            <a:ext cx="7272808" cy="461665"/>
          </a:xfrm>
          <a:prstGeom prst="rect">
            <a:avLst/>
          </a:prstGeom>
          <a:noFill/>
        </p:spPr>
        <p:txBody>
          <a:bodyPr wrap="square" rtlCol="0">
            <a:spAutoFit/>
          </a:bodyPr>
          <a:lstStyle/>
          <a:p>
            <a:r>
              <a:rPr lang="en-US" altLang="zh-CN" sz="2400" b="1" dirty="0" smtClean="0"/>
              <a:t>Web</a:t>
            </a:r>
            <a:r>
              <a:rPr lang="zh-CN" altLang="en-US" sz="2400" b="1" dirty="0" smtClean="0"/>
              <a:t>即时应用的解决方案</a:t>
            </a:r>
            <a:r>
              <a:rPr lang="en-US" altLang="zh-CN" sz="2400" b="1" dirty="0" smtClean="0"/>
              <a:t>-(</a:t>
            </a:r>
            <a:r>
              <a:rPr lang="zh-CN" altLang="en-US" sz="2400" b="1" dirty="0" smtClean="0"/>
              <a:t>反转</a:t>
            </a:r>
            <a:r>
              <a:rPr lang="en-US" altLang="zh-CN" sz="2400" b="1" dirty="0" smtClean="0"/>
              <a:t>AJAX)Reverse Ajax</a:t>
            </a:r>
            <a:endParaRPr lang="zh-CN" altLang="en-US" sz="2400" b="1" dirty="0"/>
          </a:p>
        </p:txBody>
      </p:sp>
      <p:sp>
        <p:nvSpPr>
          <p:cNvPr id="3" name="TextBox 2"/>
          <p:cNvSpPr txBox="1"/>
          <p:nvPr/>
        </p:nvSpPr>
        <p:spPr>
          <a:xfrm>
            <a:off x="899592" y="1988840"/>
            <a:ext cx="5256584" cy="1754326"/>
          </a:xfrm>
          <a:prstGeom prst="rect">
            <a:avLst/>
          </a:prstGeom>
          <a:noFill/>
        </p:spPr>
        <p:txBody>
          <a:bodyPr wrap="square" rtlCol="0">
            <a:spAutoFit/>
          </a:bodyPr>
          <a:lstStyle/>
          <a:p>
            <a:r>
              <a:rPr lang="zh-CN" altLang="en-US" dirty="0" smtClean="0"/>
              <a:t>参考资料：</a:t>
            </a:r>
            <a:r>
              <a:rPr lang="en-US" altLang="zh-CN" dirty="0" smtClean="0">
                <a:hlinkClick r:id="rId3"/>
              </a:rPr>
              <a:t>http://www.ibm.com/developerworks/web/library/wa-reverseajax1/index.html</a:t>
            </a:r>
            <a:endParaRPr lang="en-US" altLang="zh-CN" dirty="0" smtClean="0"/>
          </a:p>
          <a:p>
            <a:r>
              <a:rPr lang="en-US" altLang="zh-CN" dirty="0" smtClean="0">
                <a:hlinkClick r:id="rId4"/>
              </a:rPr>
              <a:t>http://select.yeeyan.org/view/213582/212487</a:t>
            </a:r>
            <a:endParaRPr lang="en-US" altLang="zh-CN" dirty="0" smtClean="0"/>
          </a:p>
          <a:p>
            <a:r>
              <a:rPr lang="en-US" altLang="zh-CN" dirty="0" smtClean="0">
                <a:hlinkClick r:id="rId5"/>
              </a:rPr>
              <a:t>http://blog.mycila.com/</a:t>
            </a:r>
            <a:endParaRPr lang="en-US" altLang="zh-CN" dirty="0" smtClean="0"/>
          </a:p>
          <a:p>
            <a:r>
              <a:rPr lang="en-US" altLang="zh-CN" dirty="0" smtClean="0">
                <a:hlinkClick r:id="rId6"/>
              </a:rPr>
              <a:t>http://www.w3.org/TR/access-control/</a:t>
            </a:r>
            <a:endParaRPr lang="zh-CN" altLang="en-US" dirty="0"/>
          </a:p>
        </p:txBody>
      </p:sp>
      <p:sp>
        <p:nvSpPr>
          <p:cNvPr id="4" name="TextBox 3"/>
          <p:cNvSpPr txBox="1"/>
          <p:nvPr/>
        </p:nvSpPr>
        <p:spPr>
          <a:xfrm>
            <a:off x="1835696" y="5445224"/>
            <a:ext cx="5256584" cy="369332"/>
          </a:xfrm>
          <a:prstGeom prst="rect">
            <a:avLst/>
          </a:prstGeom>
          <a:noFill/>
        </p:spPr>
        <p:txBody>
          <a:bodyPr wrap="square" rtlCol="0">
            <a:spAutoFit/>
          </a:bodyPr>
          <a:lstStyle/>
          <a:p>
            <a:pPr algn="r"/>
            <a:r>
              <a:rPr lang="zh-CN" altLang="en-US" dirty="0" smtClean="0"/>
              <a:t>华磊 </a:t>
            </a:r>
            <a:r>
              <a:rPr lang="en-US" altLang="zh-CN" dirty="0" smtClean="0"/>
              <a:t>2011-11-03</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实现技术之一：轮询</a:t>
            </a:r>
            <a:endParaRPr lang="zh-CN" altLang="en-US" dirty="0"/>
          </a:p>
        </p:txBody>
      </p:sp>
      <p:sp>
        <p:nvSpPr>
          <p:cNvPr id="3" name="内容占位符 2"/>
          <p:cNvSpPr>
            <a:spLocks noGrp="1"/>
          </p:cNvSpPr>
          <p:nvPr>
            <p:ph idx="1"/>
          </p:nvPr>
        </p:nvSpPr>
        <p:spPr>
          <a:xfrm>
            <a:off x="467544" y="1196752"/>
            <a:ext cx="8229600" cy="2520280"/>
          </a:xfrm>
        </p:spPr>
        <p:txBody>
          <a:bodyPr/>
          <a:lstStyle/>
          <a:p>
            <a:r>
              <a:rPr lang="en-US" altLang="zh-CN" sz="2400" b="1" dirty="0" smtClean="0"/>
              <a:t>HTTP</a:t>
            </a:r>
            <a:r>
              <a:rPr lang="zh-CN" altLang="en-US" sz="2400" b="1" dirty="0" smtClean="0"/>
              <a:t>轮询和</a:t>
            </a:r>
            <a:r>
              <a:rPr lang="en-US" altLang="zh-CN" sz="2400" b="1" dirty="0" smtClean="0"/>
              <a:t>JSONP</a:t>
            </a:r>
            <a:r>
              <a:rPr lang="zh-CN" altLang="en-US" sz="2400" b="1" dirty="0" smtClean="0"/>
              <a:t>轮询和</a:t>
            </a:r>
            <a:r>
              <a:rPr lang="en-US" altLang="zh-CN" sz="2400" b="1" dirty="0" err="1" smtClean="0"/>
              <a:t>iframe</a:t>
            </a:r>
            <a:r>
              <a:rPr lang="zh-CN" altLang="en-US" sz="2400" b="1" dirty="0" smtClean="0"/>
              <a:t>轮询</a:t>
            </a:r>
          </a:p>
          <a:p>
            <a:pPr lvl="1"/>
            <a:r>
              <a:rPr lang="zh-CN" altLang="en-US" sz="1400" dirty="0" smtClean="0"/>
              <a:t>轮 询（</a:t>
            </a:r>
            <a:r>
              <a:rPr lang="en-US" altLang="zh-CN" sz="1400" dirty="0" smtClean="0"/>
              <a:t>polling</a:t>
            </a:r>
            <a:r>
              <a:rPr lang="zh-CN" altLang="en-US" sz="1400" dirty="0" smtClean="0"/>
              <a:t>）涉及了从客户端向服务器端发出请求以获取一些数据，这显然就是一个纯粹的</a:t>
            </a:r>
            <a:r>
              <a:rPr lang="en-US" altLang="zh-CN" sz="1400" dirty="0" smtClean="0"/>
              <a:t>Ajax HTTP</a:t>
            </a:r>
            <a:r>
              <a:rPr lang="zh-CN" altLang="en-US" sz="1400" dirty="0" smtClean="0"/>
              <a:t>请求。为了尽快地获得服务器端事件，轮询的间隔（两次请求相隔的时间）必须尽可能地小。但有这样的一个缺点存在：如果间隔减小的话，客户端浏览器 就会发出更多的请求，这些请求中的许多都不会返回任何有用的数据，而这将会白白地浪费掉带宽和处理资源。</a:t>
            </a:r>
            <a:endParaRPr lang="en-US" altLang="zh-CN" sz="1400" dirty="0" smtClean="0"/>
          </a:p>
          <a:p>
            <a:r>
              <a:rPr lang="zh-CN" altLang="en-US" sz="2000" b="1" dirty="0" smtClean="0"/>
              <a:t>什么是</a:t>
            </a:r>
            <a:r>
              <a:rPr lang="en-US" altLang="zh-CN" sz="2000" b="1" dirty="0" smtClean="0"/>
              <a:t>JSONP</a:t>
            </a:r>
          </a:p>
          <a:p>
            <a:pPr lvl="1"/>
            <a:r>
              <a:rPr lang="en-US" altLang="zh-CN" sz="1400" dirty="0" smtClean="0"/>
              <a:t>JSONP</a:t>
            </a:r>
            <a:r>
              <a:rPr lang="zh-CN" altLang="en-US" sz="1400" dirty="0" smtClean="0"/>
              <a:t>是一个非官方的协议，它允许在服务器端集成</a:t>
            </a:r>
            <a:r>
              <a:rPr lang="en-US" altLang="zh-CN" sz="1400" dirty="0" smtClean="0"/>
              <a:t>Script tags</a:t>
            </a:r>
            <a:r>
              <a:rPr lang="zh-CN" altLang="en-US" sz="1400" dirty="0" smtClean="0"/>
              <a:t>返回至</a:t>
            </a:r>
            <a:r>
              <a:rPr lang="zh-CN" altLang="en-US" sz="1400" dirty="0" smtClean="0">
                <a:hlinkClick r:id="rId3"/>
              </a:rPr>
              <a:t>客户端</a:t>
            </a:r>
            <a:r>
              <a:rPr lang="zh-CN" altLang="en-US" sz="1400" dirty="0" smtClean="0"/>
              <a:t>，通过</a:t>
            </a:r>
            <a:r>
              <a:rPr lang="en-US" altLang="zh-CN" sz="1400" dirty="0" err="1" smtClean="0"/>
              <a:t>javascript</a:t>
            </a:r>
            <a:r>
              <a:rPr lang="en-US" altLang="zh-CN" sz="1400" dirty="0" smtClean="0"/>
              <a:t> callback</a:t>
            </a:r>
            <a:r>
              <a:rPr lang="zh-CN" altLang="en-US" sz="1400" dirty="0" smtClean="0"/>
              <a:t>的形式实现跨域访问（这仅仅是</a:t>
            </a:r>
            <a:r>
              <a:rPr lang="en-US" altLang="zh-CN" sz="1400" dirty="0" smtClean="0"/>
              <a:t>JSONP</a:t>
            </a:r>
            <a:r>
              <a:rPr lang="zh-CN" altLang="en-US" sz="1400" dirty="0" smtClean="0"/>
              <a:t>简单的实现形式）。主要解决的是跨域</a:t>
            </a:r>
            <a:r>
              <a:rPr lang="zh-CN" altLang="en-US" sz="1400" dirty="0"/>
              <a:t>和</a:t>
            </a:r>
            <a:r>
              <a:rPr lang="zh-CN" altLang="en-US" sz="1400" dirty="0" smtClean="0"/>
              <a:t>浏览器兼容问题。当然，</a:t>
            </a:r>
            <a:r>
              <a:rPr lang="en-US" altLang="zh-CN" sz="1400" dirty="0" smtClean="0"/>
              <a:t>w3c</a:t>
            </a:r>
            <a:r>
              <a:rPr lang="zh-CN" altLang="en-US" sz="1400" dirty="0" smtClean="0"/>
              <a:t>更新了协议，增加了对跨域请求的支持，参见</a:t>
            </a:r>
            <a:r>
              <a:rPr lang="en-US" altLang="zh-CN" sz="1400" dirty="0" smtClean="0">
                <a:hlinkClick r:id="rId4"/>
              </a:rPr>
              <a:t>http://www.w3.org/TR/access-control/</a:t>
            </a:r>
            <a:r>
              <a:rPr lang="zh-CN" altLang="en-US" sz="1400" dirty="0" smtClean="0"/>
              <a:t>。</a:t>
            </a:r>
          </a:p>
          <a:p>
            <a:endParaRPr lang="zh-CN" altLang="en-US" sz="2000" dirty="0" smtClean="0"/>
          </a:p>
        </p:txBody>
      </p:sp>
      <p:pic>
        <p:nvPicPr>
          <p:cNvPr id="8195" name="Picture 3"/>
          <p:cNvPicPr>
            <a:picLocks noChangeAspect="1" noChangeArrowheads="1"/>
          </p:cNvPicPr>
          <p:nvPr/>
        </p:nvPicPr>
        <p:blipFill>
          <a:blip r:embed="rId5" cstate="print"/>
          <a:srcRect/>
          <a:stretch>
            <a:fillRect/>
          </a:stretch>
        </p:blipFill>
        <p:spPr bwMode="auto">
          <a:xfrm>
            <a:off x="4644008" y="3501008"/>
            <a:ext cx="4032448" cy="2813601"/>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实现技术之一：轮询</a:t>
            </a:r>
            <a:endParaRPr lang="zh-CN" altLang="en-US" dirty="0"/>
          </a:p>
        </p:txBody>
      </p:sp>
      <p:sp>
        <p:nvSpPr>
          <p:cNvPr id="3" name="内容占位符 2"/>
          <p:cNvSpPr>
            <a:spLocks noGrp="1"/>
          </p:cNvSpPr>
          <p:nvPr>
            <p:ph idx="1"/>
          </p:nvPr>
        </p:nvSpPr>
        <p:spPr/>
        <p:txBody>
          <a:bodyPr/>
          <a:lstStyle/>
          <a:p>
            <a:r>
              <a:rPr lang="en-US" altLang="zh-CN" dirty="0" smtClean="0"/>
              <a:t>Js</a:t>
            </a:r>
            <a:r>
              <a:rPr lang="zh-CN" altLang="en-US" dirty="0" smtClean="0"/>
              <a:t>轮询的实现技术：</a:t>
            </a:r>
            <a:endParaRPr lang="en-US" altLang="zh-CN" dirty="0" smtClean="0"/>
          </a:p>
          <a:p>
            <a:pPr lvl="1"/>
            <a:r>
              <a:rPr lang="en-US" altLang="zh-CN" sz="2400" dirty="0" err="1" smtClean="0"/>
              <a:t>Iframe</a:t>
            </a:r>
            <a:r>
              <a:rPr lang="zh-CN" altLang="en-US" sz="2400" dirty="0" smtClean="0"/>
              <a:t>，内嵌页定期刷新，回调父页方法执行通知。</a:t>
            </a:r>
            <a:endParaRPr lang="en-US" altLang="zh-CN" sz="2400" dirty="0" smtClean="0"/>
          </a:p>
          <a:p>
            <a:pPr lvl="1"/>
            <a:r>
              <a:rPr lang="en-US" altLang="zh-CN" sz="2400" dirty="0" err="1" smtClean="0"/>
              <a:t>setInterval</a:t>
            </a:r>
            <a:r>
              <a:rPr lang="zh-CN" altLang="en-US" sz="2400" dirty="0" smtClean="0"/>
              <a:t>，设置循环定期发起请求，回调函数执行通知。</a:t>
            </a:r>
            <a:endParaRPr lang="en-US" altLang="zh-CN" sz="2400" dirty="0" smtClean="0"/>
          </a:p>
          <a:p>
            <a:pPr lvl="1"/>
            <a:r>
              <a:rPr lang="en-US" altLang="zh-CN" sz="2400" dirty="0" err="1" smtClean="0"/>
              <a:t>setTimeout</a:t>
            </a:r>
            <a:r>
              <a:rPr lang="zh-CN" altLang="en-US" sz="2400" dirty="0" smtClean="0"/>
              <a:t>，回调函数继续调用</a:t>
            </a:r>
            <a:r>
              <a:rPr lang="en-US" altLang="zh-CN" sz="2400" dirty="0" err="1" smtClean="0"/>
              <a:t>setTimeout</a:t>
            </a:r>
            <a:r>
              <a:rPr lang="zh-CN" altLang="en-US" sz="2400" dirty="0" smtClean="0"/>
              <a:t>实现循环发起请求。</a:t>
            </a:r>
            <a:endParaRPr lang="en-US" altLang="zh-CN" sz="2400" dirty="0" smtClean="0"/>
          </a:p>
          <a:p>
            <a:pPr lvl="1"/>
            <a:r>
              <a:rPr lang="en-US" altLang="zh-CN" sz="2400" dirty="0" smtClean="0"/>
              <a:t>JSONP</a:t>
            </a:r>
            <a:r>
              <a:rPr lang="zh-CN" altLang="en-US" sz="2400" dirty="0" smtClean="0"/>
              <a:t>，定期输出</a:t>
            </a:r>
            <a:r>
              <a:rPr lang="en-US" altLang="zh-CN" sz="2400" dirty="0" smtClean="0"/>
              <a:t>&lt;script </a:t>
            </a:r>
            <a:r>
              <a:rPr lang="en-US" altLang="zh-CN" sz="2400" dirty="0" err="1" smtClean="0"/>
              <a:t>src</a:t>
            </a:r>
            <a:r>
              <a:rPr lang="en-US" altLang="zh-CN" sz="2400" dirty="0" smtClean="0"/>
              <a:t>&gt;</a:t>
            </a:r>
            <a:r>
              <a:rPr lang="zh-CN" altLang="en-US" sz="2400" dirty="0" smtClean="0"/>
              <a:t>段（或回调）实现定期请求。</a:t>
            </a:r>
            <a:endParaRPr lang="en-US" altLang="zh-CN" sz="2400" dirty="0" smtClean="0"/>
          </a:p>
          <a:p>
            <a:pPr lvl="1"/>
            <a:r>
              <a:rPr lang="en-US" altLang="zh-CN" sz="2400" dirty="0" err="1" smtClean="0"/>
              <a:t>Imgcall</a:t>
            </a:r>
            <a:r>
              <a:rPr lang="zh-CN" altLang="en-US" sz="2400" dirty="0" smtClean="0"/>
              <a:t>，定期更改</a:t>
            </a:r>
            <a:r>
              <a:rPr lang="en-US" altLang="zh-CN" sz="2400" dirty="0" err="1" smtClean="0"/>
              <a:t>img</a:t>
            </a:r>
            <a:r>
              <a:rPr lang="en-US" altLang="zh-CN" sz="2400" dirty="0" smtClean="0"/>
              <a:t> </a:t>
            </a:r>
            <a:r>
              <a:rPr lang="en-US" altLang="zh-CN" sz="2400" dirty="0" err="1" smtClean="0"/>
              <a:t>src</a:t>
            </a:r>
            <a:r>
              <a:rPr lang="zh-CN" altLang="en-US" sz="2400" dirty="0" smtClean="0"/>
              <a:t>或定期输出</a:t>
            </a:r>
            <a:r>
              <a:rPr lang="en-US" altLang="zh-CN" sz="2400" dirty="0" err="1" smtClean="0"/>
              <a:t>img</a:t>
            </a:r>
            <a:r>
              <a:rPr lang="zh-CN" altLang="en-US" sz="2400" dirty="0" smtClean="0"/>
              <a:t>段，通过</a:t>
            </a:r>
            <a:r>
              <a:rPr lang="en-US" altLang="zh-CN" sz="2400" dirty="0" err="1" smtClean="0"/>
              <a:t>onload</a:t>
            </a:r>
            <a:r>
              <a:rPr lang="zh-CN" altLang="en-US" sz="2400" dirty="0" smtClean="0"/>
              <a:t>事件或者</a:t>
            </a:r>
            <a:r>
              <a:rPr lang="en-US" altLang="zh-CN" sz="2400" dirty="0" err="1" smtClean="0"/>
              <a:t>onerror</a:t>
            </a:r>
            <a:r>
              <a:rPr lang="zh-CN" altLang="en-US" sz="2400" dirty="0" smtClean="0"/>
              <a:t>事件处理通知。</a:t>
            </a:r>
            <a:endParaRPr lang="en-US" altLang="zh-CN" sz="2400" dirty="0" smtClean="0"/>
          </a:p>
          <a:p>
            <a:pPr lvl="1"/>
            <a:endParaRPr lang="en-US" altLang="zh-CN" dirty="0" smtClean="0"/>
          </a:p>
          <a:p>
            <a:pPr lvl="1"/>
            <a:endParaRPr lang="en-US" altLang="zh-CN" dirty="0" smtClean="0"/>
          </a:p>
          <a:p>
            <a:pPr lvl="1"/>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实现技术之一：轮询</a:t>
            </a:r>
            <a:endParaRPr lang="zh-CN" altLang="en-US" dirty="0"/>
          </a:p>
        </p:txBody>
      </p:sp>
      <p:sp>
        <p:nvSpPr>
          <p:cNvPr id="3" name="内容占位符 2"/>
          <p:cNvSpPr>
            <a:spLocks noGrp="1"/>
          </p:cNvSpPr>
          <p:nvPr>
            <p:ph idx="1"/>
          </p:nvPr>
        </p:nvSpPr>
        <p:spPr>
          <a:xfrm>
            <a:off x="467544" y="1340768"/>
            <a:ext cx="8229600" cy="2980928"/>
          </a:xfrm>
        </p:spPr>
        <p:txBody>
          <a:bodyPr/>
          <a:lstStyle/>
          <a:p>
            <a:r>
              <a:rPr lang="en-US" altLang="zh-CN" b="1" dirty="0" smtClean="0"/>
              <a:t>Piggyback </a:t>
            </a:r>
          </a:p>
          <a:p>
            <a:r>
              <a:rPr lang="zh-CN" altLang="en-US" sz="2000" dirty="0" smtClean="0"/>
              <a:t>捎带轮询（</a:t>
            </a:r>
            <a:r>
              <a:rPr lang="en-US" altLang="zh-CN" sz="2000" dirty="0" smtClean="0"/>
              <a:t>piggyback polling</a:t>
            </a:r>
            <a:r>
              <a:rPr lang="zh-CN" altLang="en-US" sz="2000" dirty="0" smtClean="0"/>
              <a:t>）是一种比轮询更加聪明的做法，因为它会删除掉所有非必需的请求（没有返回数据的那些）。不存在时间间隔，客户端在需要的时候向服务器端发 送请求。不同之处在于响应的那部分上，响应被分成两个部分：对请求数据的响应和对服务器事件的响应，如果任何一部分有发生的话。图</a:t>
            </a:r>
            <a:r>
              <a:rPr lang="en-US" altLang="zh-CN" sz="2000" dirty="0" smtClean="0"/>
              <a:t>2</a:t>
            </a:r>
            <a:r>
              <a:rPr lang="zh-CN" altLang="en-US" sz="2000" dirty="0" smtClean="0"/>
              <a:t>给出了一个例子。</a:t>
            </a:r>
          </a:p>
        </p:txBody>
      </p:sp>
      <p:sp>
        <p:nvSpPr>
          <p:cNvPr id="5" name="TextBox 4"/>
          <p:cNvSpPr txBox="1"/>
          <p:nvPr/>
        </p:nvSpPr>
        <p:spPr>
          <a:xfrm>
            <a:off x="5364088" y="4077072"/>
            <a:ext cx="2160240" cy="923330"/>
          </a:xfrm>
          <a:prstGeom prst="rect">
            <a:avLst/>
          </a:prstGeom>
          <a:noFill/>
        </p:spPr>
        <p:txBody>
          <a:bodyPr wrap="square" rtlCol="0">
            <a:spAutoFit/>
          </a:bodyPr>
          <a:lstStyle/>
          <a:p>
            <a:r>
              <a:rPr lang="zh-CN" altLang="en-US" dirty="0" smtClean="0"/>
              <a:t>注意，一般会由</a:t>
            </a:r>
            <a:r>
              <a:rPr lang="en-US" altLang="zh-CN" dirty="0" smtClean="0"/>
              <a:t>client action</a:t>
            </a:r>
            <a:r>
              <a:rPr lang="zh-CN" altLang="en-US" dirty="0" smtClean="0"/>
              <a:t>执行请求动作。</a:t>
            </a:r>
            <a:endParaRPr lang="zh-CN" altLang="en-US" dirty="0"/>
          </a:p>
        </p:txBody>
      </p:sp>
      <p:pic>
        <p:nvPicPr>
          <p:cNvPr id="9219" name="Picture 3"/>
          <p:cNvPicPr>
            <a:picLocks noChangeAspect="1" noChangeArrowheads="1"/>
          </p:cNvPicPr>
          <p:nvPr/>
        </p:nvPicPr>
        <p:blipFill>
          <a:blip r:embed="rId3" cstate="print"/>
          <a:srcRect/>
          <a:stretch>
            <a:fillRect/>
          </a:stretch>
        </p:blipFill>
        <p:spPr bwMode="auto">
          <a:xfrm>
            <a:off x="899592" y="3501008"/>
            <a:ext cx="4032448" cy="2910376"/>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实现技术之二：长连接</a:t>
            </a:r>
            <a:r>
              <a:rPr lang="en-US" altLang="zh-CN" dirty="0" smtClean="0"/>
              <a:t>Comet</a:t>
            </a:r>
            <a:endParaRPr lang="zh-CN" altLang="en-US" dirty="0"/>
          </a:p>
        </p:txBody>
      </p:sp>
      <p:sp>
        <p:nvSpPr>
          <p:cNvPr id="3" name="内容占位符 2"/>
          <p:cNvSpPr>
            <a:spLocks noGrp="1"/>
          </p:cNvSpPr>
          <p:nvPr>
            <p:ph idx="1"/>
          </p:nvPr>
        </p:nvSpPr>
        <p:spPr/>
        <p:txBody>
          <a:bodyPr/>
          <a:lstStyle/>
          <a:p>
            <a:r>
              <a:rPr lang="en-US" altLang="zh-CN" sz="2400" i="1" dirty="0" smtClean="0"/>
              <a:t>Comet</a:t>
            </a:r>
            <a:r>
              <a:rPr lang="zh-CN" altLang="en-US" sz="2400" dirty="0" smtClean="0"/>
              <a:t>是 一个</a:t>
            </a:r>
            <a:r>
              <a:rPr lang="en-US" altLang="zh-CN" sz="2400" dirty="0" smtClean="0"/>
              <a:t>web</a:t>
            </a:r>
            <a:r>
              <a:rPr lang="zh-CN" altLang="en-US" sz="2400" dirty="0" smtClean="0"/>
              <a:t>应用模型，在该模型中，请求被发送到服务器端并保持一个很长的存活期，直到超时或是有服务器端事件发生。在该请求完成后，另一个长生存期的 </a:t>
            </a:r>
            <a:r>
              <a:rPr lang="en-US" altLang="zh-CN" sz="2400" dirty="0" smtClean="0"/>
              <a:t>Ajax</a:t>
            </a:r>
            <a:r>
              <a:rPr lang="zh-CN" altLang="en-US" sz="2400" dirty="0" smtClean="0"/>
              <a:t>请求就被送去等待另一个服务器端事件。使用</a:t>
            </a:r>
            <a:r>
              <a:rPr lang="en-US" altLang="zh-CN" sz="2400" dirty="0" smtClean="0"/>
              <a:t>Comet</a:t>
            </a:r>
            <a:r>
              <a:rPr lang="zh-CN" altLang="en-US" sz="2400" dirty="0" smtClean="0"/>
              <a:t>的话，</a:t>
            </a:r>
            <a:r>
              <a:rPr lang="en-US" altLang="zh-CN" sz="2400" dirty="0" smtClean="0"/>
              <a:t>web</a:t>
            </a:r>
            <a:r>
              <a:rPr lang="zh-CN" altLang="en-US" sz="2400" dirty="0" smtClean="0"/>
              <a:t>服务器就可以在无需显式请求的情况下向客户端发送数据。</a:t>
            </a:r>
          </a:p>
          <a:p>
            <a:r>
              <a:rPr lang="en-US" altLang="zh-CN" sz="2400" dirty="0" smtClean="0"/>
              <a:t>Comet </a:t>
            </a:r>
            <a:r>
              <a:rPr lang="zh-CN" altLang="en-US" sz="2400" dirty="0" smtClean="0"/>
              <a:t>的一大优点是，每个客户端始终都有一个向服务器端打开的通信链路。服务器端可以通过在事件到来时立即提交（完成）响应来把事件推给客户端，或者它甚至可以 累积再连续发送。因为请求长时间保持打开的状态，故服务器端需要特别的功能来处理所有的这些长生存期请求。图</a:t>
            </a:r>
            <a:r>
              <a:rPr lang="en-US" altLang="zh-CN" sz="2400" dirty="0" smtClean="0"/>
              <a:t>3</a:t>
            </a:r>
            <a:r>
              <a:rPr lang="zh-CN" altLang="en-US" sz="2400" dirty="0" smtClean="0"/>
              <a:t>给出了一个例子。</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实现技术之二：长连接</a:t>
            </a:r>
            <a:r>
              <a:rPr lang="en-US" altLang="zh-CN" dirty="0" smtClean="0"/>
              <a:t>Comet</a:t>
            </a:r>
            <a:endParaRPr lang="zh-CN" altLang="en-US" dirty="0"/>
          </a:p>
        </p:txBody>
      </p:sp>
      <p:pic>
        <p:nvPicPr>
          <p:cNvPr id="10242" name="Picture 2"/>
          <p:cNvPicPr>
            <a:picLocks noChangeAspect="1" noChangeArrowheads="1"/>
          </p:cNvPicPr>
          <p:nvPr/>
        </p:nvPicPr>
        <p:blipFill>
          <a:blip r:embed="rId2" cstate="print"/>
          <a:srcRect/>
          <a:stretch>
            <a:fillRect/>
          </a:stretch>
        </p:blipFill>
        <p:spPr bwMode="auto">
          <a:xfrm>
            <a:off x="1475656" y="1340768"/>
            <a:ext cx="3888432" cy="3899574"/>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实现技术之二：长连接</a:t>
            </a:r>
            <a:r>
              <a:rPr lang="en-US" altLang="zh-CN" dirty="0" smtClean="0"/>
              <a:t>Comet</a:t>
            </a:r>
            <a:endParaRPr lang="zh-CN" altLang="en-US" dirty="0"/>
          </a:p>
        </p:txBody>
      </p:sp>
      <p:sp>
        <p:nvSpPr>
          <p:cNvPr id="3" name="内容占位符 2"/>
          <p:cNvSpPr>
            <a:spLocks noGrp="1"/>
          </p:cNvSpPr>
          <p:nvPr>
            <p:ph idx="1"/>
          </p:nvPr>
        </p:nvSpPr>
        <p:spPr/>
        <p:txBody>
          <a:bodyPr/>
          <a:lstStyle/>
          <a:p>
            <a:r>
              <a:rPr lang="en-US" altLang="zh-CN" dirty="0" smtClean="0"/>
              <a:t>Comet</a:t>
            </a:r>
            <a:r>
              <a:rPr lang="zh-CN" altLang="en-US" dirty="0" smtClean="0"/>
              <a:t>实现技术</a:t>
            </a:r>
            <a:endParaRPr lang="en-US" altLang="zh-CN" dirty="0" smtClean="0"/>
          </a:p>
          <a:p>
            <a:pPr lvl="1"/>
            <a:r>
              <a:rPr lang="en-US" altLang="zh-CN" dirty="0" smtClean="0"/>
              <a:t>HTTP</a:t>
            </a:r>
            <a:r>
              <a:rPr lang="zh-CN" altLang="en-US" dirty="0" smtClean="0"/>
              <a:t>流</a:t>
            </a:r>
            <a:endParaRPr lang="en-US" altLang="zh-CN" dirty="0" smtClean="0"/>
          </a:p>
          <a:p>
            <a:pPr lvl="1">
              <a:buNone/>
            </a:pPr>
            <a:r>
              <a:rPr lang="en-US" altLang="zh-CN" dirty="0"/>
              <a:t>	</a:t>
            </a:r>
            <a:r>
              <a:rPr lang="en-US" altLang="zh-CN" dirty="0" smtClean="0"/>
              <a:t>	</a:t>
            </a:r>
            <a:r>
              <a:rPr lang="zh-CN" altLang="en-US" sz="2000" dirty="0" smtClean="0"/>
              <a:t>在流（</a:t>
            </a:r>
            <a:r>
              <a:rPr lang="en-US" altLang="zh-CN" sz="2000" dirty="0" smtClean="0"/>
              <a:t>streaming</a:t>
            </a:r>
            <a:r>
              <a:rPr lang="zh-CN" altLang="en-US" sz="2000" dirty="0" smtClean="0"/>
              <a:t>）模式中，有一个持久连接会被打开。只会存在一个长生存期请求（图</a:t>
            </a:r>
            <a:r>
              <a:rPr lang="en-US" altLang="zh-CN" sz="2000" dirty="0" smtClean="0"/>
              <a:t>3</a:t>
            </a:r>
            <a:r>
              <a:rPr lang="zh-CN" altLang="en-US" sz="2000" dirty="0" smtClean="0"/>
              <a:t>中的</a:t>
            </a:r>
            <a:r>
              <a:rPr lang="en-US" altLang="zh-CN" sz="2000" dirty="0" smtClean="0"/>
              <a:t>#1</a:t>
            </a:r>
            <a:r>
              <a:rPr lang="zh-CN" altLang="en-US" sz="2000" dirty="0" smtClean="0"/>
              <a:t>），因为每个到达服务器端的事件都会通过这同一连接 来发送。因此，客户端需要有一种方法来把通过这同一连接发送过来的不同响应分隔开来。从技术上来讲，两种常见的流技术包括</a:t>
            </a:r>
            <a:r>
              <a:rPr lang="en-US" altLang="zh-CN" sz="2000" dirty="0" smtClean="0"/>
              <a:t>Forever </a:t>
            </a:r>
            <a:r>
              <a:rPr lang="en-US" altLang="zh-CN" sz="2000" dirty="0" err="1" smtClean="0"/>
              <a:t>Iframe</a:t>
            </a:r>
            <a:r>
              <a:rPr lang="zh-CN" altLang="en-US" sz="2000" dirty="0" smtClean="0"/>
              <a:t>（隐藏的</a:t>
            </a:r>
            <a:r>
              <a:rPr lang="en-US" altLang="zh-CN" sz="2000" dirty="0" err="1" smtClean="0"/>
              <a:t>IFrame</a:t>
            </a:r>
            <a:r>
              <a:rPr lang="zh-CN" altLang="en-US" sz="2000" dirty="0" smtClean="0"/>
              <a:t>），或是被用来在</a:t>
            </a:r>
            <a:r>
              <a:rPr lang="en-US" altLang="zh-CN" sz="2000" dirty="0" smtClean="0"/>
              <a:t>JavaScript</a:t>
            </a:r>
            <a:r>
              <a:rPr lang="zh-CN" altLang="en-US" sz="2000" dirty="0" smtClean="0"/>
              <a:t>中创建</a:t>
            </a:r>
            <a:r>
              <a:rPr lang="en-US" altLang="zh-CN" sz="2000" dirty="0" smtClean="0"/>
              <a:t>Ajax</a:t>
            </a:r>
            <a:r>
              <a:rPr lang="zh-CN" altLang="en-US" sz="2000" dirty="0" smtClean="0"/>
              <a:t>请求的</a:t>
            </a:r>
            <a:r>
              <a:rPr lang="en-US" altLang="zh-CN" sz="2000" dirty="0" err="1" smtClean="0"/>
              <a:t>XMLHttpRequest</a:t>
            </a:r>
            <a:r>
              <a:rPr lang="zh-CN" altLang="en-US" sz="2000" dirty="0" smtClean="0"/>
              <a:t>对象的多部分（</a:t>
            </a:r>
            <a:r>
              <a:rPr lang="en-US" altLang="zh-CN" sz="2000" dirty="0" smtClean="0"/>
              <a:t>multi- part</a:t>
            </a:r>
            <a:r>
              <a:rPr lang="zh-CN" altLang="en-US" sz="2000" dirty="0" smtClean="0"/>
              <a:t>）特性。</a:t>
            </a:r>
            <a:endParaRPr lang="en-US" altLang="zh-CN"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实现技术之二：长连接</a:t>
            </a:r>
            <a:r>
              <a:rPr lang="en-US" altLang="zh-CN" dirty="0" smtClean="0"/>
              <a:t>Comet</a:t>
            </a:r>
            <a:endParaRPr lang="zh-CN" altLang="en-US" dirty="0"/>
          </a:p>
        </p:txBody>
      </p:sp>
      <p:sp>
        <p:nvSpPr>
          <p:cNvPr id="3" name="内容占位符 2"/>
          <p:cNvSpPr>
            <a:spLocks noGrp="1"/>
          </p:cNvSpPr>
          <p:nvPr>
            <p:ph idx="1"/>
          </p:nvPr>
        </p:nvSpPr>
        <p:spPr/>
        <p:txBody>
          <a:bodyPr/>
          <a:lstStyle/>
          <a:p>
            <a:pPr marL="342900" lvl="1" indent="-342900">
              <a:buFontTx/>
              <a:buChar char="•"/>
            </a:pPr>
            <a:r>
              <a:rPr lang="en-US" altLang="zh-CN" dirty="0" smtClean="0"/>
              <a:t>HTTP</a:t>
            </a:r>
            <a:r>
              <a:rPr lang="zh-CN" altLang="en-US" dirty="0" smtClean="0"/>
              <a:t>流的实现</a:t>
            </a:r>
            <a:endParaRPr lang="en-US" altLang="zh-CN" dirty="0" smtClean="0"/>
          </a:p>
          <a:p>
            <a:pPr marL="342900" lvl="1" indent="-342900">
              <a:buNone/>
            </a:pPr>
            <a:r>
              <a:rPr lang="en-US" altLang="zh-CN" sz="1800" dirty="0" smtClean="0"/>
              <a:t>protected void </a:t>
            </a:r>
            <a:r>
              <a:rPr lang="en-US" altLang="zh-CN" sz="1800" dirty="0" err="1" smtClean="0"/>
              <a:t>doGet</a:t>
            </a:r>
            <a:r>
              <a:rPr lang="en-US" altLang="zh-CN" sz="1800" dirty="0" smtClean="0"/>
              <a:t>(</a:t>
            </a:r>
            <a:r>
              <a:rPr lang="en-US" altLang="zh-CN" sz="1800" dirty="0" err="1" smtClean="0"/>
              <a:t>HttpServletRequest</a:t>
            </a:r>
            <a:r>
              <a:rPr lang="en-US" altLang="zh-CN" sz="1800" dirty="0" smtClean="0"/>
              <a:t> </a:t>
            </a:r>
            <a:r>
              <a:rPr lang="en-US" altLang="zh-CN" sz="1800" dirty="0" err="1" smtClean="0"/>
              <a:t>req</a:t>
            </a:r>
            <a:r>
              <a:rPr lang="en-US" altLang="zh-CN" sz="1800" dirty="0" smtClean="0"/>
              <a:t>, </a:t>
            </a:r>
            <a:r>
              <a:rPr lang="en-US" altLang="zh-CN" sz="1800" dirty="0" err="1" smtClean="0"/>
              <a:t>HttpServletResponse</a:t>
            </a:r>
            <a:r>
              <a:rPr lang="en-US" altLang="zh-CN" sz="1800" dirty="0" smtClean="0"/>
              <a:t> </a:t>
            </a:r>
            <a:r>
              <a:rPr lang="en-US" altLang="zh-CN" sz="1800" dirty="0" err="1" smtClean="0"/>
              <a:t>resp</a:t>
            </a:r>
            <a:r>
              <a:rPr lang="en-US" altLang="zh-CN" sz="1800" dirty="0" smtClean="0"/>
              <a:t>) throws </a:t>
            </a:r>
            <a:r>
              <a:rPr lang="en-US" altLang="zh-CN" sz="1800" dirty="0" err="1" smtClean="0"/>
              <a:t>ServletException</a:t>
            </a:r>
            <a:r>
              <a:rPr lang="en-US" altLang="zh-CN" sz="1800" dirty="0" smtClean="0"/>
              <a:t>, </a:t>
            </a:r>
            <a:r>
              <a:rPr lang="en-US" altLang="zh-CN" sz="1800" dirty="0" err="1" smtClean="0"/>
              <a:t>IOException</a:t>
            </a:r>
            <a:endParaRPr lang="en-US" altLang="zh-CN" sz="1800" dirty="0" smtClean="0"/>
          </a:p>
          <a:p>
            <a:pPr marL="342900" lvl="1" indent="-342900">
              <a:buNone/>
            </a:pPr>
            <a:r>
              <a:rPr lang="en-US" altLang="zh-CN" sz="1800" dirty="0" smtClean="0"/>
              <a:t> {</a:t>
            </a:r>
          </a:p>
          <a:p>
            <a:pPr marL="342900" lvl="1" indent="-342900">
              <a:buNone/>
            </a:pPr>
            <a:r>
              <a:rPr lang="en-US" altLang="zh-CN" sz="1800" dirty="0" smtClean="0"/>
              <a:t>	</a:t>
            </a:r>
            <a:r>
              <a:rPr lang="en-US" altLang="zh-CN" sz="1800" dirty="0" err="1" smtClean="0"/>
              <a:t>AsyncContext</a:t>
            </a:r>
            <a:r>
              <a:rPr lang="en-US" altLang="zh-CN" sz="1800" dirty="0" smtClean="0"/>
              <a:t> </a:t>
            </a:r>
            <a:r>
              <a:rPr lang="en-US" altLang="zh-CN" sz="1800" dirty="0" err="1" smtClean="0"/>
              <a:t>asyncContext</a:t>
            </a:r>
            <a:r>
              <a:rPr lang="en-US" altLang="zh-CN" sz="1800" dirty="0" smtClean="0"/>
              <a:t> = </a:t>
            </a:r>
            <a:r>
              <a:rPr lang="en-US" altLang="zh-CN" sz="1800" dirty="0" err="1" smtClean="0"/>
              <a:t>req.startAsync</a:t>
            </a:r>
            <a:r>
              <a:rPr lang="en-US" altLang="zh-CN" sz="1800" dirty="0" smtClean="0"/>
              <a:t>(); </a:t>
            </a:r>
            <a:endParaRPr lang="en-US" altLang="zh-CN" sz="1800" dirty="0" smtClean="0"/>
          </a:p>
          <a:p>
            <a:pPr marL="342900" lvl="1" indent="-342900">
              <a:buNone/>
            </a:pPr>
            <a:r>
              <a:rPr lang="en-US" altLang="zh-CN" sz="1800" dirty="0" smtClean="0"/>
              <a:t>	</a:t>
            </a:r>
            <a:r>
              <a:rPr lang="en-US" altLang="zh-CN" sz="1800" dirty="0" err="1" smtClean="0"/>
              <a:t>asyncContext.setTimeout</a:t>
            </a:r>
            <a:r>
              <a:rPr lang="en-US" altLang="zh-CN" sz="1800" dirty="0" smtClean="0"/>
              <a:t>(0</a:t>
            </a:r>
            <a:r>
              <a:rPr lang="en-US" altLang="zh-CN" sz="1800" dirty="0" smtClean="0"/>
              <a:t>); </a:t>
            </a:r>
            <a:endParaRPr lang="en-US" altLang="zh-CN" sz="1800" dirty="0" smtClean="0"/>
          </a:p>
          <a:p>
            <a:pPr marL="342900" lvl="1" indent="-342900">
              <a:buNone/>
            </a:pPr>
            <a:r>
              <a:rPr lang="en-US" altLang="zh-CN" sz="1800" dirty="0" smtClean="0"/>
              <a:t>	// </a:t>
            </a:r>
            <a:r>
              <a:rPr lang="zh-CN" altLang="en-US" sz="1800" dirty="0" smtClean="0"/>
              <a:t>发送多段数据的</a:t>
            </a:r>
            <a:r>
              <a:rPr lang="en-US" altLang="zh-CN" sz="1800" dirty="0" smtClean="0"/>
              <a:t>Head</a:t>
            </a:r>
            <a:r>
              <a:rPr lang="zh-CN" altLang="en-US" sz="1800" dirty="0" smtClean="0"/>
              <a:t>设置</a:t>
            </a:r>
            <a:endParaRPr lang="en-US" altLang="zh-CN" sz="1800" dirty="0" smtClean="0"/>
          </a:p>
          <a:p>
            <a:pPr marL="342900" lvl="1" indent="-342900">
              <a:buNone/>
            </a:pPr>
            <a:r>
              <a:rPr lang="en-US" altLang="zh-CN" sz="1800" dirty="0" err="1" smtClean="0"/>
              <a:t>resp.setContentType</a:t>
            </a:r>
            <a:r>
              <a:rPr lang="en-US" altLang="zh-CN" sz="1800" dirty="0" smtClean="0"/>
              <a:t>("multipart/x-mixed-</a:t>
            </a:r>
            <a:r>
              <a:rPr lang="en-US" altLang="zh-CN" sz="1800" dirty="0" err="1" smtClean="0"/>
              <a:t>replace;boundary</a:t>
            </a:r>
            <a:r>
              <a:rPr lang="en-US" altLang="zh-CN" sz="1800" dirty="0" smtClean="0"/>
              <a:t>=\"" + boundary + </a:t>
            </a:r>
            <a:r>
              <a:rPr lang="en-US" altLang="zh-CN" sz="1800" dirty="0" smtClean="0"/>
              <a:t>"\"");</a:t>
            </a:r>
          </a:p>
          <a:p>
            <a:pPr marL="342900" lvl="1" indent="-342900">
              <a:buNone/>
            </a:pPr>
            <a:r>
              <a:rPr lang="en-US" altLang="zh-CN" sz="1800" dirty="0" smtClean="0"/>
              <a:t>	</a:t>
            </a:r>
            <a:r>
              <a:rPr lang="en-US" altLang="zh-CN" sz="1800" dirty="0" err="1" smtClean="0"/>
              <a:t>resp.setHeader</a:t>
            </a:r>
            <a:r>
              <a:rPr lang="en-US" altLang="zh-CN" sz="1800" dirty="0" smtClean="0"/>
              <a:t>(“Connection”, “keep-alive”); //</a:t>
            </a:r>
            <a:r>
              <a:rPr lang="zh-CN" altLang="en-US" sz="1800" dirty="0" smtClean="0"/>
              <a:t>允许持续连接</a:t>
            </a:r>
            <a:endParaRPr lang="en-US" altLang="zh-CN" sz="1800" dirty="0" smtClean="0"/>
          </a:p>
          <a:p>
            <a:pPr marL="342900" lvl="1" indent="-342900">
              <a:buNone/>
            </a:pPr>
            <a:r>
              <a:rPr lang="en-US" altLang="zh-CN" sz="1800" dirty="0" smtClean="0"/>
              <a:t>	</a:t>
            </a:r>
            <a:r>
              <a:rPr lang="en-US" altLang="zh-CN" sz="1800" dirty="0" err="1" smtClean="0"/>
              <a:t>resp.getOutputStream</a:t>
            </a:r>
            <a:r>
              <a:rPr lang="en-US" altLang="zh-CN" sz="1800" dirty="0" smtClean="0"/>
              <a:t>().print("--" + boundary</a:t>
            </a:r>
            <a:r>
              <a:rPr lang="en-US" altLang="zh-CN" sz="1800" dirty="0" smtClean="0"/>
              <a:t>);</a:t>
            </a:r>
          </a:p>
          <a:p>
            <a:pPr marL="342900" lvl="1" indent="-342900">
              <a:buNone/>
            </a:pPr>
            <a:r>
              <a:rPr lang="en-US" altLang="zh-CN" sz="1800" dirty="0" smtClean="0"/>
              <a:t>	</a:t>
            </a:r>
            <a:r>
              <a:rPr lang="en-US" altLang="zh-CN" sz="1800" dirty="0" err="1" smtClean="0"/>
              <a:t>resp.flushBuffer</a:t>
            </a:r>
            <a:r>
              <a:rPr lang="en-US" altLang="zh-CN" sz="1800" dirty="0" smtClean="0"/>
              <a:t>(); // put the </a:t>
            </a:r>
            <a:r>
              <a:rPr lang="en-US" altLang="zh-CN" sz="1800" dirty="0" err="1" smtClean="0"/>
              <a:t>async</a:t>
            </a:r>
            <a:r>
              <a:rPr lang="en-US" altLang="zh-CN" sz="1800" dirty="0" smtClean="0"/>
              <a:t> context in a list for future usage </a:t>
            </a:r>
            <a:endParaRPr lang="en-US" altLang="zh-CN" sz="1800" dirty="0" smtClean="0"/>
          </a:p>
          <a:p>
            <a:pPr marL="342900" lvl="1" indent="-342900">
              <a:buNone/>
            </a:pPr>
            <a:r>
              <a:rPr lang="en-US" altLang="zh-CN" sz="1800" dirty="0" smtClean="0"/>
              <a:t>	</a:t>
            </a:r>
            <a:r>
              <a:rPr lang="en-US" altLang="zh-CN" sz="1800" dirty="0" err="1" smtClean="0"/>
              <a:t>asyncContexts.offer</a:t>
            </a:r>
            <a:r>
              <a:rPr lang="en-US" altLang="zh-CN" sz="1800" dirty="0" smtClean="0"/>
              <a:t>(</a:t>
            </a:r>
            <a:r>
              <a:rPr lang="en-US" altLang="zh-CN" sz="1800" dirty="0" err="1" smtClean="0"/>
              <a:t>asyncContext</a:t>
            </a:r>
            <a:r>
              <a:rPr lang="en-US" altLang="zh-CN" sz="1800" dirty="0" smtClean="0"/>
              <a:t>);</a:t>
            </a:r>
          </a:p>
          <a:p>
            <a:pPr marL="342900" lvl="1" indent="-342900">
              <a:buNone/>
            </a:pPr>
            <a:r>
              <a:rPr lang="en-US" altLang="zh-CN" sz="1800" dirty="0" smtClean="0"/>
              <a:t> </a:t>
            </a:r>
            <a:r>
              <a:rPr lang="en-US" altLang="zh-CN" sz="1800" dirty="0" smtClean="0"/>
              <a:t>}</a:t>
            </a:r>
          </a:p>
          <a:p>
            <a:endParaRPr lang="zh-CN" alt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实现技术之二：长连接</a:t>
            </a:r>
            <a:r>
              <a:rPr lang="en-US" altLang="zh-CN" dirty="0" smtClean="0"/>
              <a:t>Comet</a:t>
            </a:r>
            <a:endParaRPr lang="zh-CN" altLang="en-US" dirty="0"/>
          </a:p>
        </p:txBody>
      </p:sp>
      <p:sp>
        <p:nvSpPr>
          <p:cNvPr id="4" name="内容占位符 2"/>
          <p:cNvSpPr>
            <a:spLocks noGrp="1"/>
          </p:cNvSpPr>
          <p:nvPr>
            <p:ph idx="1"/>
          </p:nvPr>
        </p:nvSpPr>
        <p:spPr>
          <a:xfrm>
            <a:off x="467544" y="1412776"/>
            <a:ext cx="8229600" cy="4525963"/>
          </a:xfrm>
        </p:spPr>
        <p:txBody>
          <a:bodyPr/>
          <a:lstStyle/>
          <a:p>
            <a:r>
              <a:rPr lang="en-US" altLang="zh-CN" dirty="0" smtClean="0"/>
              <a:t>Comet</a:t>
            </a:r>
            <a:r>
              <a:rPr lang="zh-CN" altLang="en-US" dirty="0" smtClean="0"/>
              <a:t>实现技术</a:t>
            </a:r>
            <a:endParaRPr lang="en-US" altLang="zh-CN" dirty="0" smtClean="0"/>
          </a:p>
          <a:p>
            <a:pPr lvl="1"/>
            <a:r>
              <a:rPr lang="en-US" altLang="zh-CN" dirty="0" smtClean="0"/>
              <a:t>FLASH </a:t>
            </a:r>
            <a:r>
              <a:rPr lang="en-US" altLang="zh-CN" dirty="0" err="1" smtClean="0"/>
              <a:t>ActionScript</a:t>
            </a:r>
            <a:r>
              <a:rPr lang="en-US" altLang="zh-CN" dirty="0" smtClean="0"/>
              <a:t> socket</a:t>
            </a:r>
          </a:p>
          <a:p>
            <a:pPr lvl="1">
              <a:buNone/>
            </a:pPr>
            <a:r>
              <a:rPr lang="zh-CN" altLang="en-US" sz="1800" dirty="0" smtClean="0"/>
              <a:t>在</a:t>
            </a:r>
            <a:r>
              <a:rPr lang="en-US" altLang="zh-CN" sz="1800" dirty="0" smtClean="0"/>
              <a:t>as</a:t>
            </a:r>
            <a:r>
              <a:rPr lang="zh-CN" altLang="en-US" sz="1800" dirty="0" smtClean="0"/>
              <a:t>中支持</a:t>
            </a:r>
            <a:r>
              <a:rPr lang="en-US" altLang="zh-CN" sz="1800" dirty="0" smtClean="0"/>
              <a:t>socket</a:t>
            </a:r>
            <a:r>
              <a:rPr lang="zh-CN" altLang="en-US" sz="1800" dirty="0" smtClean="0"/>
              <a:t>对象可以连接到指定的服务器端口，采用标准的</a:t>
            </a:r>
            <a:r>
              <a:rPr lang="en-US" altLang="zh-CN" sz="1800" dirty="0" smtClean="0"/>
              <a:t>socket</a:t>
            </a:r>
            <a:r>
              <a:rPr lang="zh-CN" altLang="en-US" sz="1800" dirty="0" smtClean="0"/>
              <a:t>模型实现长连接。</a:t>
            </a:r>
            <a:endParaRPr lang="en-US" altLang="zh-CN" sz="1800" dirty="0" smtClean="0"/>
          </a:p>
          <a:p>
            <a:pPr lvl="1">
              <a:buNone/>
            </a:pPr>
            <a:r>
              <a:rPr lang="zh-CN" altLang="en-US" sz="1800" dirty="0" smtClean="0"/>
              <a:t>由于页面内嵌的</a:t>
            </a:r>
            <a:r>
              <a:rPr lang="en-US" altLang="zh-CN" sz="1800" dirty="0" err="1" smtClean="0"/>
              <a:t>swf</a:t>
            </a:r>
            <a:r>
              <a:rPr lang="zh-CN" altLang="en-US" sz="1800" dirty="0" smtClean="0"/>
              <a:t>对象可以访问页面</a:t>
            </a:r>
            <a:r>
              <a:rPr lang="en-US" altLang="zh-CN" sz="1800" dirty="0" smtClean="0"/>
              <a:t>DOM</a:t>
            </a:r>
            <a:r>
              <a:rPr lang="zh-CN" altLang="en-US" sz="1800" dirty="0" smtClean="0"/>
              <a:t>或者被页面</a:t>
            </a:r>
            <a:r>
              <a:rPr lang="en-US" altLang="zh-CN" sz="1800" dirty="0" smtClean="0"/>
              <a:t>DOM</a:t>
            </a:r>
            <a:r>
              <a:rPr lang="zh-CN" altLang="en-US" sz="1800" dirty="0" smtClean="0"/>
              <a:t>访问，故可使用</a:t>
            </a:r>
            <a:r>
              <a:rPr lang="en-US" altLang="zh-CN" sz="1800" dirty="0" smtClean="0"/>
              <a:t>socket</a:t>
            </a:r>
            <a:r>
              <a:rPr lang="zh-CN" altLang="en-US" sz="1800" dirty="0" smtClean="0"/>
              <a:t>建立与服务端的连接接收通知，根据通知回调页面</a:t>
            </a:r>
            <a:r>
              <a:rPr lang="en-US" altLang="zh-CN" sz="1800" dirty="0" err="1" smtClean="0"/>
              <a:t>js</a:t>
            </a:r>
            <a:r>
              <a:rPr lang="zh-CN" altLang="en-US" sz="1800" dirty="0" smtClean="0"/>
              <a:t>方法进行通知处理</a:t>
            </a:r>
            <a:r>
              <a:rPr lang="zh-CN" altLang="en-US" sz="1800" dirty="0" smtClean="0"/>
              <a:t>。</a:t>
            </a:r>
            <a:endParaRPr lang="en-US" altLang="zh-CN" sz="1800" dirty="0" smtClean="0"/>
          </a:p>
          <a:p>
            <a:pPr lvl="1"/>
            <a:r>
              <a:rPr lang="en-US" altLang="zh-CN" dirty="0" smtClean="0"/>
              <a:t>Forever </a:t>
            </a:r>
            <a:r>
              <a:rPr lang="en-US" altLang="zh-CN" dirty="0" err="1" smtClean="0"/>
              <a:t>Iframe</a:t>
            </a:r>
            <a:endParaRPr lang="en-US" altLang="zh-CN" dirty="0" smtClean="0"/>
          </a:p>
          <a:p>
            <a:pPr lvl="1">
              <a:buNone/>
            </a:pPr>
            <a:r>
              <a:rPr lang="en-US" altLang="zh-CN" sz="1800" dirty="0" smtClean="0"/>
              <a:t>Forever </a:t>
            </a:r>
            <a:r>
              <a:rPr lang="en-US" altLang="zh-CN" sz="1800" dirty="0" err="1" smtClean="0"/>
              <a:t>Iframe</a:t>
            </a:r>
            <a:r>
              <a:rPr lang="zh-CN" altLang="en-US" sz="1800" dirty="0" smtClean="0"/>
              <a:t>（永存的</a:t>
            </a:r>
            <a:r>
              <a:rPr lang="en-US" altLang="zh-CN" sz="1800" dirty="0" err="1" smtClean="0"/>
              <a:t>Iframe</a:t>
            </a:r>
            <a:r>
              <a:rPr lang="zh-CN" altLang="en-US" sz="1800" dirty="0" smtClean="0"/>
              <a:t>）技术涉及了一个置于页面中的隐藏</a:t>
            </a:r>
            <a:r>
              <a:rPr lang="en-US" altLang="zh-CN" sz="1800" dirty="0" err="1" smtClean="0"/>
              <a:t>Iframe</a:t>
            </a:r>
            <a:r>
              <a:rPr lang="zh-CN" altLang="en-US" sz="1800" dirty="0" smtClean="0"/>
              <a:t>标签</a:t>
            </a:r>
            <a:r>
              <a:rPr lang="zh-CN" altLang="en-US" sz="1800" dirty="0" smtClean="0"/>
              <a:t>，该标签的</a:t>
            </a:r>
            <a:r>
              <a:rPr lang="en-US" altLang="zh-CN" sz="1800" dirty="0" err="1" smtClean="0"/>
              <a:t>src</a:t>
            </a:r>
            <a:r>
              <a:rPr lang="zh-CN" altLang="en-US" sz="1800" dirty="0" smtClean="0"/>
              <a:t>属性指向返回服务器端事件</a:t>
            </a:r>
            <a:r>
              <a:rPr lang="zh-CN" altLang="en-US" sz="1800" dirty="0" smtClean="0"/>
              <a:t>的</a:t>
            </a:r>
            <a:r>
              <a:rPr lang="en-US" altLang="zh-CN" sz="1800" dirty="0" err="1" smtClean="0"/>
              <a:t>url</a:t>
            </a:r>
            <a:r>
              <a:rPr lang="zh-CN" altLang="en-US" sz="1800" dirty="0" smtClean="0"/>
              <a:t>路径</a:t>
            </a:r>
            <a:r>
              <a:rPr lang="zh-CN" altLang="en-US" sz="1800" dirty="0" smtClean="0"/>
              <a:t>。每 次在事件到达时</a:t>
            </a:r>
            <a:r>
              <a:rPr lang="zh-CN" altLang="en-US" sz="1800" dirty="0" smtClean="0"/>
              <a:t>，服务端写入</a:t>
            </a:r>
            <a:r>
              <a:rPr lang="zh-CN" altLang="en-US" sz="1800" dirty="0" smtClean="0"/>
              <a:t>并刷新一个新的</a:t>
            </a:r>
            <a:r>
              <a:rPr lang="en-US" altLang="zh-CN" sz="1800" dirty="0" smtClean="0"/>
              <a:t>script</a:t>
            </a:r>
            <a:r>
              <a:rPr lang="zh-CN" altLang="en-US" sz="1800" dirty="0" smtClean="0"/>
              <a:t>标签，该标签内部带有</a:t>
            </a:r>
            <a:r>
              <a:rPr lang="en-US" altLang="zh-CN" sz="1800" dirty="0" smtClean="0"/>
              <a:t>JavaScript</a:t>
            </a:r>
            <a:r>
              <a:rPr lang="zh-CN" altLang="en-US" sz="1800" dirty="0" smtClean="0"/>
              <a:t>代码，</a:t>
            </a:r>
            <a:r>
              <a:rPr lang="en-US" altLang="zh-CN" sz="1800" dirty="0" err="1" smtClean="0"/>
              <a:t>iframe</a:t>
            </a:r>
            <a:r>
              <a:rPr lang="zh-CN" altLang="en-US" sz="1800" dirty="0" smtClean="0"/>
              <a:t>的内容被附加上这一 </a:t>
            </a:r>
            <a:r>
              <a:rPr lang="en-US" altLang="zh-CN" sz="1800" dirty="0" smtClean="0"/>
              <a:t>script</a:t>
            </a:r>
            <a:r>
              <a:rPr lang="zh-CN" altLang="en-US" sz="1800" dirty="0" smtClean="0"/>
              <a:t>标签，标签中的内容就会得到执行。</a:t>
            </a:r>
          </a:p>
          <a:p>
            <a:pPr lvl="1">
              <a:buNone/>
            </a:pPr>
            <a:endParaRPr lang="en-US" altLang="zh-CN" dirty="0" smtClean="0"/>
          </a:p>
          <a:p>
            <a:pPr lvl="1">
              <a:buNone/>
            </a:pPr>
            <a:endParaRPr lang="en-US" altLang="zh-C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a:t>
            </a:r>
            <a:r>
              <a:rPr lang="zh-CN" altLang="en-US" dirty="0" smtClean="0"/>
              <a:t>之三：</a:t>
            </a:r>
            <a:r>
              <a:rPr lang="zh-CN" altLang="en-US" dirty="0" smtClean="0"/>
              <a:t>长</a:t>
            </a:r>
            <a:r>
              <a:rPr lang="zh-CN" altLang="en-US" dirty="0" smtClean="0"/>
              <a:t>轮询</a:t>
            </a:r>
            <a:r>
              <a:rPr lang="en-US" altLang="zh-CN" dirty="0" smtClean="0"/>
              <a:t>Comet</a:t>
            </a:r>
            <a:endParaRPr lang="zh-CN" altLang="en-US" dirty="0"/>
          </a:p>
        </p:txBody>
      </p:sp>
      <p:sp>
        <p:nvSpPr>
          <p:cNvPr id="3" name="内容占位符 2"/>
          <p:cNvSpPr>
            <a:spLocks noGrp="1"/>
          </p:cNvSpPr>
          <p:nvPr>
            <p:ph idx="1"/>
          </p:nvPr>
        </p:nvSpPr>
        <p:spPr/>
        <p:txBody>
          <a:bodyPr/>
          <a:lstStyle/>
          <a:p>
            <a:r>
              <a:rPr lang="zh-CN" altLang="en-US" sz="2400" dirty="0" smtClean="0"/>
              <a:t>长轮询（</a:t>
            </a:r>
            <a:r>
              <a:rPr lang="en-US" altLang="zh-CN" sz="2400" dirty="0" smtClean="0"/>
              <a:t>long polling</a:t>
            </a:r>
            <a:r>
              <a:rPr lang="zh-CN" altLang="en-US" sz="2400" dirty="0" smtClean="0"/>
              <a:t>）模式涉及了打开连接的技术。连接由服务器端保持着打开的状态，只要一有事件发生，响应就会被提交，然后连接关闭。接下来。一个新的长轮询连接就会被正在等待新事件到达的客户端重新打开</a:t>
            </a:r>
            <a:r>
              <a:rPr lang="zh-CN" altLang="en-US" sz="2400" dirty="0" smtClean="0"/>
              <a:t>。</a:t>
            </a:r>
            <a:endParaRPr lang="en-US" altLang="zh-CN" sz="2400" dirty="0" smtClean="0"/>
          </a:p>
          <a:p>
            <a:r>
              <a:rPr lang="zh-CN" altLang="en-US" sz="2400" dirty="0" smtClean="0"/>
              <a:t>优点</a:t>
            </a:r>
            <a:r>
              <a:rPr lang="zh-CN" altLang="en-US" sz="2400" dirty="0" smtClean="0"/>
              <a:t>：客户端很容易实现良好的错误处理系统和超时管理。这一可靠的技术还允许在与服务器端的连接之间有一个往返，即使连接是非持久的（当你的应用有许多的 客户端时，这是一件好事）</a:t>
            </a:r>
            <a:r>
              <a:rPr lang="zh-CN" altLang="en-US" sz="2400" dirty="0" smtClean="0"/>
              <a:t>。</a:t>
            </a:r>
            <a:endParaRPr lang="zh-CN" altLang="en-US" sz="2400" dirty="0" smtClean="0"/>
          </a:p>
          <a:p>
            <a:r>
              <a:rPr lang="zh-CN" altLang="en-US" sz="2400" dirty="0" smtClean="0"/>
              <a:t>缺点</a:t>
            </a:r>
            <a:r>
              <a:rPr lang="zh-CN" altLang="en-US" sz="2400" dirty="0" smtClean="0"/>
              <a:t>：相比于其他技术来说，不存在什么重要的缺点，像所有我们已经讨论过的技术一样，该方法依然依赖于无状态的</a:t>
            </a:r>
            <a:r>
              <a:rPr lang="en-US" altLang="zh-CN" sz="2400" dirty="0" smtClean="0"/>
              <a:t>HTTP</a:t>
            </a:r>
            <a:r>
              <a:rPr lang="zh-CN" altLang="en-US" sz="2400" dirty="0" smtClean="0"/>
              <a:t>连接，其要求服务器端有特殊的功能来临时挂起连接。</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实现技术之三：长轮询</a:t>
            </a:r>
            <a:r>
              <a:rPr lang="en-US" altLang="zh-CN" dirty="0" smtClean="0"/>
              <a:t>Comet</a:t>
            </a:r>
            <a:endParaRPr lang="zh-CN" altLang="en-US" dirty="0"/>
          </a:p>
        </p:txBody>
      </p:sp>
      <p:pic>
        <p:nvPicPr>
          <p:cNvPr id="1026" name="Picture 2"/>
          <p:cNvPicPr>
            <a:picLocks noChangeAspect="1" noChangeArrowheads="1"/>
          </p:cNvPicPr>
          <p:nvPr/>
        </p:nvPicPr>
        <p:blipFill>
          <a:blip r:embed="rId2" cstate="print"/>
          <a:srcRect/>
          <a:stretch>
            <a:fillRect/>
          </a:stretch>
        </p:blipFill>
        <p:spPr bwMode="auto">
          <a:xfrm>
            <a:off x="971600" y="1412776"/>
            <a:ext cx="5037119" cy="345638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Web</a:t>
            </a:r>
            <a:r>
              <a:rPr lang="zh-CN" altLang="en-US" dirty="0" smtClean="0"/>
              <a:t>应用的发展历程</a:t>
            </a:r>
            <a:endParaRPr lang="zh-CN" altLang="en-US" dirty="0"/>
          </a:p>
        </p:txBody>
      </p:sp>
      <p:graphicFrame>
        <p:nvGraphicFramePr>
          <p:cNvPr id="8" name="图示 7"/>
          <p:cNvGraphicFramePr/>
          <p:nvPr/>
        </p:nvGraphicFramePr>
        <p:xfrm>
          <a:off x="611560" y="1484784"/>
          <a:ext cx="7704856"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实现技术之三：长轮询</a:t>
            </a:r>
            <a:r>
              <a:rPr lang="en-US" altLang="zh-CN" dirty="0" smtClean="0"/>
              <a:t>Comet</a:t>
            </a:r>
            <a:endParaRPr lang="zh-CN" altLang="en-US" dirty="0"/>
          </a:p>
        </p:txBody>
      </p:sp>
      <p:sp>
        <p:nvSpPr>
          <p:cNvPr id="3" name="内容占位符 2"/>
          <p:cNvSpPr>
            <a:spLocks noGrp="1"/>
          </p:cNvSpPr>
          <p:nvPr>
            <p:ph idx="1"/>
          </p:nvPr>
        </p:nvSpPr>
        <p:spPr/>
        <p:txBody>
          <a:bodyPr/>
          <a:lstStyle/>
          <a:p>
            <a:r>
              <a:rPr lang="zh-CN" altLang="en-US" dirty="0" smtClean="0"/>
              <a:t>长轮询</a:t>
            </a:r>
            <a:r>
              <a:rPr lang="en-US" altLang="zh-CN" dirty="0" smtClean="0"/>
              <a:t>Comet</a:t>
            </a:r>
            <a:r>
              <a:rPr lang="zh-CN" altLang="en-US" dirty="0" smtClean="0"/>
              <a:t>实现技术</a:t>
            </a:r>
            <a:endParaRPr lang="en-US" altLang="zh-CN" dirty="0" smtClean="0"/>
          </a:p>
          <a:p>
            <a:pPr lvl="1"/>
            <a:r>
              <a:rPr lang="en-US" altLang="zh-CN" dirty="0" err="1" smtClean="0"/>
              <a:t>Iframe</a:t>
            </a:r>
            <a:r>
              <a:rPr lang="en-US" altLang="zh-CN" dirty="0" smtClean="0"/>
              <a:t> call</a:t>
            </a:r>
          </a:p>
          <a:p>
            <a:pPr lvl="2"/>
            <a:r>
              <a:rPr lang="zh-CN" altLang="en-US" dirty="0" smtClean="0"/>
              <a:t>将动作指定给</a:t>
            </a:r>
            <a:r>
              <a:rPr lang="en-US" altLang="zh-CN" dirty="0" err="1" smtClean="0"/>
              <a:t>iframe</a:t>
            </a:r>
            <a:r>
              <a:rPr lang="zh-CN" altLang="en-US" dirty="0" smtClean="0"/>
              <a:t>的</a:t>
            </a:r>
            <a:r>
              <a:rPr lang="en-US" altLang="zh-CN" dirty="0" err="1" smtClean="0"/>
              <a:t>src</a:t>
            </a:r>
            <a:r>
              <a:rPr lang="zh-CN" altLang="en-US" dirty="0" smtClean="0"/>
              <a:t>页面执行，服务端挂起直到有事件发生，接着把脚本送回浏览器，然后重新把新的加载指令发送给</a:t>
            </a:r>
            <a:r>
              <a:rPr lang="en-US" altLang="zh-CN" dirty="0" err="1" smtClean="0"/>
              <a:t>iframe</a:t>
            </a:r>
            <a:r>
              <a:rPr lang="zh-CN" altLang="en-US" dirty="0" smtClean="0"/>
              <a:t>获取下一个事件。</a:t>
            </a:r>
            <a:endParaRPr lang="en-US" altLang="zh-CN" dirty="0" smtClean="0"/>
          </a:p>
          <a:p>
            <a:pPr lvl="1"/>
            <a:r>
              <a:rPr lang="en-US" altLang="zh-CN" dirty="0" smtClean="0"/>
              <a:t>JSONP</a:t>
            </a:r>
          </a:p>
          <a:p>
            <a:pPr lvl="2"/>
            <a:r>
              <a:rPr lang="zh-CN" altLang="en-US" dirty="0" smtClean="0"/>
              <a:t>正如</a:t>
            </a:r>
            <a:r>
              <a:rPr lang="en-US" altLang="zh-CN" dirty="0" err="1" smtClean="0"/>
              <a:t>iframe</a:t>
            </a:r>
            <a:r>
              <a:rPr lang="zh-CN" altLang="en-US" dirty="0" smtClean="0"/>
              <a:t>一样，其目标是把</a:t>
            </a:r>
            <a:r>
              <a:rPr lang="en-US" altLang="zh-CN" dirty="0" smtClean="0"/>
              <a:t>script</a:t>
            </a:r>
            <a:r>
              <a:rPr lang="zh-CN" altLang="en-US" dirty="0" smtClean="0"/>
              <a:t>标签附加到页面上以让脚本执行。服务器端则会：挂起连接直到有事件发生，接着把脚本内容发送回浏览器，然后重新打开另一个</a:t>
            </a:r>
            <a:r>
              <a:rPr lang="en-US" altLang="zh-CN" dirty="0" smtClean="0"/>
              <a:t>script</a:t>
            </a:r>
            <a:r>
              <a:rPr lang="zh-CN" altLang="en-US" dirty="0" smtClean="0"/>
              <a:t>标签来获取下一个事件。</a:t>
            </a:r>
            <a:endParaRPr lang="en-US" altLang="zh-CN" dirty="0" smtClean="0"/>
          </a:p>
          <a:p>
            <a:pPr lvl="1"/>
            <a:endParaRPr lang="en-US" altLang="zh-CN" dirty="0" smtClean="0"/>
          </a:p>
          <a:p>
            <a:pPr lvl="1"/>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实现技术之三：长轮询</a:t>
            </a:r>
            <a:r>
              <a:rPr lang="en-US" altLang="zh-CN" dirty="0" smtClean="0"/>
              <a:t>Comet</a:t>
            </a:r>
            <a:endParaRPr lang="zh-CN" altLang="en-US" dirty="0"/>
          </a:p>
        </p:txBody>
      </p:sp>
      <p:sp>
        <p:nvSpPr>
          <p:cNvPr id="3" name="内容占位符 2"/>
          <p:cNvSpPr>
            <a:spLocks noGrp="1"/>
          </p:cNvSpPr>
          <p:nvPr>
            <p:ph idx="1"/>
          </p:nvPr>
        </p:nvSpPr>
        <p:spPr/>
        <p:txBody>
          <a:bodyPr/>
          <a:lstStyle/>
          <a:p>
            <a:r>
              <a:rPr lang="zh-CN" altLang="en-US" dirty="0" smtClean="0"/>
              <a:t>长轮询</a:t>
            </a:r>
            <a:r>
              <a:rPr lang="en-US" altLang="zh-CN" dirty="0" smtClean="0"/>
              <a:t>Comet</a:t>
            </a:r>
            <a:r>
              <a:rPr lang="zh-CN" altLang="en-US" dirty="0" smtClean="0"/>
              <a:t>实现</a:t>
            </a:r>
            <a:r>
              <a:rPr lang="zh-CN" altLang="en-US" dirty="0" smtClean="0"/>
              <a:t>技术</a:t>
            </a:r>
            <a:endParaRPr lang="en-US" altLang="zh-CN" dirty="0" smtClean="0"/>
          </a:p>
          <a:p>
            <a:pPr lvl="1"/>
            <a:r>
              <a:rPr lang="en-US" altLang="zh-CN" dirty="0" err="1" smtClean="0"/>
              <a:t>XMLHttpRequest</a:t>
            </a:r>
            <a:r>
              <a:rPr lang="zh-CN" altLang="en-US" dirty="0" smtClean="0"/>
              <a:t>长</a:t>
            </a:r>
            <a:r>
              <a:rPr lang="zh-CN" altLang="en-US" dirty="0" smtClean="0"/>
              <a:t>轮询</a:t>
            </a:r>
            <a:endParaRPr lang="en-US" altLang="zh-CN" dirty="0" smtClean="0"/>
          </a:p>
          <a:p>
            <a:pPr lvl="1">
              <a:buNone/>
            </a:pPr>
            <a:r>
              <a:rPr lang="zh-CN" altLang="en-US" sz="2000" dirty="0" smtClean="0"/>
              <a:t>实现</a:t>
            </a:r>
            <a:r>
              <a:rPr lang="en-US" altLang="zh-CN" sz="2000" dirty="0" smtClean="0"/>
              <a:t>Comet</a:t>
            </a:r>
            <a:r>
              <a:rPr lang="zh-CN" altLang="en-US" sz="2000" dirty="0" smtClean="0"/>
              <a:t>的做法是打开一个到服务器端的</a:t>
            </a:r>
            <a:r>
              <a:rPr lang="en-US" altLang="zh-CN" sz="2000" dirty="0" smtClean="0"/>
              <a:t>Ajax</a:t>
            </a:r>
            <a:r>
              <a:rPr lang="zh-CN" altLang="en-US" sz="2000" dirty="0" smtClean="0"/>
              <a:t>请求然后等待响应。服务器端需要一些特定的功能来允许请求被挂起，只要一有事件发 生，服务器端就会在挂起的请求中送回响应并关闭该</a:t>
            </a:r>
            <a:r>
              <a:rPr lang="zh-CN" altLang="en-US" sz="2000" dirty="0" smtClean="0"/>
              <a:t>请求。</a:t>
            </a:r>
            <a:r>
              <a:rPr lang="zh-CN" altLang="en-US" sz="2000" dirty="0" smtClean="0"/>
              <a:t>然后客户端就会使用这一响应并打开一个新的到服务 器端的长生存期的</a:t>
            </a:r>
            <a:r>
              <a:rPr lang="en-US" altLang="zh-CN" sz="2000" dirty="0" smtClean="0"/>
              <a:t>Ajax</a:t>
            </a:r>
            <a:r>
              <a:rPr lang="zh-CN" altLang="en-US" sz="2000" dirty="0" smtClean="0"/>
              <a:t>请求。</a:t>
            </a:r>
            <a:endParaRPr lang="en-US" altLang="zh-CN" sz="2000" dirty="0" smtClean="0"/>
          </a:p>
          <a:p>
            <a:pPr lvl="1"/>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Reverse Ajax</a:t>
            </a:r>
            <a:r>
              <a:rPr lang="zh-CN" altLang="en-US" dirty="0" smtClean="0"/>
              <a:t>总结</a:t>
            </a:r>
            <a:endParaRPr lang="zh-CN" altLang="en-US" dirty="0"/>
          </a:p>
        </p:txBody>
      </p:sp>
      <p:sp>
        <p:nvSpPr>
          <p:cNvPr id="3" name="内容占位符 2"/>
          <p:cNvSpPr>
            <a:spLocks noGrp="1"/>
          </p:cNvSpPr>
          <p:nvPr>
            <p:ph idx="1"/>
          </p:nvPr>
        </p:nvSpPr>
        <p:spPr>
          <a:xfrm>
            <a:off x="457200" y="1600200"/>
            <a:ext cx="8229600" cy="4781128"/>
          </a:xfrm>
        </p:spPr>
        <p:txBody>
          <a:bodyPr/>
          <a:lstStyle/>
          <a:p>
            <a:r>
              <a:rPr lang="zh-CN" altLang="en-US" sz="2400" dirty="0" smtClean="0"/>
              <a:t>一般来说，如果你想要在低延迟通信、超时和错误检测、简易性，以及所有浏览器和平台的良好支持这几方面有一个最好的折中的话，那就选择使用了</a:t>
            </a:r>
            <a:r>
              <a:rPr lang="en-US" altLang="zh-CN" sz="2400" dirty="0" smtClean="0"/>
              <a:t>Ajax</a:t>
            </a:r>
            <a:r>
              <a:rPr lang="zh-CN" altLang="en-US" sz="2400" dirty="0" smtClean="0"/>
              <a:t>长轮询请求的</a:t>
            </a:r>
            <a:r>
              <a:rPr lang="en-US" altLang="zh-CN" sz="2400" dirty="0" smtClean="0"/>
              <a:t>Comet</a:t>
            </a:r>
            <a:r>
              <a:rPr lang="zh-CN" altLang="en-US" sz="2400" dirty="0" smtClean="0"/>
              <a:t>。 </a:t>
            </a:r>
            <a:endParaRPr lang="en-US" altLang="zh-CN" sz="2400" dirty="0" smtClean="0"/>
          </a:p>
          <a:p>
            <a:r>
              <a:rPr lang="zh-CN" altLang="en-US" sz="2400" dirty="0" smtClean="0"/>
              <a:t>学习</a:t>
            </a:r>
            <a:r>
              <a:rPr lang="en-US" altLang="zh-CN" sz="2400" dirty="0" smtClean="0"/>
              <a:t>Reverse Ajax</a:t>
            </a:r>
            <a:r>
              <a:rPr lang="zh-CN" altLang="en-US" sz="2400" dirty="0" smtClean="0"/>
              <a:t>更像是一种探索的过程，原文作者介绍了大量的实现</a:t>
            </a:r>
            <a:r>
              <a:rPr lang="en-US" altLang="zh-CN" sz="2400" dirty="0" smtClean="0"/>
              <a:t>reverse</a:t>
            </a:r>
            <a:r>
              <a:rPr lang="zh-CN" altLang="en-US" sz="2400" dirty="0" smtClean="0"/>
              <a:t>的方法和技巧，而这些技巧都来源于古老的技术，通过新颖的创意来使用和组合这些技术就产生了解决问题的实际方案，</a:t>
            </a:r>
            <a:r>
              <a:rPr lang="en-US" altLang="zh-CN" sz="2400" dirty="0" smtClean="0"/>
              <a:t>AJAX</a:t>
            </a:r>
            <a:r>
              <a:rPr lang="zh-CN" altLang="en-US" sz="2400" dirty="0" smtClean="0"/>
              <a:t>、</a:t>
            </a:r>
            <a:r>
              <a:rPr lang="en-US" altLang="zh-CN" sz="2400" dirty="0" smtClean="0"/>
              <a:t>RAJAX</a:t>
            </a:r>
            <a:r>
              <a:rPr lang="zh-CN" altLang="en-US" sz="2400" dirty="0" smtClean="0"/>
              <a:t>、</a:t>
            </a:r>
            <a:r>
              <a:rPr lang="en-US" altLang="zh-CN" sz="2400" dirty="0" err="1" smtClean="0"/>
              <a:t>WebView</a:t>
            </a:r>
            <a:r>
              <a:rPr lang="zh-CN" altLang="en-US" sz="2400" dirty="0" smtClean="0"/>
              <a:t>等都是这样。</a:t>
            </a:r>
            <a:endParaRPr lang="en-US" altLang="zh-CN" sz="2400" dirty="0" smtClean="0"/>
          </a:p>
          <a:p>
            <a:r>
              <a:rPr lang="en-US" altLang="zh-CN" sz="2400" dirty="0" smtClean="0"/>
              <a:t>Reverse </a:t>
            </a:r>
            <a:r>
              <a:rPr lang="en-US" altLang="zh-CN" sz="2400" dirty="0" smtClean="0"/>
              <a:t>Ajax</a:t>
            </a:r>
            <a:r>
              <a:rPr lang="zh-CN" altLang="en-US" sz="2400" dirty="0" smtClean="0"/>
              <a:t>归根结底是异步调用的一种演变形式，重要的不是这个名词，而是如何在我们系统中使用这些技术来创造更好的产品。</a:t>
            </a:r>
            <a:endParaRPr lang="zh-CN"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一个范例：</a:t>
            </a:r>
            <a:r>
              <a:rPr lang="en-US" altLang="zh-CN" dirty="0" smtClean="0"/>
              <a:t>Reverse Ajax</a:t>
            </a:r>
            <a:r>
              <a:rPr lang="zh-CN" altLang="en-US" dirty="0" smtClean="0"/>
              <a:t>聊天室</a:t>
            </a:r>
            <a:endParaRPr lang="zh-CN" altLang="en-US" dirty="0"/>
          </a:p>
        </p:txBody>
      </p:sp>
      <p:sp>
        <p:nvSpPr>
          <p:cNvPr id="3" name="内容占位符 2"/>
          <p:cNvSpPr>
            <a:spLocks noGrp="1"/>
          </p:cNvSpPr>
          <p:nvPr>
            <p:ph idx="1"/>
          </p:nvPr>
        </p:nvSpPr>
        <p:spPr/>
        <p:txBody>
          <a:bodyPr/>
          <a:lstStyle/>
          <a:p>
            <a:r>
              <a:rPr lang="zh-CN" altLang="en-US" sz="2400" dirty="0" smtClean="0"/>
              <a:t>即时响应，消息的到达几乎是实时的。</a:t>
            </a:r>
            <a:endParaRPr lang="en-US" altLang="zh-CN" sz="2400" dirty="0" smtClean="0"/>
          </a:p>
          <a:p>
            <a:r>
              <a:rPr lang="zh-CN" altLang="en-US" sz="2400" dirty="0" smtClean="0"/>
              <a:t>采用</a:t>
            </a:r>
            <a:r>
              <a:rPr lang="en-US" altLang="zh-CN" sz="2400" dirty="0" smtClean="0"/>
              <a:t>asp.net</a:t>
            </a:r>
            <a:r>
              <a:rPr lang="zh-CN" altLang="en-US" sz="2400" dirty="0" smtClean="0"/>
              <a:t>异步页面的实现模式，避免大量的变长连接挂起</a:t>
            </a:r>
            <a:r>
              <a:rPr lang="en-US" altLang="zh-CN" sz="2400" dirty="0" smtClean="0"/>
              <a:t>asp.net</a:t>
            </a:r>
            <a:r>
              <a:rPr lang="zh-CN" altLang="en-US" sz="2400" dirty="0" smtClean="0"/>
              <a:t>的请求处理，避免了过大的同时请求处理队列导致的</a:t>
            </a:r>
            <a:r>
              <a:rPr lang="en-US" altLang="zh-CN" sz="2400" dirty="0" smtClean="0"/>
              <a:t>503</a:t>
            </a:r>
            <a:r>
              <a:rPr lang="zh-CN" altLang="en-US" sz="2400" dirty="0" smtClean="0"/>
              <a:t>错误。</a:t>
            </a:r>
            <a:endParaRPr lang="en-US" altLang="zh-CN" sz="2400" dirty="0" smtClean="0"/>
          </a:p>
          <a:p>
            <a:r>
              <a:rPr lang="zh-CN" altLang="en-US" sz="2400" dirty="0" smtClean="0"/>
              <a:t>足够简单，仅</a:t>
            </a:r>
            <a:r>
              <a:rPr lang="en-US" altLang="zh-CN" sz="2400" dirty="0" smtClean="0"/>
              <a:t>300</a:t>
            </a:r>
            <a:r>
              <a:rPr lang="zh-CN" altLang="en-US" sz="2400" dirty="0" smtClean="0"/>
              <a:t>行不到的代码实现了一个理论能容纳数万人的</a:t>
            </a:r>
            <a:r>
              <a:rPr lang="en-US" altLang="zh-CN" sz="2400" dirty="0" smtClean="0"/>
              <a:t>Web</a:t>
            </a:r>
            <a:r>
              <a:rPr lang="zh-CN" altLang="en-US" sz="2400" dirty="0" smtClean="0"/>
              <a:t>聊天室。</a:t>
            </a:r>
            <a:endParaRPr lang="en-US" altLang="zh-CN" sz="2400" dirty="0" smtClean="0"/>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一个范例：</a:t>
            </a:r>
            <a:r>
              <a:rPr lang="en-US" altLang="zh-CN" dirty="0" smtClean="0"/>
              <a:t>Reverse Ajax</a:t>
            </a:r>
            <a:r>
              <a:rPr lang="zh-CN" altLang="en-US" dirty="0" smtClean="0"/>
              <a:t>聊天室</a:t>
            </a:r>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0" y="1412777"/>
            <a:ext cx="2426708" cy="165618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0" y="4077072"/>
            <a:ext cx="2486025" cy="17145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3455368" y="1268760"/>
            <a:ext cx="5688632" cy="4792000"/>
          </a:xfrm>
          <a:prstGeom prst="rect">
            <a:avLst/>
          </a:prstGeom>
          <a:noFill/>
          <a:ln w="9525">
            <a:noFill/>
            <a:miter lim="800000"/>
            <a:headEnd/>
            <a:tailEnd/>
          </a:ln>
        </p:spPr>
      </p:pic>
      <p:sp>
        <p:nvSpPr>
          <p:cNvPr id="7" name="右箭头 6"/>
          <p:cNvSpPr/>
          <p:nvPr/>
        </p:nvSpPr>
        <p:spPr>
          <a:xfrm>
            <a:off x="2699792" y="3212976"/>
            <a:ext cx="648072"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ASP.NET</a:t>
            </a:r>
            <a:r>
              <a:rPr lang="zh-CN" altLang="en-US" dirty="0" smtClean="0"/>
              <a:t>的同步和异步页面</a:t>
            </a:r>
            <a:endParaRPr lang="zh-CN" altLang="en-US" dirty="0"/>
          </a:p>
        </p:txBody>
      </p:sp>
      <p:pic>
        <p:nvPicPr>
          <p:cNvPr id="3074" name="Picture 2"/>
          <p:cNvPicPr>
            <a:picLocks noChangeAspect="1" noChangeArrowheads="1"/>
          </p:cNvPicPr>
          <p:nvPr/>
        </p:nvPicPr>
        <p:blipFill>
          <a:blip r:embed="rId2" cstate="print"/>
          <a:srcRect/>
          <a:stretch>
            <a:fillRect/>
          </a:stretch>
        </p:blipFill>
        <p:spPr bwMode="auto">
          <a:xfrm>
            <a:off x="539552" y="1268760"/>
            <a:ext cx="5616624" cy="511914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一个范例：</a:t>
            </a:r>
            <a:r>
              <a:rPr lang="en-US" altLang="zh-CN" dirty="0" smtClean="0"/>
              <a:t>Reverse Ajax</a:t>
            </a:r>
            <a:r>
              <a:rPr lang="zh-CN" altLang="en-US" dirty="0" smtClean="0"/>
              <a:t>聊天室</a:t>
            </a:r>
            <a:endParaRPr lang="zh-CN" altLang="en-US" dirty="0"/>
          </a:p>
        </p:txBody>
      </p:sp>
      <p:pic>
        <p:nvPicPr>
          <p:cNvPr id="4099" name="Picture 3"/>
          <p:cNvPicPr>
            <a:picLocks noChangeAspect="1" noChangeArrowheads="1"/>
          </p:cNvPicPr>
          <p:nvPr/>
        </p:nvPicPr>
        <p:blipFill>
          <a:blip r:embed="rId2" cstate="print"/>
          <a:srcRect/>
          <a:stretch>
            <a:fillRect/>
          </a:stretch>
        </p:blipFill>
        <p:spPr bwMode="auto">
          <a:xfrm>
            <a:off x="683568" y="1340768"/>
            <a:ext cx="6048672" cy="507235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谢谢</a:t>
            </a:r>
            <a:endParaRPr lang="zh-CN" altLang="en-US" dirty="0"/>
          </a:p>
        </p:txBody>
      </p:sp>
      <p:sp>
        <p:nvSpPr>
          <p:cNvPr id="3" name="内容占位符 2"/>
          <p:cNvSpPr>
            <a:spLocks noGrp="1"/>
          </p:cNvSpPr>
          <p:nvPr>
            <p:ph idx="1"/>
          </p:nvPr>
        </p:nvSpPr>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Web</a:t>
            </a:r>
            <a:r>
              <a:rPr lang="zh-CN" altLang="en-US" dirty="0" smtClean="0"/>
              <a:t>应用的核心</a:t>
            </a:r>
            <a:r>
              <a:rPr lang="en-US" altLang="zh-CN" dirty="0" smtClean="0"/>
              <a:t>-</a:t>
            </a:r>
            <a:r>
              <a:rPr lang="zh-CN" altLang="en-US" dirty="0" smtClean="0"/>
              <a:t>用户体验</a:t>
            </a:r>
            <a:endParaRPr lang="zh-CN" altLang="en-US" dirty="0"/>
          </a:p>
        </p:txBody>
      </p:sp>
      <p:sp>
        <p:nvSpPr>
          <p:cNvPr id="3" name="内容占位符 2"/>
          <p:cNvSpPr>
            <a:spLocks noGrp="1"/>
          </p:cNvSpPr>
          <p:nvPr>
            <p:ph idx="1"/>
          </p:nvPr>
        </p:nvSpPr>
        <p:spPr>
          <a:xfrm>
            <a:off x="457200" y="1600201"/>
            <a:ext cx="8219256" cy="2404864"/>
          </a:xfrm>
        </p:spPr>
        <p:txBody>
          <a:bodyPr/>
          <a:lstStyle/>
          <a:p>
            <a:r>
              <a:rPr lang="zh-CN" altLang="en-US" dirty="0" smtClean="0"/>
              <a:t>即时性</a:t>
            </a:r>
            <a:endParaRPr lang="en-US" altLang="zh-CN" dirty="0" smtClean="0"/>
          </a:p>
          <a:p>
            <a:r>
              <a:rPr lang="zh-CN" altLang="en-US" dirty="0" smtClean="0"/>
              <a:t>快速</a:t>
            </a:r>
            <a:endParaRPr lang="en-US" altLang="zh-CN" dirty="0" smtClean="0"/>
          </a:p>
          <a:p>
            <a:r>
              <a:rPr lang="zh-CN" altLang="en-US" dirty="0" smtClean="0"/>
              <a:t>界面友好</a:t>
            </a:r>
            <a:endParaRPr lang="en-US" altLang="zh-CN" dirty="0" smtClean="0"/>
          </a:p>
          <a:p>
            <a:r>
              <a:rPr lang="zh-CN" altLang="en-US" dirty="0" smtClean="0"/>
              <a:t>富有创意的提示</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Web</a:t>
            </a:r>
            <a:r>
              <a:rPr lang="zh-CN" altLang="en-US" dirty="0" smtClean="0"/>
              <a:t>应用展示</a:t>
            </a:r>
            <a:r>
              <a:rPr lang="en-US" altLang="zh-CN" dirty="0" smtClean="0"/>
              <a:t>-</a:t>
            </a:r>
            <a:r>
              <a:rPr lang="en-US" altLang="zh-CN" dirty="0" err="1" smtClean="0"/>
              <a:t>gmail</a:t>
            </a:r>
            <a:endParaRPr lang="zh-CN" altLang="en-US" dirty="0"/>
          </a:p>
        </p:txBody>
      </p:sp>
      <p:pic>
        <p:nvPicPr>
          <p:cNvPr id="6146" name="Picture 2"/>
          <p:cNvPicPr>
            <a:picLocks noGrp="1" noChangeAspect="1" noChangeArrowheads="1"/>
          </p:cNvPicPr>
          <p:nvPr>
            <p:ph idx="1"/>
          </p:nvPr>
        </p:nvPicPr>
        <p:blipFill>
          <a:blip r:embed="rId3" cstate="print"/>
          <a:srcRect/>
          <a:stretch>
            <a:fillRect/>
          </a:stretch>
        </p:blipFill>
        <p:spPr bwMode="auto">
          <a:xfrm>
            <a:off x="445231" y="1268760"/>
            <a:ext cx="8698769" cy="4536504"/>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Web</a:t>
            </a:r>
            <a:r>
              <a:rPr lang="zh-CN" altLang="en-US" dirty="0" smtClean="0"/>
              <a:t>应用展示</a:t>
            </a:r>
            <a:r>
              <a:rPr lang="en-US" altLang="zh-CN" dirty="0" smtClean="0"/>
              <a:t>-</a:t>
            </a:r>
            <a:r>
              <a:rPr lang="en-US" altLang="zh-CN" dirty="0" err="1" smtClean="0"/>
              <a:t>WebQQ</a:t>
            </a:r>
            <a:endParaRPr lang="zh-CN" altLang="en-US" dirty="0"/>
          </a:p>
        </p:txBody>
      </p:sp>
      <p:pic>
        <p:nvPicPr>
          <p:cNvPr id="7172" name="Picture 4"/>
          <p:cNvPicPr>
            <a:picLocks noChangeAspect="1" noChangeArrowheads="1"/>
          </p:cNvPicPr>
          <p:nvPr/>
        </p:nvPicPr>
        <p:blipFill>
          <a:blip r:embed="rId3" cstate="print"/>
          <a:srcRect/>
          <a:stretch>
            <a:fillRect/>
          </a:stretch>
        </p:blipFill>
        <p:spPr bwMode="auto">
          <a:xfrm>
            <a:off x="1115616" y="1412776"/>
            <a:ext cx="6781800" cy="5067300"/>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en-US" altLang="zh-CN" dirty="0" smtClean="0"/>
              <a:t>AJAX</a:t>
            </a:r>
            <a:r>
              <a:rPr lang="zh-CN" altLang="en-US" dirty="0" smtClean="0"/>
              <a:t>定义</a:t>
            </a:r>
            <a:endParaRPr lang="zh-CN" altLang="en-US" dirty="0"/>
          </a:p>
        </p:txBody>
      </p:sp>
      <p:sp>
        <p:nvSpPr>
          <p:cNvPr id="3" name="TextBox 2"/>
          <p:cNvSpPr txBox="1"/>
          <p:nvPr/>
        </p:nvSpPr>
        <p:spPr>
          <a:xfrm>
            <a:off x="755576" y="1340768"/>
            <a:ext cx="7848872" cy="4431983"/>
          </a:xfrm>
          <a:prstGeom prst="rect">
            <a:avLst/>
          </a:prstGeom>
          <a:noFill/>
        </p:spPr>
        <p:txBody>
          <a:bodyPr wrap="square" rtlCol="0">
            <a:spAutoFit/>
          </a:bodyPr>
          <a:lstStyle/>
          <a:p>
            <a:r>
              <a:rPr lang="en-US" altLang="zh-CN" sz="2400" dirty="0" smtClean="0"/>
              <a:t>Adaptive Path</a:t>
            </a:r>
            <a:r>
              <a:rPr lang="zh-CN" altLang="en-US" sz="2400" dirty="0" smtClean="0"/>
              <a:t>公司的</a:t>
            </a:r>
            <a:r>
              <a:rPr lang="en-US" altLang="zh-CN" sz="2400" dirty="0" smtClean="0"/>
              <a:t>Jesse James Garrett</a:t>
            </a:r>
            <a:r>
              <a:rPr lang="zh-CN" altLang="en-US" sz="2400" dirty="0" smtClean="0"/>
              <a:t>这样定义</a:t>
            </a:r>
            <a:r>
              <a:rPr lang="en-US" altLang="zh-CN" sz="2400" dirty="0" smtClean="0"/>
              <a:t>Ajax</a:t>
            </a:r>
            <a:r>
              <a:rPr lang="zh-CN" altLang="en-US" sz="2400" dirty="0" smtClean="0"/>
              <a:t>： </a:t>
            </a:r>
            <a:br>
              <a:rPr lang="zh-CN" altLang="en-US" sz="2400" dirty="0" smtClean="0"/>
            </a:br>
            <a:r>
              <a:rPr lang="en-US" altLang="zh-CN" sz="2400" dirty="0" smtClean="0"/>
              <a:t>	Ajax</a:t>
            </a:r>
            <a:r>
              <a:rPr lang="zh-CN" altLang="en-US" sz="2400" dirty="0" smtClean="0"/>
              <a:t>不是一种技术。实际上，它由几种蓬勃发展的技术以新的强大方式组合而成。</a:t>
            </a:r>
            <a:r>
              <a:rPr lang="en-US" altLang="zh-CN" sz="2400" dirty="0" smtClean="0"/>
              <a:t>Ajax</a:t>
            </a:r>
            <a:r>
              <a:rPr lang="zh-CN" altLang="en-US" sz="2400" dirty="0" smtClean="0"/>
              <a:t>包含： </a:t>
            </a:r>
            <a:br>
              <a:rPr lang="zh-CN" altLang="en-US" sz="2400" dirty="0" smtClean="0"/>
            </a:br>
            <a:r>
              <a:rPr lang="en-US" altLang="zh-CN" sz="2400" dirty="0" smtClean="0"/>
              <a:t>	</a:t>
            </a:r>
            <a:r>
              <a:rPr lang="zh-CN" altLang="en-US" sz="2400" dirty="0" smtClean="0"/>
              <a:t>基于</a:t>
            </a:r>
            <a:r>
              <a:rPr lang="en-US" altLang="zh-CN" sz="2400" dirty="0" smtClean="0"/>
              <a:t>XHTML</a:t>
            </a:r>
            <a:r>
              <a:rPr lang="zh-CN" altLang="en-US" sz="2400" dirty="0" smtClean="0"/>
              <a:t>和</a:t>
            </a:r>
            <a:r>
              <a:rPr lang="en-US" altLang="zh-CN" sz="2400" dirty="0" smtClean="0"/>
              <a:t>CSS</a:t>
            </a:r>
            <a:r>
              <a:rPr lang="zh-CN" altLang="en-US" sz="2400" dirty="0" smtClean="0"/>
              <a:t>标准的表示；  </a:t>
            </a:r>
            <a:br>
              <a:rPr lang="zh-CN" altLang="en-US" sz="2400" dirty="0" smtClean="0"/>
            </a:br>
            <a:r>
              <a:rPr lang="en-US" altLang="zh-CN" sz="2400" dirty="0" smtClean="0"/>
              <a:t>	</a:t>
            </a:r>
            <a:r>
              <a:rPr lang="zh-CN" altLang="en-US" sz="2400" dirty="0" smtClean="0"/>
              <a:t>使用</a:t>
            </a:r>
            <a:r>
              <a:rPr lang="en-US" altLang="zh-CN" sz="2400" dirty="0" smtClean="0"/>
              <a:t>Document Object Model</a:t>
            </a:r>
            <a:r>
              <a:rPr lang="zh-CN" altLang="en-US" sz="2400" dirty="0" smtClean="0"/>
              <a:t>进行动态显示和交互；  </a:t>
            </a:r>
            <a:br>
              <a:rPr lang="zh-CN" altLang="en-US" sz="2400" dirty="0" smtClean="0"/>
            </a:br>
            <a:r>
              <a:rPr lang="en-US" altLang="zh-CN" sz="2400" dirty="0" smtClean="0"/>
              <a:t>	</a:t>
            </a:r>
            <a:r>
              <a:rPr lang="zh-CN" altLang="en-US" sz="2400" dirty="0" smtClean="0"/>
              <a:t>使用</a:t>
            </a:r>
            <a:r>
              <a:rPr lang="en-US" altLang="zh-CN" sz="2400" dirty="0" err="1" smtClean="0"/>
              <a:t>XMLHttpRequest</a:t>
            </a:r>
            <a:r>
              <a:rPr lang="zh-CN" altLang="en-US" sz="2400" dirty="0" smtClean="0"/>
              <a:t>与服务器进行异步通信；  </a:t>
            </a:r>
            <a:br>
              <a:rPr lang="zh-CN" altLang="en-US" sz="2400" dirty="0" smtClean="0"/>
            </a:br>
            <a:r>
              <a:rPr lang="en-US" altLang="zh-CN" sz="2400" dirty="0" smtClean="0"/>
              <a:t>	</a:t>
            </a:r>
            <a:r>
              <a:rPr lang="zh-CN" altLang="en-US" sz="2400" dirty="0" smtClean="0"/>
              <a:t>使用</a:t>
            </a:r>
            <a:r>
              <a:rPr lang="en-US" altLang="zh-CN" sz="2400" dirty="0" smtClean="0"/>
              <a:t>JavaScript</a:t>
            </a:r>
            <a:r>
              <a:rPr lang="zh-CN" altLang="en-US" sz="2400" dirty="0" smtClean="0"/>
              <a:t>绑定一切。  </a:t>
            </a:r>
            <a:br>
              <a:rPr lang="zh-CN" altLang="en-US" sz="2400" dirty="0" smtClean="0"/>
            </a:br>
            <a:r>
              <a:rPr lang="en-US" altLang="zh-CN" sz="2400" dirty="0" smtClean="0"/>
              <a:t>	</a:t>
            </a:r>
            <a:r>
              <a:rPr lang="zh-CN" altLang="en-US" sz="2400" dirty="0" smtClean="0"/>
              <a:t>为什么要以</a:t>
            </a:r>
            <a:r>
              <a:rPr lang="en-US" altLang="zh-CN" sz="2400" dirty="0" smtClean="0"/>
              <a:t>Ajax</a:t>
            </a:r>
            <a:r>
              <a:rPr lang="zh-CN" altLang="en-US" sz="2400" dirty="0" smtClean="0"/>
              <a:t>命名呢？其实术语</a:t>
            </a:r>
            <a:r>
              <a:rPr lang="en-US" altLang="zh-CN" sz="2400" dirty="0" smtClean="0"/>
              <a:t>Ajax</a:t>
            </a:r>
            <a:r>
              <a:rPr lang="zh-CN" altLang="en-US" sz="2400" dirty="0" smtClean="0"/>
              <a:t>是由</a:t>
            </a:r>
            <a:r>
              <a:rPr lang="en-US" altLang="zh-CN" sz="2400" dirty="0" smtClean="0"/>
              <a:t>Jesse James Garrett</a:t>
            </a:r>
            <a:r>
              <a:rPr lang="zh-CN" altLang="en-US" sz="2400" dirty="0" smtClean="0"/>
              <a:t>创造的，他说它是“</a:t>
            </a:r>
            <a:r>
              <a:rPr lang="en-US" altLang="zh-CN" sz="2400" dirty="0" smtClean="0"/>
              <a:t>Asynchronous JavaScript + XML</a:t>
            </a:r>
            <a:r>
              <a:rPr lang="zh-CN" altLang="en-US" sz="2400" dirty="0" smtClean="0"/>
              <a:t>的简写”。 </a:t>
            </a:r>
            <a:endParaRPr lang="en-US" altLang="zh-CN" sz="2400" dirty="0" smtClean="0"/>
          </a:p>
          <a:p>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zh-CN" altLang="en-US" dirty="0"/>
              <a:t>定义</a:t>
            </a:r>
            <a:r>
              <a:rPr lang="zh-CN" altLang="en-US" dirty="0" smtClean="0"/>
              <a:t>的误区</a:t>
            </a:r>
            <a:endParaRPr lang="zh-CN" altLang="zh-CN" dirty="0"/>
          </a:p>
        </p:txBody>
      </p:sp>
      <p:sp>
        <p:nvSpPr>
          <p:cNvPr id="5123" name="Rectangle 3"/>
          <p:cNvSpPr>
            <a:spLocks noGrp="1" noChangeArrowheads="1"/>
          </p:cNvSpPr>
          <p:nvPr>
            <p:ph type="body" idx="1"/>
          </p:nvPr>
        </p:nvSpPr>
        <p:spPr>
          <a:xfrm>
            <a:off x="539552" y="1412776"/>
            <a:ext cx="8229600" cy="5112568"/>
          </a:xfrm>
        </p:spPr>
        <p:txBody>
          <a:bodyPr/>
          <a:lstStyle/>
          <a:p>
            <a:r>
              <a:rPr lang="en-US" altLang="zh-CN" sz="2400" dirty="0" smtClean="0"/>
              <a:t>Asynchronous </a:t>
            </a:r>
            <a:r>
              <a:rPr lang="zh-CN" altLang="en-US" sz="2400" dirty="0" smtClean="0"/>
              <a:t>异步 一定需要使用</a:t>
            </a:r>
            <a:r>
              <a:rPr lang="en-US" altLang="zh-CN" sz="2400" dirty="0" err="1" smtClean="0"/>
              <a:t>XMLHttpRequest</a:t>
            </a:r>
            <a:r>
              <a:rPr lang="zh-CN" altLang="en-US" sz="2400" dirty="0" smtClean="0"/>
              <a:t>方式？</a:t>
            </a:r>
            <a:endParaRPr lang="en-US" altLang="zh-CN" sz="2400" dirty="0" smtClean="0"/>
          </a:p>
          <a:p>
            <a:r>
              <a:rPr lang="zh-CN" altLang="en-US" sz="2400" dirty="0"/>
              <a:t>能</a:t>
            </a:r>
            <a:r>
              <a:rPr lang="zh-CN" altLang="en-US" sz="2400" dirty="0" smtClean="0"/>
              <a:t>解决异步通讯的均可作为</a:t>
            </a:r>
            <a:r>
              <a:rPr lang="en-US" altLang="zh-CN" sz="2400" dirty="0" smtClean="0"/>
              <a:t>AJAX</a:t>
            </a:r>
            <a:r>
              <a:rPr lang="zh-CN" altLang="en-US" sz="2400" dirty="0" smtClean="0"/>
              <a:t>的通讯手段</a:t>
            </a:r>
            <a:endParaRPr lang="en-US" altLang="zh-CN" sz="2400" dirty="0" smtClean="0"/>
          </a:p>
          <a:p>
            <a:pPr lvl="1"/>
            <a:r>
              <a:rPr lang="en-US" altLang="zh-CN" sz="2400" dirty="0" err="1" smtClean="0"/>
              <a:t>Iframe</a:t>
            </a:r>
            <a:r>
              <a:rPr lang="en-US" altLang="zh-CN" sz="2400" dirty="0" smtClean="0"/>
              <a:t> callback</a:t>
            </a:r>
          </a:p>
          <a:p>
            <a:pPr lvl="1"/>
            <a:r>
              <a:rPr lang="en-US" altLang="zh-CN" sz="2400" dirty="0" smtClean="0"/>
              <a:t>JSONP</a:t>
            </a:r>
          </a:p>
          <a:p>
            <a:pPr lvl="1"/>
            <a:r>
              <a:rPr lang="en-US" altLang="zh-CN" sz="2400" dirty="0" err="1" smtClean="0"/>
              <a:t>setTimeout</a:t>
            </a:r>
            <a:r>
              <a:rPr lang="zh-CN" altLang="en-US" sz="2400" dirty="0" smtClean="0"/>
              <a:t>、</a:t>
            </a:r>
            <a:r>
              <a:rPr lang="en-US" altLang="zh-CN" sz="2400" dirty="0" err="1" smtClean="0"/>
              <a:t>setInterval</a:t>
            </a:r>
            <a:endParaRPr lang="en-US" altLang="zh-CN" sz="2400" dirty="0" smtClean="0"/>
          </a:p>
          <a:p>
            <a:pPr lvl="1"/>
            <a:r>
              <a:rPr lang="en-US" altLang="zh-CN" sz="2400" dirty="0" err="1" smtClean="0"/>
              <a:t>Img</a:t>
            </a:r>
            <a:r>
              <a:rPr lang="en-US" altLang="zh-CN" sz="2400" dirty="0" smtClean="0"/>
              <a:t> callback</a:t>
            </a:r>
          </a:p>
          <a:p>
            <a:r>
              <a:rPr lang="en-US" altLang="zh-CN" sz="2400" dirty="0" smtClean="0"/>
              <a:t>XML </a:t>
            </a:r>
            <a:r>
              <a:rPr lang="zh-CN" altLang="en-US" sz="2400" dirty="0" smtClean="0"/>
              <a:t>一定需要使用</a:t>
            </a:r>
            <a:r>
              <a:rPr lang="en-US" altLang="zh-CN" sz="2400" dirty="0" smtClean="0"/>
              <a:t>XML</a:t>
            </a:r>
            <a:r>
              <a:rPr lang="zh-CN" altLang="en-US" sz="2400" dirty="0" smtClean="0"/>
              <a:t>作为格式协议？</a:t>
            </a:r>
            <a:endParaRPr lang="en-US" altLang="zh-CN" sz="2400" dirty="0" smtClean="0"/>
          </a:p>
          <a:p>
            <a:r>
              <a:rPr lang="zh-CN" altLang="en-US" sz="2400" dirty="0">
                <a:cs typeface="+mn-cs"/>
              </a:rPr>
              <a:t>能</a:t>
            </a:r>
            <a:r>
              <a:rPr lang="zh-CN" altLang="en-US" sz="2400" dirty="0" smtClean="0">
                <a:cs typeface="+mn-cs"/>
              </a:rPr>
              <a:t>解决格式协议的手段</a:t>
            </a:r>
            <a:endParaRPr lang="en-US" altLang="zh-CN" sz="2400" dirty="0" smtClean="0">
              <a:cs typeface="+mn-cs"/>
            </a:endParaRPr>
          </a:p>
          <a:p>
            <a:pPr lvl="1"/>
            <a:r>
              <a:rPr lang="en-US" altLang="zh-CN" sz="2400" dirty="0" smtClean="0">
                <a:cs typeface="+mn-cs"/>
              </a:rPr>
              <a:t>Text</a:t>
            </a:r>
          </a:p>
          <a:p>
            <a:pPr lvl="1"/>
            <a:r>
              <a:rPr lang="en-US" altLang="zh-CN" sz="2400" dirty="0" err="1" smtClean="0">
                <a:cs typeface="+mn-cs"/>
              </a:rPr>
              <a:t>Json</a:t>
            </a:r>
            <a:endParaRPr lang="en-US" altLang="zh-CN" sz="2400" dirty="0" smtClean="0">
              <a:cs typeface="+mn-cs"/>
            </a:endParaRPr>
          </a:p>
          <a:p>
            <a:pPr lvl="1"/>
            <a:r>
              <a:rPr lang="en-US" altLang="zh-CN" sz="2400" dirty="0" smtClean="0">
                <a:cs typeface="+mn-cs"/>
              </a:rPr>
              <a:t>Js file</a:t>
            </a:r>
            <a:endParaRPr lang="en-US" altLang="zh-CN" sz="2400" dirty="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何谓 </a:t>
            </a:r>
            <a:r>
              <a:rPr lang="en-US" altLang="zh-CN" b="1" dirty="0" smtClean="0"/>
              <a:t>Reverse Ajax</a:t>
            </a:r>
            <a:endParaRPr lang="zh-CN" altLang="en-US" dirty="0"/>
          </a:p>
        </p:txBody>
      </p:sp>
      <p:sp>
        <p:nvSpPr>
          <p:cNvPr id="3" name="内容占位符 2"/>
          <p:cNvSpPr>
            <a:spLocks noGrp="1"/>
          </p:cNvSpPr>
          <p:nvPr>
            <p:ph idx="1"/>
          </p:nvPr>
        </p:nvSpPr>
        <p:spPr>
          <a:xfrm>
            <a:off x="457200" y="1600201"/>
            <a:ext cx="8229600" cy="3196952"/>
          </a:xfrm>
        </p:spPr>
        <p:txBody>
          <a:bodyPr/>
          <a:lstStyle/>
          <a:p>
            <a:r>
              <a:rPr lang="zh-CN" altLang="en-US" sz="2400" dirty="0" smtClean="0"/>
              <a:t>反向</a:t>
            </a:r>
            <a:r>
              <a:rPr lang="en-US" altLang="zh-CN" sz="2400" dirty="0" smtClean="0"/>
              <a:t>Ajax</a:t>
            </a:r>
            <a:r>
              <a:rPr lang="zh-CN" altLang="en-US" sz="2400" dirty="0" smtClean="0"/>
              <a:t>的基本概念是客户端不必从服务器获取信息，服务器会把相关信息直接推送到客户端。这样做的目的是解决</a:t>
            </a:r>
            <a:r>
              <a:rPr lang="en-US" altLang="zh-CN" sz="2400" dirty="0" smtClean="0"/>
              <a:t>Ajax</a:t>
            </a:r>
            <a:r>
              <a:rPr lang="zh-CN" altLang="en-US" sz="2400" dirty="0" smtClean="0"/>
              <a:t>传统</a:t>
            </a:r>
            <a:r>
              <a:rPr lang="en-US" altLang="zh-CN" sz="2400" dirty="0" smtClean="0"/>
              <a:t>Web</a:t>
            </a:r>
            <a:r>
              <a:rPr lang="zh-CN" altLang="en-US" sz="2400" dirty="0" smtClean="0"/>
              <a:t>模型所带来的一个限制：实时信息很难从技术上解决。原因是，客户端必须联系服务器，主动询问是否存在变更，如果有变更就会更新页面（或者页面的一部分）。虽然可以非常快速完成这个操作，让人感觉好像是实时的，但是实际上不是实时的。我们需要的是，服务器联系查看其页面的所有浏览器，并通告所发生的变更。</a:t>
            </a:r>
            <a:endParaRPr lang="en-US" altLang="zh-CN" sz="2400" dirty="0" smtClean="0"/>
          </a:p>
          <a:p>
            <a:endParaRPr lang="en-US" altLang="zh-CN"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AJAX</a:t>
            </a:r>
            <a:r>
              <a:rPr lang="zh-CN" altLang="en-US" dirty="0" smtClean="0"/>
              <a:t>的正向和反向调用</a:t>
            </a:r>
            <a:endParaRPr lang="zh-CN" altLang="en-US" dirty="0"/>
          </a:p>
        </p:txBody>
      </p:sp>
      <p:sp>
        <p:nvSpPr>
          <p:cNvPr id="3" name="内容占位符 2"/>
          <p:cNvSpPr>
            <a:spLocks noGrp="1"/>
          </p:cNvSpPr>
          <p:nvPr>
            <p:ph idx="1"/>
          </p:nvPr>
        </p:nvSpPr>
        <p:spPr>
          <a:xfrm>
            <a:off x="457200" y="1600201"/>
            <a:ext cx="8229600" cy="892695"/>
          </a:xfrm>
        </p:spPr>
        <p:txBody>
          <a:bodyPr/>
          <a:lstStyle/>
          <a:p>
            <a:r>
              <a:rPr lang="zh-CN" altLang="en-US" sz="2400" dirty="0" smtClean="0"/>
              <a:t>传统</a:t>
            </a:r>
            <a:r>
              <a:rPr lang="en-US" altLang="zh-CN" sz="2400" dirty="0" smtClean="0"/>
              <a:t>AJAX</a:t>
            </a:r>
            <a:r>
              <a:rPr lang="zh-CN" altLang="en-US" sz="2400" dirty="0" smtClean="0"/>
              <a:t>调用是由客户触发事件手动发起，称之为正向。</a:t>
            </a:r>
            <a:endParaRPr lang="en-US" altLang="zh-CN" sz="2400" b="1" dirty="0" smtClean="0"/>
          </a:p>
          <a:p>
            <a:endParaRPr lang="zh-CN" altLang="en-US" dirty="0"/>
          </a:p>
        </p:txBody>
      </p:sp>
      <p:sp>
        <p:nvSpPr>
          <p:cNvPr id="4" name="笑脸 3"/>
          <p:cNvSpPr/>
          <p:nvPr/>
        </p:nvSpPr>
        <p:spPr>
          <a:xfrm>
            <a:off x="1187624" y="2780928"/>
            <a:ext cx="504056" cy="504056"/>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solidFill>
                <a:schemeClr val="dk1"/>
              </a:solidFill>
            </a:endParaRPr>
          </a:p>
        </p:txBody>
      </p:sp>
      <p:sp>
        <p:nvSpPr>
          <p:cNvPr id="5" name="流程图: 可选过程 4"/>
          <p:cNvSpPr/>
          <p:nvPr/>
        </p:nvSpPr>
        <p:spPr>
          <a:xfrm>
            <a:off x="2699792" y="2708920"/>
            <a:ext cx="1800200" cy="72008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dirty="0" smtClean="0"/>
              <a:t>浏览器执行</a:t>
            </a:r>
            <a:endParaRPr lang="zh-CN" altLang="en-US" dirty="0"/>
          </a:p>
        </p:txBody>
      </p:sp>
      <p:sp>
        <p:nvSpPr>
          <p:cNvPr id="6" name="流程图: 可选过程 5"/>
          <p:cNvSpPr/>
          <p:nvPr/>
        </p:nvSpPr>
        <p:spPr>
          <a:xfrm>
            <a:off x="5364088" y="2708920"/>
            <a:ext cx="1800200" cy="72008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dirty="0" smtClean="0">
                <a:solidFill>
                  <a:schemeClr val="dk1"/>
                </a:solidFill>
              </a:rPr>
              <a:t>服务端执行</a:t>
            </a:r>
            <a:endParaRPr lang="zh-CN" altLang="en-US" dirty="0">
              <a:solidFill>
                <a:schemeClr val="dk1"/>
              </a:solidFill>
            </a:endParaRPr>
          </a:p>
        </p:txBody>
      </p:sp>
      <p:sp>
        <p:nvSpPr>
          <p:cNvPr id="9" name="右箭头 8"/>
          <p:cNvSpPr/>
          <p:nvPr/>
        </p:nvSpPr>
        <p:spPr>
          <a:xfrm>
            <a:off x="1907704" y="2852936"/>
            <a:ext cx="576064"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solidFill>
                <a:schemeClr val="dk1"/>
              </a:solidFill>
            </a:endParaRPr>
          </a:p>
        </p:txBody>
      </p:sp>
      <p:sp>
        <p:nvSpPr>
          <p:cNvPr id="10" name="右箭头 9"/>
          <p:cNvSpPr/>
          <p:nvPr/>
        </p:nvSpPr>
        <p:spPr>
          <a:xfrm>
            <a:off x="4572000" y="2852936"/>
            <a:ext cx="576064"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solidFill>
                <a:schemeClr val="dk1"/>
              </a:solidFill>
            </a:endParaRPr>
          </a:p>
        </p:txBody>
      </p:sp>
      <p:sp>
        <p:nvSpPr>
          <p:cNvPr id="11" name="TextBox 10"/>
          <p:cNvSpPr txBox="1"/>
          <p:nvPr/>
        </p:nvSpPr>
        <p:spPr>
          <a:xfrm>
            <a:off x="1619672" y="2348880"/>
            <a:ext cx="1152128" cy="369332"/>
          </a:xfrm>
          <a:prstGeom prst="rect">
            <a:avLst/>
          </a:prstGeom>
          <a:noFill/>
        </p:spPr>
        <p:txBody>
          <a:bodyPr wrap="square" rtlCol="0">
            <a:spAutoFit/>
          </a:bodyPr>
          <a:lstStyle/>
          <a:p>
            <a:r>
              <a:rPr lang="zh-CN" altLang="en-US" dirty="0" smtClean="0"/>
              <a:t>用户动作</a:t>
            </a:r>
            <a:endParaRPr lang="zh-CN" altLang="en-US" dirty="0"/>
          </a:p>
        </p:txBody>
      </p:sp>
      <p:sp>
        <p:nvSpPr>
          <p:cNvPr id="12" name="TextBox 11"/>
          <p:cNvSpPr txBox="1"/>
          <p:nvPr/>
        </p:nvSpPr>
        <p:spPr>
          <a:xfrm>
            <a:off x="5004048" y="2276872"/>
            <a:ext cx="1152128" cy="369332"/>
          </a:xfrm>
          <a:prstGeom prst="rect">
            <a:avLst/>
          </a:prstGeom>
          <a:noFill/>
        </p:spPr>
        <p:txBody>
          <a:bodyPr wrap="square" rtlCol="0">
            <a:spAutoFit/>
          </a:bodyPr>
          <a:lstStyle/>
          <a:p>
            <a:r>
              <a:rPr lang="zh-CN" altLang="en-US" dirty="0" smtClean="0"/>
              <a:t>异步请求</a:t>
            </a:r>
            <a:endParaRPr lang="zh-CN" altLang="en-US" dirty="0"/>
          </a:p>
        </p:txBody>
      </p:sp>
      <p:sp>
        <p:nvSpPr>
          <p:cNvPr id="16" name="右弧形箭头 15"/>
          <p:cNvSpPr/>
          <p:nvPr/>
        </p:nvSpPr>
        <p:spPr>
          <a:xfrm rot="5400000">
            <a:off x="5048507" y="2808477"/>
            <a:ext cx="343129" cy="1872208"/>
          </a:xfrm>
          <a:prstGeom prst="curvedLeftArrow">
            <a:avLst/>
          </a:prstGeom>
        </p:spPr>
        <p:style>
          <a:lnRef idx="1">
            <a:schemeClr val="accent2"/>
          </a:lnRef>
          <a:fillRef idx="2">
            <a:schemeClr val="accent2"/>
          </a:fillRef>
          <a:effectRef idx="1">
            <a:schemeClr val="accent2"/>
          </a:effectRef>
          <a:fontRef idx="minor">
            <a:schemeClr val="dk1"/>
          </a:fontRef>
        </p:style>
        <p:txBody>
          <a:bodyPr vert="vert270" rtlCol="0" anchor="t"/>
          <a:lstStyle/>
          <a:p>
            <a:pPr algn="ctr"/>
            <a:r>
              <a:rPr lang="zh-CN" altLang="en-US" dirty="0"/>
              <a:t>执行结果</a:t>
            </a:r>
            <a:endParaRPr lang="zh-CN" altLang="en-US" dirty="0">
              <a:solidFill>
                <a:schemeClr val="dk1"/>
              </a:solidFill>
            </a:endParaRPr>
          </a:p>
        </p:txBody>
      </p:sp>
      <p:sp>
        <p:nvSpPr>
          <p:cNvPr id="17" name="内容占位符 2"/>
          <p:cNvSpPr txBox="1">
            <a:spLocks/>
          </p:cNvSpPr>
          <p:nvPr/>
        </p:nvSpPr>
        <p:spPr bwMode="auto">
          <a:xfrm>
            <a:off x="683568" y="4077072"/>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zh-CN" altLang="en-US" sz="2400" kern="0" dirty="0" smtClean="0">
                <a:latin typeface="+mn-lt"/>
                <a:ea typeface="+mn-ea"/>
              </a:rPr>
              <a:t>而由服务端通知机制触发的异步调用称之为反向。</a:t>
            </a:r>
            <a:endParaRPr kumimoji="0" lang="zh-CN" alt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8" name="流程图: 可选过程 17"/>
          <p:cNvSpPr/>
          <p:nvPr/>
        </p:nvSpPr>
        <p:spPr>
          <a:xfrm>
            <a:off x="1979712" y="5013176"/>
            <a:ext cx="1800200" cy="72008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dirty="0" smtClean="0"/>
              <a:t>浏览器执行</a:t>
            </a:r>
            <a:endParaRPr lang="zh-CN" altLang="en-US" dirty="0"/>
          </a:p>
        </p:txBody>
      </p:sp>
      <p:sp>
        <p:nvSpPr>
          <p:cNvPr id="19" name="流程图: 可选过程 18"/>
          <p:cNvSpPr/>
          <p:nvPr/>
        </p:nvSpPr>
        <p:spPr>
          <a:xfrm>
            <a:off x="4644008" y="5013176"/>
            <a:ext cx="1800200" cy="72008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dirty="0" smtClean="0">
                <a:solidFill>
                  <a:schemeClr val="dk1"/>
                </a:solidFill>
              </a:rPr>
              <a:t>服务端执行</a:t>
            </a:r>
            <a:endParaRPr lang="zh-CN" altLang="en-US" dirty="0">
              <a:solidFill>
                <a:schemeClr val="dk1"/>
              </a:solidFill>
            </a:endParaRPr>
          </a:p>
        </p:txBody>
      </p:sp>
      <p:sp>
        <p:nvSpPr>
          <p:cNvPr id="20" name="右箭头 19"/>
          <p:cNvSpPr/>
          <p:nvPr/>
        </p:nvSpPr>
        <p:spPr>
          <a:xfrm>
            <a:off x="3851920" y="5157192"/>
            <a:ext cx="576064"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solidFill>
                <a:schemeClr val="dk1"/>
              </a:solidFill>
            </a:endParaRPr>
          </a:p>
        </p:txBody>
      </p:sp>
      <p:sp>
        <p:nvSpPr>
          <p:cNvPr id="21" name="TextBox 20"/>
          <p:cNvSpPr txBox="1"/>
          <p:nvPr/>
        </p:nvSpPr>
        <p:spPr>
          <a:xfrm>
            <a:off x="3491880" y="4581128"/>
            <a:ext cx="1656184" cy="369332"/>
          </a:xfrm>
          <a:prstGeom prst="rect">
            <a:avLst/>
          </a:prstGeom>
          <a:noFill/>
        </p:spPr>
        <p:txBody>
          <a:bodyPr wrap="square" rtlCol="0">
            <a:spAutoFit/>
          </a:bodyPr>
          <a:lstStyle/>
          <a:p>
            <a:r>
              <a:rPr lang="zh-CN" altLang="en-US" dirty="0" smtClean="0"/>
              <a:t>新的异步请求</a:t>
            </a:r>
            <a:endParaRPr lang="zh-CN" altLang="en-US" dirty="0"/>
          </a:p>
        </p:txBody>
      </p:sp>
      <p:sp>
        <p:nvSpPr>
          <p:cNvPr id="22" name="右弧形箭头 21"/>
          <p:cNvSpPr/>
          <p:nvPr/>
        </p:nvSpPr>
        <p:spPr>
          <a:xfrm rot="5400000">
            <a:off x="4328427" y="5112733"/>
            <a:ext cx="343129" cy="1872208"/>
          </a:xfrm>
          <a:prstGeom prst="curvedLeftArrow">
            <a:avLst/>
          </a:prstGeom>
        </p:spPr>
        <p:style>
          <a:lnRef idx="1">
            <a:schemeClr val="accent2"/>
          </a:lnRef>
          <a:fillRef idx="2">
            <a:schemeClr val="accent2"/>
          </a:fillRef>
          <a:effectRef idx="1">
            <a:schemeClr val="accent2"/>
          </a:effectRef>
          <a:fontRef idx="minor">
            <a:schemeClr val="dk1"/>
          </a:fontRef>
        </p:style>
        <p:txBody>
          <a:bodyPr vert="vert270" rtlCol="0" anchor="t"/>
          <a:lstStyle/>
          <a:p>
            <a:pPr algn="ctr"/>
            <a:r>
              <a:rPr lang="zh-CN" altLang="en-US" dirty="0"/>
              <a:t>服务</a:t>
            </a:r>
            <a:r>
              <a:rPr lang="zh-CN" altLang="en-US" dirty="0" smtClean="0"/>
              <a:t>端通知</a:t>
            </a:r>
            <a:endParaRPr lang="zh-CN" altLang="en-US" dirty="0">
              <a:solidFill>
                <a:schemeClr val="dk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157255517</TotalTime>
  <Pages>0</Pages>
  <Words>2508</Words>
  <Characters>0</Characters>
  <Application>Microsoft Office PowerPoint</Application>
  <DocSecurity>0</DocSecurity>
  <PresentationFormat>全屏显示(4:3)</PresentationFormat>
  <Lines>0</Lines>
  <Paragraphs>164</Paragraphs>
  <Slides>27</Slides>
  <Notes>12</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默认设计模板</vt:lpstr>
      <vt:lpstr>幻灯片 1</vt:lpstr>
      <vt:lpstr>Web应用的发展历程</vt:lpstr>
      <vt:lpstr>Web应用的核心-用户体验</vt:lpstr>
      <vt:lpstr>Web应用展示-gmail</vt:lpstr>
      <vt:lpstr>Web应用展示-WebQQ</vt:lpstr>
      <vt:lpstr>AJAX定义</vt:lpstr>
      <vt:lpstr>定义的误区</vt:lpstr>
      <vt:lpstr>何谓 Reverse Ajax</vt:lpstr>
      <vt:lpstr>AJAX的正向和反向调用</vt:lpstr>
      <vt:lpstr>实现技术之一：轮询</vt:lpstr>
      <vt:lpstr>实现技术之一：轮询</vt:lpstr>
      <vt:lpstr>实现技术之一：轮询</vt:lpstr>
      <vt:lpstr>实现技术之二：长连接Comet</vt:lpstr>
      <vt:lpstr>实现技术之二：长连接Comet</vt:lpstr>
      <vt:lpstr>实现技术之二：长连接Comet</vt:lpstr>
      <vt:lpstr>实现技术之二：长连接Comet</vt:lpstr>
      <vt:lpstr>实现技术之二：长连接Comet</vt:lpstr>
      <vt:lpstr>实现技术之三：长轮询Comet</vt:lpstr>
      <vt:lpstr>实现技术之三：长轮询Comet</vt:lpstr>
      <vt:lpstr>实现技术之三：长轮询Comet</vt:lpstr>
      <vt:lpstr>实现技术之三：长轮询Comet</vt:lpstr>
      <vt:lpstr>Reverse Ajax总结</vt:lpstr>
      <vt:lpstr>一个范例：Reverse Ajax聊天室</vt:lpstr>
      <vt:lpstr>一个范例：Reverse Ajax聊天室</vt:lpstr>
      <vt:lpstr>ASP.NET的同步和异步页面</vt:lpstr>
      <vt:lpstr>一个范例：Reverse Ajax聊天室</vt:lpstr>
      <vt:lpstr>谢谢</vt:lpstr>
    </vt:vector>
  </TitlesOfParts>
  <Manager/>
  <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
  <dc:creator>SG</dc:creator>
  <cp:keywords/>
  <dc:description/>
  <cp:lastModifiedBy>华磊</cp:lastModifiedBy>
  <cp:revision>79</cp:revision>
  <cp:lastPrinted>1899-12-30T00:00:00Z</cp:lastPrinted>
  <dcterms:created xsi:type="dcterms:W3CDTF">2011-02-15T11:38:28Z</dcterms:created>
  <dcterms:modified xsi:type="dcterms:W3CDTF">2011-11-04T07:40:19Z</dcterms:modified>
  <cp:category/>
</cp:coreProperties>
</file>