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slide" Target="slides/slide44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twitter" TargetMode="External"/><Relationship Id="rId3" Type="http://schemas.openxmlformats.org/officeDocument/2006/relationships/hyperlink" Target="https://github.com/twitter/finagle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Communicating_sequential_processes" TargetMode="External"/><Relationship Id="rId3" Type="http://schemas.openxmlformats.org/officeDocument/2006/relationships/hyperlink" Target="https://en.wikipedia.org/wiki/Communicating_sequential_processes" TargetMode="External"/><Relationship Id="rId4" Type="http://schemas.openxmlformats.org/officeDocument/2006/relationships/hyperlink" Target="https://en.wikipedia.org/wiki/Communicating_sequential_processes" TargetMode="External"/><Relationship Id="rId5" Type="http://schemas.openxmlformats.org/officeDocument/2006/relationships/hyperlink" Target="https://en.wikipedia.org/wiki/Oberon-2_(programming_language)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go语言老司机带路，让你对go语言背景和基础有个全面的了解，方便入门，并给出进阶路线，以免走弯路。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本分享适用于以下三类人群：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1）听过go语言，想了解一下的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2）对go语言感兴趣，想学习一下的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3）对如何分享或学习一门编程语言感兴趣的，等等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 sz="1050">
                <a:solidFill>
                  <a:srgbClr val="333333"/>
                </a:solidFill>
                <a:highlight>
                  <a:srgbClr val="FFFFFF"/>
                </a:highlight>
              </a:rPr>
              <a:t>CoreOS：</a:t>
            </a:r>
            <a:r>
              <a:rPr lang="zh-CN" sz="1050">
                <a:solidFill>
                  <a:srgbClr val="333333"/>
                </a:solidFill>
                <a:highlight>
                  <a:srgbClr val="FFFFFF"/>
                </a:highlight>
              </a:rPr>
              <a:t>是一种新的、架构体系重新设计的Linux发行版，可以运行在既有的硬件或者云上。CoreOS使用systemd和fleet来对容器进行管理，通过 etcd进行服务发现和配置信息共享。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zh-CN" sz="1050">
                <a:solidFill>
                  <a:srgbClr val="333333"/>
                </a:solidFill>
              </a:rPr>
              <a:t>Flynn:</a:t>
            </a:r>
            <a:r>
              <a:rPr lang="zh-CN" sz="1050">
                <a:solidFill>
                  <a:srgbClr val="333333"/>
                </a:solidFill>
              </a:rPr>
              <a:t>是一个使用Go语言编写的开源PaaS平台，Flynn使用模块化的设计，任何一个模块都可以独立的进行修改、升级和替换。</a:t>
            </a:r>
            <a:r>
              <a:rPr b="1" lang="zh-CN" sz="1050">
                <a:solidFill>
                  <a:srgbClr val="333333"/>
                </a:solidFill>
              </a:rPr>
              <a:t>Flynn的目标是简化分布式环境中应用的部署和维护，通过使用</a:t>
            </a:r>
            <a:r>
              <a:rPr b="1" lang="zh-CN" sz="1050">
                <a:solidFill>
                  <a:srgbClr val="333333"/>
                </a:solidFill>
                <a:highlight>
                  <a:srgbClr val="FFFFFF"/>
                </a:highlight>
              </a:rPr>
              <a:t> git push</a:t>
            </a:r>
            <a:r>
              <a:rPr b="1" lang="zh-CN" sz="1050">
                <a:solidFill>
                  <a:srgbClr val="333333"/>
                </a:solidFill>
              </a:rPr>
              <a:t>命令，Flynn就可以将应用部署到Docker</a:t>
            </a:r>
            <a:r>
              <a:rPr lang="zh-CN" sz="1050">
                <a:solidFill>
                  <a:srgbClr val="333333"/>
                </a:solidFill>
              </a:rPr>
              <a:t>，从而省去了复杂的配置和操作。Flynn目前仍在开发中，尚未发布稳定版，但已经获得了很多公司的资助，它被称为是下一代的开源PaaS平台。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zh-CN" sz="1050">
                <a:solidFill>
                  <a:srgbClr val="333333"/>
                </a:solidFill>
                <a:highlight>
                  <a:srgbClr val="FFFFFF"/>
                </a:highlight>
              </a:rPr>
              <a:t>Deis：</a:t>
            </a:r>
            <a:r>
              <a:rPr lang="zh-CN" sz="1050">
                <a:solidFill>
                  <a:srgbClr val="333333"/>
                </a:solidFill>
                <a:highlight>
                  <a:srgbClr val="FFFFFF"/>
                </a:highlight>
              </a:rPr>
              <a:t>是一个基于Docker和CoreOS的开源PaaS平台，旨在让部属和管理服务器上的应用变得轻松容易</a:t>
            </a:r>
          </a:p>
          <a:p>
            <a:pPr lvl="0">
              <a:spcBef>
                <a:spcPts val="0"/>
              </a:spcBef>
              <a:buNone/>
            </a:pPr>
            <a:r>
              <a:rPr b="1" lang="zh-CN" sz="1050">
                <a:solidFill>
                  <a:srgbClr val="333333"/>
                </a:solidFill>
                <a:highlight>
                  <a:srgbClr val="FFFFFF"/>
                </a:highlight>
              </a:rPr>
              <a:t>FIg:</a:t>
            </a:r>
            <a:r>
              <a:rPr lang="zh-CN" sz="1050">
                <a:solidFill>
                  <a:srgbClr val="333333"/>
                </a:solidFill>
                <a:highlight>
                  <a:srgbClr val="FFFFFF"/>
                </a:highlight>
              </a:rPr>
              <a:t> docker收购，用于维护和管理docker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zh-CN" sz="1050">
                <a:solidFill>
                  <a:srgbClr val="333333"/>
                </a:solidFill>
                <a:highlight>
                  <a:srgbClr val="FFFFFF"/>
                </a:highlight>
              </a:rPr>
              <a:t>InfluxData:</a:t>
            </a:r>
            <a:r>
              <a:rPr lang="zh-CN" sz="1050">
                <a:solidFill>
                  <a:srgbClr val="333333"/>
                </a:solidFill>
                <a:highlight>
                  <a:srgbClr val="FFFFFF"/>
                </a:highlight>
              </a:rPr>
              <a:t> 一个Go语音编写的开源分布式的时序、事件和指标数据库，无需外部依赖。其设计目标是实现分布式和水平伸缩扩展。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i="1" lang="zh-CN" sz="1000">
                <a:solidFill>
                  <a:srgbClr val="333333"/>
                </a:solidFill>
              </a:rPr>
              <a:t>Syncthing:</a:t>
            </a:r>
            <a:r>
              <a:rPr i="1" lang="zh-CN" sz="1000">
                <a:solidFill>
                  <a:srgbClr val="333333"/>
                </a:solidFill>
              </a:rPr>
              <a:t> 一款用Go语言编写的开源云存储和同步服务工具，用户的数据将由自己完全控制，所有的通信全都加密，每个访问节点都用加密证书验证。该项目被认为是Dropbox和 BitTorrent Sync的开源替代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zh-CN" sz="1200">
                <a:solidFill>
                  <a:srgbClr val="333333"/>
                </a:solidFill>
                <a:highlight>
                  <a:srgbClr val="FFFFFF"/>
                </a:highlight>
              </a:rPr>
              <a:t>Lime Text</a:t>
            </a: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: </a:t>
            </a:r>
            <a:r>
              <a:rPr lang="zh-CN" sz="1050">
                <a:solidFill>
                  <a:srgbClr val="333333"/>
                </a:solidFill>
                <a:highlight>
                  <a:srgbClr val="FFFFFF"/>
                </a:highlight>
              </a:rPr>
              <a:t>Sublime Text的开源实现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开始进入枯燥的部分了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1.定义类型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2.逻辑控制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3.功能性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该有的都有，不该有的，也有一些。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通过go get  来获取，会拉取最新的代码, 所以这块儿有个packege的标准控制。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package管理还在完善, 很多工具可以提供commit、version的支持。后续会引入到官方标准包管理中。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const 也可以换成 var ，表示一批变量的定义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333333"/>
              </a:buClr>
              <a:buSzPct val="120000"/>
              <a:buAutoNum type="arabicPeriod"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没有括号</a:t>
            </a:r>
          </a:p>
          <a:p>
            <a:pPr indent="-2921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前后可以为空</a:t>
            </a:r>
          </a:p>
          <a:p>
            <a:pPr indent="-2921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都为空时,可以当做while循环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why：公司语言繁多(ruby\java\python\php\go...)，势必会有各种语言的分享, </a:t>
            </a:r>
            <a:r>
              <a:rPr lang="zh-CN">
                <a:solidFill>
                  <a:schemeClr val="dk1"/>
                </a:solidFill>
              </a:rPr>
              <a:t>包括今后新的环境，也会出现，所以</a:t>
            </a:r>
            <a:r>
              <a:rPr lang="zh-CN"/>
              <a:t>试图抽象出一个方法论，用于编程语言的分享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how：借用这次go语言来实践一把，大家共同完善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plan 9，一个伤痛。。。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单返回值，多返回值。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1.lambda语法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2.闭包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3. 闭包实现</a:t>
            </a:r>
            <a:r>
              <a:rPr lang="zh-CN" sz="1200">
                <a:solidFill>
                  <a:srgbClr val="222222"/>
                </a:solidFill>
                <a:highlight>
                  <a:srgbClr val="FFFFFF"/>
                </a:highlight>
              </a:rPr>
              <a:t>柯理化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方法，就是多了一个接收者。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通过首字母大小写来定义该方法，是否可以被package之外的人调用。（大写plubic、小写private）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400">
                <a:solidFill>
                  <a:srgbClr val="555555"/>
                </a:solidFill>
              </a:rPr>
              <a:t>接口的存在，是为了实现动态。</a:t>
            </a:r>
          </a:p>
          <a:p>
            <a:pPr lvl="0">
              <a:spcBef>
                <a:spcPts val="0"/>
              </a:spcBef>
              <a:buNone/>
            </a:pPr>
            <a:r>
              <a:rPr lang="zh-CN" sz="1400">
                <a:solidFill>
                  <a:srgbClr val="555555"/>
                </a:solidFill>
              </a:rPr>
              <a:t>第二个设计模式原则 -- 优先选择组合而非继承</a:t>
            </a:r>
            <a:r>
              <a:rPr lang="zh-CN" sz="1400">
                <a:solidFill>
                  <a:schemeClr val="dk1"/>
                </a:solidFill>
              </a:rPr>
              <a:t>，简化，干脆不要让你来分辨是要选择那个。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开始进入枯燥的部分了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slice 可以理解为，动态数组。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范围访问 (start:end] ， 起始下标，结束下标(但不包含该元素)。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没有了，内嵌的数据结构就这两个。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然后就是标准库的string、hash、heap等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背景：了解背景，可以知道语言为解决什么问题而诞生？ ruby？java ？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语言、数据结构是基础知识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特性：相对于其它编程语言来说，比较有特色的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标准库、SDK就是进阶(各种轮子)，框架那是思想升华(比较通用)。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同一个生命周期内(函数),  多个defer定义是栈的形式，先进后出。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panic之后，程序会退出，所以为了防止意外退出，我们可以通过defer和recover来进行panic的捕获和修复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还可以通过defer进行一些收尾工作（资源释放、日志记录、统计上报等）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</a:rPr>
              <a:t>channel：以通信来共享内存，而非以共享内存来通信。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222222"/>
                </a:solidFill>
                <a:highlight>
                  <a:srgbClr val="FFFFFF"/>
                </a:highlight>
              </a:rPr>
              <a:t>一个线程就是一个栈加一堆资源，goroutine只需要4k来存储栈信息，用于切换。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CN" sz="1200">
                <a:solidFill>
                  <a:srgbClr val="A61C00"/>
                </a:solidFill>
              </a:rPr>
              <a:t>goroutine have a very small footprint (use little memory and resources): they are created with a 4K memory stack-space on the heap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222222"/>
                </a:solidFill>
                <a:highlight>
                  <a:srgbClr val="FFFFFF"/>
                </a:highlight>
              </a:rPr>
              <a:t>goroutine类似C++下面的线程池，但是做了很大的提升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222222"/>
                </a:solidFill>
                <a:highlight>
                  <a:srgbClr val="FFFFFF"/>
                </a:highlight>
              </a:rPr>
              <a:t>a）go关键字极大的简化了C/C++下往线程池投递任务的操作，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222222"/>
                </a:solidFill>
                <a:highlight>
                  <a:srgbClr val="FFFFFF"/>
                </a:highlight>
              </a:rPr>
              <a:t> b）goroutine的调度器解决了一般线程池常见的问题，就是遇到阻塞或者同步动作时（Epool），怎么让线程池更容易扩展，不会因为其中一个任务的阻塞或者同步独占线程，甚至怎么避免由此问题带来的死锁。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A61C00"/>
              </a:buClr>
              <a:buSzPct val="100000"/>
              <a:buAutoNum type="arabicParenR"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系统调用时，调度G 去其它空闲的M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A61C00"/>
              </a:buClr>
              <a:buSzPct val="100000"/>
              <a:buAutoNum type="arabicParenR"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如果M空闲了，M中的队列里面，拿一般的任务过来。 G阻塞在系统io时，可以暂时丢到等待队列里头。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没有default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优化的进行错误处理的方式。。。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命令行参数，系统操作(环境变量、文件)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字符串操作、字符串转换、json，xml等解析，正则，数据库的driver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文件读取，网络接口，加密，压缩等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测试、运行时调试、反射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gorp :  mysql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goqt 国人自己搞的(go语言 LiteIDE作者)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7173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Programming languages evolve and are improved with time (innovation).People take ideas from different languages and combine them into a new languages</a:t>
            </a:r>
            <a:r>
              <a:rPr b="1"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（MIX）</a:t>
            </a: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 Some features are </a:t>
            </a:r>
            <a:r>
              <a:rPr b="1"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improved </a:t>
            </a: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(inheritance mechanisms, type systems), some are </a:t>
            </a:r>
            <a:r>
              <a:rPr b="1"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added</a:t>
            </a: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(garbage collection, exception handling), some are</a:t>
            </a:r>
            <a:r>
              <a:rPr b="1"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removed</a:t>
            </a: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zh-CN" sz="1000">
                <a:solidFill>
                  <a:srgbClr val="242729"/>
                </a:solidFill>
                <a:highlight>
                  <a:srgbClr val="EFF0F1"/>
                </a:highlight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zh-CN" sz="1000">
                <a:solidFill>
                  <a:srgbClr val="2427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statements, low-level pointer manipulations).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Go项目是在Google公司维护超级复杂的几个软件系统遇到的一些问题的反思（但是这类问题绝不是Google公司所特有的）。</a:t>
            </a:r>
            <a:r>
              <a:rPr lang="zh-CN" sz="1000">
                <a:solidFill>
                  <a:srgbClr val="242729"/>
                </a:solidFill>
                <a:latin typeface="Courier New"/>
                <a:ea typeface="Courier New"/>
                <a:cs typeface="Courier New"/>
                <a:sym typeface="Courier New"/>
              </a:rPr>
              <a:t>http://cs.stackexchange.com/questions/451/why-are-there-so-many-programming-languages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七牛，没有开源。。。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goa 比较有特色，design first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gokit 想的周全, 野心比较大，直接把twitter的技术栈(</a:t>
            </a:r>
            <a:r>
              <a:rPr lang="zh-CN" sz="1350">
                <a:solidFill>
                  <a:srgbClr val="4078C0"/>
                </a:solidFill>
                <a:highlight>
                  <a:srgbClr val="FAFAFA"/>
                </a:highlight>
                <a:hlinkClick r:id="rId2"/>
              </a:rPr>
              <a:t>twitter</a:t>
            </a:r>
            <a:r>
              <a:rPr lang="zh-CN" sz="1350">
                <a:solidFill>
                  <a:srgbClr val="666666"/>
                </a:solidFill>
                <a:highlight>
                  <a:srgbClr val="FAFAFA"/>
                </a:highlight>
              </a:rPr>
              <a:t>/</a:t>
            </a:r>
            <a:r>
              <a:rPr b="1" lang="zh-CN" sz="1350">
                <a:solidFill>
                  <a:srgbClr val="4078C0"/>
                </a:solidFill>
                <a:highlight>
                  <a:srgbClr val="FAFAFA"/>
                </a:highlight>
                <a:hlinkClick r:id="rId3"/>
              </a:rPr>
              <a:t>finagle</a:t>
            </a:r>
            <a:r>
              <a:rPr lang="zh-CN"/>
              <a:t>)搬过来( metrics, log, transport, loadbanlance等)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zh-CN"/>
              <a:t>重点介绍gokit的一些微服务概念(服务发现、耗时统计、信息采集、负载均衡、频率限制、断路器防雪崩等)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打怪升级。。。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A61C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go语言源于google，为了解决google的各种问题。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>
                <a:solidFill>
                  <a:srgbClr val="333333"/>
                </a:solidFill>
                <a:highlight>
                  <a:srgbClr val="FFFFFF"/>
                </a:highlight>
              </a:rPr>
              <a:t>c++的项目大，而且多，编译速度慢，并发写起来并不轻松等。。。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7259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1000">
                <a:solidFill>
                  <a:srgbClr val="555555"/>
                </a:solidFill>
                <a:highlight>
                  <a:srgbClr val="FFFFFF"/>
                </a:highlight>
              </a:rPr>
              <a:t>但是当他听说新的 C++ 内存模型有原子类型时，他受不了了。在Rob看来，将语言和硬件结合的过于紧密是一件愚蠢的事情。回到办公室，抽了根烟，Rob很深沉的对Robert和Ken说，他希望在写 Google 代码的时候能够轻松的实现并发，而不是像Fuck的C++一样。当一个喷子一个人喷的时候，他也就只能喷喷；但是当三个伟大的喷子一起喷的时候，他们就可以喷出一门新的语言。</a:t>
            </a:r>
          </a:p>
          <a:p>
            <a:pPr lvl="0" rtl="0">
              <a:lnSpc>
                <a:spcPct val="17259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1000">
                <a:solidFill>
                  <a:srgbClr val="555555"/>
                </a:solidFill>
                <a:highlight>
                  <a:srgbClr val="FFFFFF"/>
                </a:highlight>
              </a:rPr>
              <a:t>强类型、动态和并发，分别是三个人的代表。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zh-CN" sz="1000">
                <a:solidFill>
                  <a:srgbClr val="333333"/>
                </a:solidFill>
                <a:highlight>
                  <a:srgbClr val="FFFFFF"/>
                </a:highlight>
              </a:rPr>
              <a:t>顺序通信进程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 （ </a:t>
            </a:r>
            <a:r>
              <a:rPr i="1" lang="zh-CN" sz="1000">
                <a:solidFill>
                  <a:srgbClr val="4183C4"/>
                </a:solidFill>
                <a:highlight>
                  <a:srgbClr val="FFFFFF"/>
                </a:highlight>
                <a:hlinkClick r:id="rId2"/>
              </a:rPr>
              <a:t>communicating sequential processes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 ，缩写为</a:t>
            </a:r>
            <a:r>
              <a:rPr lang="zh-CN" sz="1000">
                <a:solidFill>
                  <a:srgbClr val="4183C4"/>
                </a:solidFill>
                <a:highlight>
                  <a:srgbClr val="FFFFFF"/>
                </a:highlight>
                <a:hlinkClick r:id="rId3"/>
              </a:rPr>
              <a:t>CSP</a:t>
            </a:r>
            <a:r>
              <a:rPr lang="zh-CN" sz="1000"/>
              <a:t>.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在</a:t>
            </a:r>
            <a:r>
              <a:rPr lang="zh-CN" sz="1000">
                <a:solidFill>
                  <a:srgbClr val="4183C4"/>
                </a:solidFill>
                <a:highlight>
                  <a:srgbClr val="FFFFFF"/>
                </a:highlight>
                <a:hlinkClick r:id="rId4"/>
              </a:rPr>
              <a:t>CSP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中，程序是一组中间没有共享状态的平行运行的处理过程，它们之间使用管道进行通信和控制同步(同样基于CSP实现的还有Erlang)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第二代的</a:t>
            </a:r>
            <a:r>
              <a:rPr lang="zh-CN" sz="1000">
                <a:solidFill>
                  <a:srgbClr val="4183C4"/>
                </a:solidFill>
                <a:highlight>
                  <a:srgbClr val="FFFFFF"/>
                </a:highlight>
                <a:hlinkClick r:id="rId5"/>
              </a:rPr>
              <a:t>Oberon-2</a:t>
            </a: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语言直接影响了包的导入和声明的语法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333333"/>
                </a:solidFill>
                <a:highlight>
                  <a:srgbClr val="FFFFFF"/>
                </a:highlight>
              </a:rPr>
              <a:t>Go从C语言继承了相似的表达式语法、控制流结构、基础数据类型、调用参数传值、指针等很多思想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  <a:highlight>
                  <a:srgbClr val="FFFFFF"/>
                </a:highlight>
              </a:rPr>
              <a:t>它没有隐式的数值转换，没有构造函数和析构函数，没有运算符重载，没有默认参数，也没有继承，异常捕获, 没有泛型，没有宏，没有函数修饰，更没有线程局部存储。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zh-CN" sz="1000">
                <a:solidFill>
                  <a:srgbClr val="333333"/>
                </a:solidFill>
                <a:highlight>
                  <a:srgbClr val="FFFFFF"/>
                </a:highlight>
              </a:rPr>
              <a:t>正式发布5周年。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i="1" lang="zh-CN" sz="1000">
                <a:solidFill>
                  <a:srgbClr val="333333"/>
                </a:solidFill>
                <a:highlight>
                  <a:srgbClr val="FFFFFF"/>
                </a:highlight>
              </a:rPr>
              <a:t>2013年，快速发展，版本更新最多，到2014年逐渐稳定。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6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hyperlink" Target="http://labix.org/gopkg.in" TargetMode="External"/><Relationship Id="rId7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4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Relationship Id="rId4" Type="http://schemas.openxmlformats.org/officeDocument/2006/relationships/image" Target="../media/image59.png"/><Relationship Id="rId5" Type="http://schemas.openxmlformats.org/officeDocument/2006/relationships/image" Target="../media/image53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2.png"/><Relationship Id="rId4" Type="http://schemas.openxmlformats.org/officeDocument/2006/relationships/image" Target="../media/image70.png"/><Relationship Id="rId5" Type="http://schemas.openxmlformats.org/officeDocument/2006/relationships/image" Target="../media/image68.png"/><Relationship Id="rId6" Type="http://schemas.openxmlformats.org/officeDocument/2006/relationships/image" Target="../media/image6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5.png"/><Relationship Id="rId4" Type="http://schemas.openxmlformats.org/officeDocument/2006/relationships/image" Target="../media/image6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png"/><Relationship Id="rId4" Type="http://schemas.openxmlformats.org/officeDocument/2006/relationships/image" Target="../media/image63.png"/><Relationship Id="rId5" Type="http://schemas.openxmlformats.org/officeDocument/2006/relationships/image" Target="../media/image7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golang.org/pkg/" TargetMode="External"/><Relationship Id="rId4" Type="http://schemas.openxmlformats.org/officeDocument/2006/relationships/hyperlink" Target="https://golang.org/pkg/fmt/" TargetMode="External"/><Relationship Id="rId5" Type="http://schemas.openxmlformats.org/officeDocument/2006/relationships/hyperlink" Target="https://blog.golang.org/profiling-go-programs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github.com/avelino/awesome-g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avelino/awesome-go#web-frameworks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github.com/fatih/vim-go" TargetMode="External"/><Relationship Id="rId4" Type="http://schemas.openxmlformats.org/officeDocument/2006/relationships/hyperlink" Target="https://golang.org/ref/spec" TargetMode="External"/><Relationship Id="rId5" Type="http://schemas.openxmlformats.org/officeDocument/2006/relationships/hyperlink" Target="http://2015.dotgo.eu/" TargetMode="External"/><Relationship Id="rId6" Type="http://schemas.openxmlformats.org/officeDocument/2006/relationships/hyperlink" Target="https://blog.gopheracademy.com/" TargetMode="External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hyperlink" Target="http://morsmachine.dk/go-scheduler" TargetMode="External"/><Relationship Id="rId10" Type="http://schemas.openxmlformats.org/officeDocument/2006/relationships/hyperlink" Target="https://blog.golang.org/errors-are-valu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dave.cheney.net/resources-for-new-go-programmers" TargetMode="External"/><Relationship Id="rId4" Type="http://schemas.openxmlformats.org/officeDocument/2006/relationships/hyperlink" Target="http://www.oschina.net/translate/why-program-in-go?print" TargetMode="External"/><Relationship Id="rId9" Type="http://schemas.openxmlformats.org/officeDocument/2006/relationships/hyperlink" Target="https://golang.org/ref/spec" TargetMode="External"/><Relationship Id="rId5" Type="http://schemas.openxmlformats.org/officeDocument/2006/relationships/hyperlink" Target="http://guolei.us/sanjuban-go-birth/" TargetMode="External"/><Relationship Id="rId6" Type="http://schemas.openxmlformats.org/officeDocument/2006/relationships/hyperlink" Target="http://www.slideshare.net/while42/an-introduction-to-programming-in-go" TargetMode="External"/><Relationship Id="rId7" Type="http://schemas.openxmlformats.org/officeDocument/2006/relationships/hyperlink" Target="http://gopl-zh.b0.upaiyun.com/ch0/ch0-01.html" TargetMode="External"/><Relationship Id="rId8" Type="http://schemas.openxmlformats.org/officeDocument/2006/relationships/hyperlink" Target="http://labix.org/gopkg.i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hyperlink" Target="https://en.wikipedia.org/wiki/Sawzall_(programming_language)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go语言学习指南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just go!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143500" y="40157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清平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2016-06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25" y="744575"/>
            <a:ext cx="28575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 背景 -- 开源系统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880299"/>
            <a:ext cx="2262025" cy="7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11" y="3372374"/>
            <a:ext cx="2097850" cy="64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637" y="3769087"/>
            <a:ext cx="1281774" cy="4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8149" y="4551987"/>
            <a:ext cx="2209100" cy="3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962" y="4111474"/>
            <a:ext cx="969099" cy="38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7737" y="3759362"/>
            <a:ext cx="15144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5137" y="4498450"/>
            <a:ext cx="1673112" cy="45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51275" y="174724"/>
            <a:ext cx="969100" cy="106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50300" y="4109687"/>
            <a:ext cx="12192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6986" y="862237"/>
            <a:ext cx="723725" cy="9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4400" y="4653250"/>
            <a:ext cx="969099" cy="4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34772" y="2932372"/>
            <a:ext cx="2277522" cy="6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79900" y="2210825"/>
            <a:ext cx="1514475" cy="3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35348" y="1487465"/>
            <a:ext cx="1040044" cy="47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4572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3600">
                <a:solidFill>
                  <a:srgbClr val="A61C00"/>
                </a:solidFill>
              </a:rPr>
              <a:t>语法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数据结构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keywords（25个）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24450" y="1029525"/>
            <a:ext cx="1580100" cy="3681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package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</a:t>
            </a:r>
          </a:p>
          <a:p>
            <a:pPr indent="26987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map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struct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interface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47" name="Shape 147"/>
          <p:cNvSpPr txBox="1"/>
          <p:nvPr/>
        </p:nvSpPr>
        <p:spPr>
          <a:xfrm>
            <a:off x="3464925" y="714225"/>
            <a:ext cx="1541700" cy="43116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range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switch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fallthrough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break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default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F1F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goto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1F1F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1F1F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964500" y="1633500"/>
            <a:ext cx="1580100" cy="1952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defer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基本类型和函数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24375" y="655325"/>
            <a:ext cx="1580100" cy="4471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int8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int16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int32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int64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uint8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uint16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uint32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uint64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uintptr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55" name="Shape 155"/>
          <p:cNvSpPr txBox="1"/>
          <p:nvPr/>
        </p:nvSpPr>
        <p:spPr>
          <a:xfrm>
            <a:off x="3702287" y="609975"/>
            <a:ext cx="1541700" cy="4471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bool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byte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6B26B"/>
                </a:solidFill>
                <a:latin typeface="Trebuchet MS"/>
                <a:ea typeface="Trebuchet MS"/>
                <a:cs typeface="Trebuchet MS"/>
                <a:sym typeface="Trebuchet MS"/>
              </a:rPr>
              <a:t>iota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string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float32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float64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complex64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complex128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1F1F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1F1F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1F1F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672875" y="609975"/>
            <a:ext cx="1580100" cy="4471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append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cap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close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copy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imag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len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6B26B"/>
                </a:solidFill>
                <a:latin typeface="Trebuchet MS"/>
                <a:ea typeface="Trebuchet MS"/>
                <a:cs typeface="Trebuchet MS"/>
                <a:sym typeface="Trebuchet MS"/>
              </a:rPr>
              <a:t>make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new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6B26B"/>
                </a:solidFill>
                <a:latin typeface="Trebuchet MS"/>
                <a:ea typeface="Trebuchet MS"/>
                <a:cs typeface="Trebuchet MS"/>
                <a:sym typeface="Trebuchet MS"/>
              </a:rPr>
              <a:t>panic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print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println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real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800">
                <a:solidFill>
                  <a:srgbClr val="F6B26B"/>
                </a:solidFill>
                <a:latin typeface="Trebuchet MS"/>
                <a:ea typeface="Trebuchet MS"/>
                <a:cs typeface="Trebuchet MS"/>
                <a:sym typeface="Trebuchet MS"/>
              </a:rPr>
              <a:t>recover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分隔符和操作符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7000" y="923200"/>
            <a:ext cx="90300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    &amp;     +=    &amp;=     &amp;&amp;    ==    !=    (    )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    |     -=    |=     ||    &lt;     &lt;=    [    ]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   ^     *=    ^=     </a:t>
            </a:r>
            <a:r>
              <a:rPr b="1" lang="zh-CN" sz="240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&lt;-</a:t>
            </a: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&gt;     &gt;=    {    }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    &lt;&lt;    /=    &lt;&lt;=    ++    =     </a:t>
            </a:r>
            <a:r>
              <a:rPr b="1" lang="zh-CN" sz="240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:=</a:t>
            </a:r>
            <a:r>
              <a:rPr lang="zh-CN" sz="240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,    ;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   &gt;&gt;    %=    &gt;&gt;=    --    !     </a:t>
            </a:r>
            <a:r>
              <a:rPr lang="zh-CN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.    </a:t>
            </a:r>
            <a:r>
              <a:rPr lang="zh-CN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&amp;^          &amp;^=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package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175" y="1374674"/>
            <a:ext cx="3213875" cy="32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16675"/>
            <a:ext cx="3106050" cy="123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0" y="1070725"/>
            <a:ext cx="3471725" cy="18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5804450" y="4627700"/>
            <a:ext cx="28947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800" u="sng">
                <a:solidFill>
                  <a:schemeClr val="hlink"/>
                </a:solidFill>
                <a:hlinkClick r:id="rId6"/>
              </a:rPr>
              <a:t>http://labix.org/gopkg.in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1824" y="609975"/>
            <a:ext cx="3257375" cy="28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变量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023" y="609974"/>
            <a:ext cx="7278249" cy="45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变量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387" y="711299"/>
            <a:ext cx="5979225" cy="43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常量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5" y="901275"/>
            <a:ext cx="5363624" cy="38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25" y="1712200"/>
            <a:ext cx="3747550" cy="2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for循环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" y="835725"/>
            <a:ext cx="4715399" cy="3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975" y="854950"/>
            <a:ext cx="4436961" cy="33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47" y="597347"/>
            <a:ext cx="3592999" cy="359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251400" y="1025100"/>
            <a:ext cx="5179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145375" y="1960275"/>
            <a:ext cx="51795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Why：试图抽象出一个大纲,用于各种编程语言的分享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How：通过go语言分享来实践一把,大家共同完善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What：适用于各种编程语言的分享的大纲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if &amp; switch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174" y="866125"/>
            <a:ext cx="4582425" cy="427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66137"/>
            <a:ext cx="4416175" cy="41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 switch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00" y="609975"/>
            <a:ext cx="2773196" cy="307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225" y="3732549"/>
            <a:ext cx="3231124" cy="13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9234" y="434350"/>
            <a:ext cx="3126039" cy="47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函数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4" y="1071250"/>
            <a:ext cx="4702474" cy="35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899" y="1071249"/>
            <a:ext cx="4247099" cy="34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函数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3394652" y="1206571"/>
            <a:ext cx="3002299" cy="3192325"/>
            <a:chOff x="150550" y="1004850"/>
            <a:chExt cx="3275474" cy="3333325"/>
          </a:xfrm>
        </p:grpSpPr>
        <p:pic>
          <p:nvPicPr>
            <p:cNvPr id="227" name="Shape 2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550" y="1004850"/>
              <a:ext cx="3275474" cy="333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Shape 228"/>
            <p:cNvSpPr txBox="1"/>
            <p:nvPr/>
          </p:nvSpPr>
          <p:spPr>
            <a:xfrm>
              <a:off x="1953264" y="3084475"/>
              <a:ext cx="524100" cy="12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zh-CN" sz="1100">
                  <a:solidFill>
                    <a:srgbClr val="351C75"/>
                  </a:solidFill>
                  <a:latin typeface="Verdana"/>
                  <a:ea typeface="Verdana"/>
                  <a:cs typeface="Verdana"/>
                  <a:sym typeface="Verdana"/>
                </a:rPr>
                <a:t>//1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zh-CN" sz="1100">
                  <a:solidFill>
                    <a:srgbClr val="351C75"/>
                  </a:solidFill>
                  <a:latin typeface="Verdana"/>
                  <a:ea typeface="Verdana"/>
                  <a:cs typeface="Verdana"/>
                  <a:sym typeface="Verdana"/>
                </a:rPr>
                <a:t>//2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zh-CN" sz="1100">
                  <a:solidFill>
                    <a:srgbClr val="351C75"/>
                  </a:solidFill>
                  <a:latin typeface="Verdana"/>
                  <a:ea typeface="Verdana"/>
                  <a:cs typeface="Verdana"/>
                  <a:sym typeface="Verdana"/>
                </a:rPr>
                <a:t>//3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0">
                <a:spcBef>
                  <a:spcPts val="0"/>
                </a:spcBef>
                <a:buNone/>
              </a:pPr>
              <a:r>
                <a:rPr lang="zh-CN" sz="1100">
                  <a:solidFill>
                    <a:srgbClr val="351C75"/>
                  </a:solidFill>
                  <a:latin typeface="Verdana"/>
                  <a:ea typeface="Verdana"/>
                  <a:cs typeface="Verdana"/>
                  <a:sym typeface="Verdana"/>
                </a:rPr>
                <a:t>//1</a:t>
              </a:r>
            </a:p>
          </p:txBody>
        </p:sp>
      </p:grp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5" y="1234850"/>
            <a:ext cx="3252649" cy="31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950" y="1323150"/>
            <a:ext cx="2821100" cy="2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方法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50" y="850575"/>
            <a:ext cx="3658199" cy="2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7374" y="1076824"/>
            <a:ext cx="4649624" cy="1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525" y="3540450"/>
            <a:ext cx="6303775" cy="134291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4938375" y="987675"/>
            <a:ext cx="1025700" cy="934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2.语法 -- interface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17875" y="1942000"/>
            <a:ext cx="215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>
                <a:solidFill>
                  <a:srgbClr val="555555"/>
                </a:solidFill>
              </a:rPr>
              <a:t>优先选择组合而非继承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zh-CN">
                <a:solidFill>
                  <a:srgbClr val="555555"/>
                </a:solidFill>
              </a:rPr>
              <a:t>               --设计模式原则 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975" y="489000"/>
            <a:ext cx="2932950" cy="45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17875" y="1220600"/>
            <a:ext cx="3943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为什么需要interface ?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17875" y="2739200"/>
            <a:ext cx="2933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怎么去做选择，一定要做选择么？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839" y="382649"/>
            <a:ext cx="2526559" cy="46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417875" y="3484200"/>
            <a:ext cx="293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>
                <a:solidFill>
                  <a:srgbClr val="85200C"/>
                </a:solidFill>
              </a:rPr>
              <a:t>一个程序只做一件事,并做好它。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/>
              <a:t>                 -- 《UNIX编程艺术》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语法</a:t>
            </a:r>
          </a:p>
          <a:p>
            <a:pPr indent="-457200" lvl="0" marL="457200" rtl="0">
              <a:spcBef>
                <a:spcPts val="0"/>
              </a:spcBef>
              <a:buClr>
                <a:srgbClr val="990000"/>
              </a:buClr>
              <a:buSzPct val="100000"/>
              <a:buAutoNum type="arabicPeriod"/>
            </a:pPr>
            <a:r>
              <a:rPr lang="zh-CN" sz="3600">
                <a:solidFill>
                  <a:srgbClr val="990000"/>
                </a:solidFill>
              </a:rPr>
              <a:t>数据结构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3.数据结构 -- array &amp; slice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24474"/>
            <a:ext cx="3161300" cy="35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350" y="177100"/>
            <a:ext cx="3713350" cy="4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3.数据结构 -- map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750" y="323399"/>
            <a:ext cx="4641874" cy="48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语法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数据结构</a:t>
            </a:r>
          </a:p>
          <a:p>
            <a:pPr indent="-457200" lvl="0" marL="457200" rtl="0">
              <a:spcBef>
                <a:spcPts val="0"/>
              </a:spcBef>
              <a:buClr>
                <a:srgbClr val="990000"/>
              </a:buClr>
              <a:buSzPct val="100000"/>
              <a:buAutoNum type="arabicPeriod"/>
            </a:pPr>
            <a:r>
              <a:rPr lang="zh-CN" sz="3600">
                <a:solidFill>
                  <a:srgbClr val="990000"/>
                </a:solidFill>
              </a:rPr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语法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数据结构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defer、panic、recover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4" y="739175"/>
            <a:ext cx="3174874" cy="42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950" y="739175"/>
            <a:ext cx="3061074" cy="30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5800" y="2995474"/>
            <a:ext cx="3906150" cy="20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channel、goroutine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749" y="632512"/>
            <a:ext cx="2660449" cy="222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875" y="689224"/>
            <a:ext cx="3381574" cy="19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12" y="3041649"/>
            <a:ext cx="2467074" cy="189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9474" y="2957312"/>
            <a:ext cx="1870575" cy="216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5749" y="2762402"/>
            <a:ext cx="1870575" cy="2358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995050" y="-6075"/>
            <a:ext cx="8817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3600">
                <a:solidFill>
                  <a:srgbClr val="A61C00"/>
                </a:solidFill>
              </a:rPr>
              <a:t>4K</a:t>
            </a:r>
            <a:r>
              <a:rPr lang="zh-CN" sz="1000">
                <a:solidFill>
                  <a:srgbClr val="A61C00"/>
                </a:solidFill>
              </a:rPr>
              <a:t>			</a:t>
            </a:r>
          </a:p>
          <a:p>
            <a:pPr indent="2540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</a:rPr>
              <a:t>			</a:t>
            </a:r>
          </a:p>
          <a:p>
            <a:pPr indent="2540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A61C00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channel、goroutine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249" y="733174"/>
            <a:ext cx="2498374" cy="43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525" y="1147562"/>
            <a:ext cx="2286849" cy="35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075" y="409324"/>
            <a:ext cx="3544575" cy="2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50" y="2105600"/>
            <a:ext cx="2745200" cy="26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channel、goroutine</a:t>
            </a:r>
          </a:p>
        </p:txBody>
      </p:sp>
      <p:grpSp>
        <p:nvGrpSpPr>
          <p:cNvPr id="309" name="Shape 309"/>
          <p:cNvGrpSpPr/>
          <p:nvPr/>
        </p:nvGrpSpPr>
        <p:grpSpPr>
          <a:xfrm>
            <a:off x="481849" y="1031774"/>
            <a:ext cx="3475850" cy="610649"/>
            <a:chOff x="3700424" y="867824"/>
            <a:chExt cx="3475850" cy="610649"/>
          </a:xfrm>
        </p:grpSpPr>
        <p:pic>
          <p:nvPicPr>
            <p:cNvPr id="310" name="Shape 3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00424" y="867824"/>
              <a:ext cx="2318124" cy="61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Shape 311"/>
            <p:cNvSpPr txBox="1"/>
            <p:nvPr/>
          </p:nvSpPr>
          <p:spPr>
            <a:xfrm>
              <a:off x="6113675" y="867900"/>
              <a:ext cx="1062600" cy="6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zh-CN" sz="1000">
                  <a:solidFill>
                    <a:srgbClr val="A61C00"/>
                  </a:solidFill>
                </a:rPr>
                <a:t>M: 内核OS线程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zh-CN" sz="1000">
                  <a:solidFill>
                    <a:srgbClr val="A61C00"/>
                  </a:solidFill>
                </a:rPr>
                <a:t>G: goroutine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zh-CN" sz="1000">
                  <a:solidFill>
                    <a:srgbClr val="A61C00"/>
                  </a:solidFill>
                </a:rPr>
                <a:t>P:调度器</a:t>
              </a:r>
            </a:p>
          </p:txBody>
        </p:sp>
      </p:grpSp>
      <p:pic>
        <p:nvPicPr>
          <p:cNvPr id="312" name="Shape 3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4400" y="2717375"/>
            <a:ext cx="3631974" cy="2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select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00" y="1046755"/>
            <a:ext cx="4133975" cy="339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950" y="1066625"/>
            <a:ext cx="4301149" cy="33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4.特性 -- error are values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699" y="1405413"/>
            <a:ext cx="2871700" cy="238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24" y="1349237"/>
            <a:ext cx="2737364" cy="24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5600" y="712825"/>
            <a:ext cx="3315825" cy="38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语法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数据结构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特性</a:t>
            </a:r>
          </a:p>
          <a:p>
            <a:pPr indent="-4572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3600">
                <a:solidFill>
                  <a:srgbClr val="A61C00"/>
                </a:solidFill>
              </a:rPr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</a:t>
            </a:r>
            <a:r>
              <a:rPr lang="zh-CN" u="sng">
                <a:solidFill>
                  <a:schemeClr val="hlink"/>
                </a:solidFill>
                <a:hlinkClick r:id="rId3"/>
              </a:rPr>
              <a:t>标准库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750600" y="1075475"/>
            <a:ext cx="1274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flag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360225" y="377775"/>
            <a:ext cx="1274400" cy="45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io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net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mime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html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time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crypto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hash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compress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byte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2359875" y="1036975"/>
            <a:ext cx="12744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u="sng">
                <a:solidFill>
                  <a:schemeClr val="accent5"/>
                </a:solidFill>
                <a:hlinkClick r:id="rId4"/>
              </a:rPr>
              <a:t>fmt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/>
              <a:t>strings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/>
              <a:t>strconv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encoding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/>
              <a:t>regexp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/>
              <a:t>database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237375" y="1036975"/>
            <a:ext cx="12744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testing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runtime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debug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log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reflect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语法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数据结构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4572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3600">
                <a:solidFill>
                  <a:srgbClr val="A61C00"/>
                </a:solidFill>
              </a:rPr>
              <a:t>SDK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框架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6.SDK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704400" y="692975"/>
            <a:ext cx="3099300" cy="42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gopkg.in/mgo.v2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gopkg.in/redis.v3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gopkg.in/gorp.v1 （mysql）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gopkg.in/yaml.v2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github.com/golang/oauth2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github.com/aws/aws-sdk-go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github.com/golang/glog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github.com/inconshreveable/log15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github.com/alecthomas/log4go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gopkg.in/zeromq/czmq.v2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github.com/streadway/amqp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6336950" y="646775"/>
            <a:ext cx="25488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github.com/deuill/go-php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github.com/sbinet/go-python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github.com/Shopify/go-lua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github.com/robertkrimen/otto (js)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3410925" y="2552500"/>
            <a:ext cx="3018300" cy="2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github.com/Workiva/go-datastructures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github.com/sjwhitworth/golearn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github.com/cdipaolo/goml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github.com/visualfc/goqt (cn)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github.com/derekparker/delve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6275400" y="4519725"/>
            <a:ext cx="14322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more...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3410925" y="1455275"/>
            <a:ext cx="28644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rgbClr val="E0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github.com/urfave/negroni </a:t>
            </a:r>
            <a:r>
              <a:rPr lang="zh-CN" sz="10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(martini)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CN" sz="9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github.com/facebookgo/grace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rgbClr val="18369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github.com/gogo/protobuf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95800" y="4193400"/>
            <a:ext cx="5663700" cy="95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zh-CN" sz="1800"/>
              <a:t>编程语言有那些种类？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zh-CN" sz="1800"/>
              <a:t>为什么要学习新的编程语言？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zh-CN" sz="1800"/>
              <a:t>如何学习一门新的编程语言?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25" y="29800"/>
            <a:ext cx="7448350" cy="4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775" y="0"/>
            <a:ext cx="3702075" cy="48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大纲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311700" y="1152475"/>
            <a:ext cx="8520600" cy="268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背景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语法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数据结构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zh-CN">
                <a:solidFill>
                  <a:srgbClr val="000000"/>
                </a:solidFill>
              </a:rPr>
              <a:t>特性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标准库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SDK</a:t>
            </a:r>
          </a:p>
          <a:p>
            <a:pPr indent="-4572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zh-CN" sz="3600">
                <a:solidFill>
                  <a:srgbClr val="A61C00"/>
                </a:solidFill>
              </a:rPr>
              <a:t>框架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7.框架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492800" y="1039475"/>
            <a:ext cx="3326400" cy="17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CN" sz="1000">
                <a:latin typeface="Verdana"/>
                <a:ea typeface="Verdana"/>
                <a:cs typeface="Verdana"/>
                <a:sym typeface="Verdana"/>
              </a:rPr>
              <a:t>WebFramework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000">
              <a:latin typeface="Verdana"/>
              <a:ea typeface="Verdana"/>
              <a:cs typeface="Verdana"/>
              <a:sym typeface="Verdana"/>
            </a:endParaRP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latin typeface="Verdana"/>
                <a:ea typeface="Verdana"/>
                <a:cs typeface="Verdana"/>
                <a:sym typeface="Verdana"/>
              </a:rPr>
              <a:t>Beego(CN) 	github.com/astaxie/beego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latin typeface="Verdana"/>
                <a:ea typeface="Verdana"/>
                <a:cs typeface="Verdana"/>
                <a:sym typeface="Verdana"/>
              </a:rPr>
              <a:t>Martini 	github.com/go-martini/martini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latin typeface="Verdana"/>
                <a:ea typeface="Verdana"/>
                <a:cs typeface="Verdana"/>
                <a:sym typeface="Verdana"/>
              </a:rPr>
              <a:t>gin(new)	github.com/gin-gonic/gin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latin typeface="Verdana"/>
                <a:ea typeface="Verdana"/>
                <a:cs typeface="Verdana"/>
                <a:sym typeface="Verdana"/>
              </a:rPr>
              <a:t>revel 		github.com/revel/revel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4119425" y="1008675"/>
            <a:ext cx="47586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>
                <a:highlight>
                  <a:srgbClr val="FCFCFC"/>
                </a:highlight>
              </a:rPr>
              <a:t>microservices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CFCFC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90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goa		github.com/goadesign/goa （design first、autogen、plugin）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9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go-kit		github.com/go-kit/kit （twitter/finagle）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18369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9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micro		github.com/micro/micro (ecosystem)</a:t>
            </a:r>
          </a:p>
          <a:p>
            <a:pPr lvl="0">
              <a:spcBef>
                <a:spcPts val="0"/>
              </a:spcBef>
              <a:buNone/>
            </a:pPr>
            <a:r>
              <a:rPr lang="zh-CN" sz="9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lang="zh-CN" sz="900">
                <a:solidFill>
                  <a:srgbClr val="183691"/>
                </a:solidFill>
                <a:latin typeface="Consolas"/>
                <a:ea typeface="Consolas"/>
                <a:cs typeface="Consolas"/>
                <a:sym typeface="Consolas"/>
              </a:rPr>
              <a:t>kite(koding) 	github.com/koding/kite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5451500" y="3919225"/>
            <a:ext cx="846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more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3477900" y="548775"/>
            <a:ext cx="32535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>
                <a:solidFill>
                  <a:srgbClr val="A61C00"/>
                </a:solidFill>
              </a:rPr>
              <a:t>Se ascolto dimentico,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>
                <a:solidFill>
                  <a:srgbClr val="A61C00"/>
                </a:solidFill>
              </a:rPr>
              <a:t>se vedo ricordo,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>
                <a:solidFill>
                  <a:srgbClr val="A61C00"/>
                </a:solidFill>
              </a:rPr>
              <a:t>se faccio imparo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5033250" y="2613525"/>
            <a:ext cx="29859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不闻不若闻之,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闻之不若见之,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见之不若知之,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知之不若行之；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学至于行之而止矣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</a:rPr>
              <a:t>--荀子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985650" y="2613525"/>
            <a:ext cx="33732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我听过了,我就忘了;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我看见了,我就记得了;</a:t>
            </a: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我做过了,我就理解了。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800"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--</a:t>
            </a:r>
            <a:r>
              <a:rPr lang="zh-CN" sz="1800">
                <a:highlight>
                  <a:srgbClr val="FFFFFF"/>
                </a:highlight>
              </a:rPr>
              <a:t>蒙特梭利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250" y="24312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1018075" y="1268775"/>
            <a:ext cx="4429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学习步骤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 u="sng">
                <a:solidFill>
                  <a:schemeClr val="hlink"/>
                </a:solidFill>
                <a:hlinkClick r:id="rId3"/>
              </a:rPr>
              <a:t>vimgo</a:t>
            </a:r>
            <a:r>
              <a:rPr lang="zh-CN">
                <a:solidFill>
                  <a:schemeClr val="dk1"/>
                </a:solidFill>
              </a:rPr>
              <a:t> \ Sublime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《An Introduction to Programming in Go.pdf》</a:t>
            </a:r>
            <a:r>
              <a:rPr lang="zh-CN">
                <a:solidFill>
                  <a:schemeClr val="dk1"/>
                </a:solidFill>
              </a:rPr>
              <a:t>《Network programming with Go.pdf》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</a:rPr>
              <a:t>	</a:t>
            </a:r>
            <a:r>
              <a:rPr lang="zh-CN" u="sng">
                <a:solidFill>
                  <a:schemeClr val="hlink"/>
                </a:solidFill>
                <a:hlinkClick r:id="rId4"/>
              </a:rPr>
              <a:t>The Go Programming Language Specification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SDK、项目、框架 、</a:t>
            </a:r>
            <a:r>
              <a:rPr lang="zh-CN" u="sng">
                <a:solidFill>
                  <a:schemeClr val="hlink"/>
                </a:solidFill>
                <a:hlinkClick r:id="rId5"/>
              </a:rPr>
              <a:t>dotgo</a:t>
            </a:r>
            <a:r>
              <a:rPr lang="zh-CN"/>
              <a:t>  </a:t>
            </a:r>
            <a:r>
              <a:rPr lang="zh-CN" u="sng">
                <a:solidFill>
                  <a:schemeClr val="hlink"/>
                </a:solidFill>
                <a:hlinkClick r:id="rId6"/>
              </a:rPr>
              <a:t>gopheracademy</a:t>
            </a:r>
          </a:p>
        </p:txBody>
      </p:sp>
      <p:sp>
        <p:nvSpPr>
          <p:cNvPr id="386" name="Shape 386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ready for go ？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zh-CN"/>
              <a:t>参考资料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11700" y="836775"/>
            <a:ext cx="8520600" cy="393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3"/>
              </a:rPr>
              <a:t>http://dave.cheney.net/resources-for-new-go-programmers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4"/>
              </a:rPr>
              <a:t>http://www.oschina.net/translate/why-program-in-go?print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5"/>
              </a:rPr>
              <a:t>http://guolei.us/sanjuban-go-birth/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6"/>
              </a:rPr>
              <a:t>http://www.slideshare.net/while42/an-introduction-to-programming-in-go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7"/>
              </a:rPr>
              <a:t>http://gopl-zh.b0.upaiyun.com/ch0/ch0-01.html</a:t>
            </a:r>
          </a:p>
          <a:p>
            <a:pPr lvl="0">
              <a:spcBef>
                <a:spcPts val="0"/>
              </a:spcBef>
              <a:buNone/>
            </a:pPr>
            <a:r>
              <a:rPr lang="zh-CN" sz="1400" u="sng">
                <a:solidFill>
                  <a:schemeClr val="hlink"/>
                </a:solidFill>
                <a:hlinkClick r:id="rId8"/>
              </a:rPr>
              <a:t>http://labix.org/gopkg.in</a:t>
            </a:r>
          </a:p>
          <a:p>
            <a:pPr lvl="0">
              <a:spcBef>
                <a:spcPts val="0"/>
              </a:spcBef>
              <a:buNone/>
            </a:pPr>
            <a:r>
              <a:rPr lang="zh-CN" sz="1400" u="sng">
                <a:solidFill>
                  <a:schemeClr val="hlink"/>
                </a:solidFill>
                <a:hlinkClick r:id="rId9"/>
              </a:rPr>
              <a:t>https://golang.org/ref/spec</a:t>
            </a:r>
          </a:p>
          <a:p>
            <a:pPr lvl="0">
              <a:spcBef>
                <a:spcPts val="0"/>
              </a:spcBef>
              <a:buNone/>
            </a:pPr>
            <a:r>
              <a:rPr lang="zh-CN" sz="1400" u="sng">
                <a:solidFill>
                  <a:schemeClr val="hlink"/>
                </a:solidFill>
                <a:hlinkClick r:id="rId10"/>
              </a:rPr>
              <a:t>https://blog.golang.org/errors-are-values</a:t>
            </a:r>
          </a:p>
          <a:p>
            <a:pPr lvl="0">
              <a:spcBef>
                <a:spcPts val="0"/>
              </a:spcBef>
              <a:buNone/>
            </a:pPr>
            <a:r>
              <a:rPr lang="zh-CN" sz="1200" u="sng">
                <a:solidFill>
                  <a:schemeClr val="hlink"/>
                </a:solidFill>
                <a:hlinkClick r:id="rId11"/>
              </a:rPr>
              <a:t>http://morsmachine.dk/go-scheduler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61C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1.背景 -- 起源</a:t>
            </a:r>
          </a:p>
        </p:txBody>
      </p:sp>
      <p:grpSp>
        <p:nvGrpSpPr>
          <p:cNvPr id="83" name="Shape 83"/>
          <p:cNvGrpSpPr/>
          <p:nvPr/>
        </p:nvGrpSpPr>
        <p:grpSpPr>
          <a:xfrm>
            <a:off x="1679070" y="629913"/>
            <a:ext cx="5478150" cy="4454250"/>
            <a:chOff x="1015774" y="583444"/>
            <a:chExt cx="6123575" cy="4957981"/>
          </a:xfrm>
        </p:grpSpPr>
        <p:pic>
          <p:nvPicPr>
            <p:cNvPr id="84" name="Shape 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5775" y="583444"/>
              <a:ext cx="6123574" cy="1679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Shape 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15774" y="2262600"/>
              <a:ext cx="6123574" cy="3278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476400" y="4017775"/>
            <a:ext cx="28338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C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Rob Pike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Languages created: squeak, newsqueak, Sawzall, Go.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Worked at: Bell Labs, Google.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invented: UTF-8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888888"/>
              </a:solidFill>
              <a:highlight>
                <a:srgbClr val="F1F1F1"/>
              </a:highlight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875" y="45627"/>
            <a:ext cx="7026825" cy="39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113875" y="4062400"/>
            <a:ext cx="2514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Robert Griesemer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Languages created:</a:t>
            </a:r>
            <a:r>
              <a:rPr lang="zh-CN" sz="1050">
                <a:solidFill>
                  <a:srgbClr val="0B0080"/>
                </a:solidFill>
                <a:highlight>
                  <a:srgbClr val="FFFFFF"/>
                </a:highlight>
                <a:hlinkClick r:id="rId4"/>
              </a:rPr>
              <a:t>Sa</a:t>
            </a:r>
            <a:r>
              <a:rPr lang="zh-CN" sz="1050">
                <a:highlight>
                  <a:srgbClr val="FFFFFF"/>
                </a:highlight>
              </a:rPr>
              <a:t>wzall</a:t>
            </a:r>
            <a:r>
              <a:rPr lang="zh-CN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 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V8 JavaScript engine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Java HotSpot virtual machin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Chubby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310200" y="4017775"/>
            <a:ext cx="28338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C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Ken Thompson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Languages created: B, Go.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Unix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9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Worked at: Bell Labs, Google.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888888"/>
              </a:solidFill>
              <a:highlight>
                <a:srgbClr val="F1F1F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1.背景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274" y="1004024"/>
            <a:ext cx="4095049" cy="39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302250" y="377650"/>
            <a:ext cx="47481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>
                <a:solidFill>
                  <a:srgbClr val="CC4125"/>
                </a:solidFill>
                <a:highlight>
                  <a:srgbClr val="FFFFFF"/>
                </a:highlight>
              </a:rPr>
              <a:t>Less is more，Less can be more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00" y="1305825"/>
            <a:ext cx="8065725" cy="291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1.背景--版本</a:t>
            </a:r>
          </a:p>
        </p:txBody>
      </p:sp>
      <p:sp>
        <p:nvSpPr>
          <p:cNvPr id="107" name="Shape 107"/>
          <p:cNvSpPr/>
          <p:nvPr/>
        </p:nvSpPr>
        <p:spPr>
          <a:xfrm>
            <a:off x="335075" y="1305825"/>
            <a:ext cx="213300" cy="2910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72175" y="2112100"/>
            <a:ext cx="4778700" cy="14130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1.背景--安装环境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06750" y="3585775"/>
            <a:ext cx="6107700" cy="14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</a:t>
            </a:r>
            <a:r>
              <a:rPr lang="zh-CN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GOROOT</a:t>
            </a: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=/Users/qpzhang/dev/go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</a:t>
            </a:r>
            <a:r>
              <a:rPr lang="zh-CN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GOPATH</a:t>
            </a: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=/Users/qpzhang/gocode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</a:t>
            </a:r>
            <a:r>
              <a:rPr lang="zh-CN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PATH</a:t>
            </a:r>
            <a:r>
              <a:rPr lang="zh-C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=$PATH:$GOROOT/bin:$GOPATH/bin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rPr b="1" lang="zh-CN" sz="18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go version</a:t>
            </a:r>
          </a:p>
          <a:p>
            <a:pPr lvl="0">
              <a:spcBef>
                <a:spcPts val="0"/>
              </a:spcBef>
              <a:buNone/>
            </a:pPr>
            <a:r>
              <a:rPr b="1" lang="zh-CN" sz="18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go help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25" y="647300"/>
            <a:ext cx="6001250" cy="301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