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8"/>
  </p:notesMasterIdLst>
  <p:sldIdLst>
    <p:sldId id="295" r:id="rId2"/>
    <p:sldId id="258" r:id="rId3"/>
    <p:sldId id="323" r:id="rId4"/>
    <p:sldId id="326" r:id="rId5"/>
    <p:sldId id="334" r:id="rId6"/>
    <p:sldId id="335" r:id="rId7"/>
    <p:sldId id="324" r:id="rId8"/>
    <p:sldId id="325" r:id="rId9"/>
    <p:sldId id="327" r:id="rId10"/>
    <p:sldId id="332" r:id="rId11"/>
    <p:sldId id="328" r:id="rId12"/>
    <p:sldId id="329" r:id="rId13"/>
    <p:sldId id="330" r:id="rId14"/>
    <p:sldId id="331" r:id="rId15"/>
    <p:sldId id="333" r:id="rId16"/>
    <p:sldId id="322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5" autoAdjust="0"/>
    <p:restoredTop sz="94705" autoAdjust="0"/>
  </p:normalViewPr>
  <p:slideViewPr>
    <p:cSldViewPr>
      <p:cViewPr varScale="1">
        <p:scale>
          <a:sx n="116" d="100"/>
          <a:sy n="116" d="100"/>
        </p:scale>
        <p:origin x="55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FEE891-CAD6-4019-B8BE-912B85B4954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7073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0D9FD-4F9B-4907-8FC2-8E39A6E43DCA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770199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816307-A579-4538-90D8-68DA046F41D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478434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D912B-CB3D-41D1-BE9C-A2869E6ADC66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19692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658129-57FE-481E-BDC2-FAEDECBB7A4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325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D76E2-F1A7-4ECC-B15F-66B1567AB1E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4C6D5-BF3C-4EF3-B6F6-22CF1427C87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1B360-4E76-48C9-8D65-90590E3CEA9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1F8DB-3CB9-40F2-81EF-5A3E4E9E86D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65DE6-763D-44DB-AC1C-92C4199F389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A1B0B-7629-47B3-81E7-0CE0097830E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81F83-DD7B-4550-99EE-C0C6BCE15EA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7A8F9-D3BD-4B12-98C6-22535B78079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DA11E-EA55-4C77-A664-8966F34768B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6C59B-3B1F-435C-97AF-D3763DA3379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zh-CN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zh-CN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A8A7D675-2193-4CB2-BF41-75B47AAEF77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22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logs.com/wer-lt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logs.com/kid1412/p/5971838.html" TargetMode="External"/><Relationship Id="rId2" Type="http://schemas.openxmlformats.org/officeDocument/2006/relationships/hyperlink" Target="http://www.aspnetboilerplate.com/Pages/Document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cnblogs.com/wer-ltm/p/5776069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CN" altLang="en-US" sz="4600" dirty="0"/>
              <a:t>基于</a:t>
            </a:r>
            <a:r>
              <a:rPr lang="en-US" altLang="zh-CN" sz="4600" dirty="0"/>
              <a:t>DDD</a:t>
            </a:r>
            <a:r>
              <a:rPr lang="zh-CN" altLang="en-US" sz="4600" dirty="0"/>
              <a:t>的</a:t>
            </a:r>
            <a:r>
              <a:rPr lang="en-US" altLang="zh-CN" sz="4600" dirty="0"/>
              <a:t>.NET</a:t>
            </a:r>
            <a:r>
              <a:rPr lang="zh-CN" altLang="en-US" sz="4600" dirty="0"/>
              <a:t>开发框架</a:t>
            </a:r>
            <a:r>
              <a:rPr lang="en-US" altLang="zh-CN" sz="4600" dirty="0"/>
              <a:t>-ABP</a:t>
            </a:r>
            <a:r>
              <a:rPr lang="zh-CN" altLang="en-US" sz="4600" dirty="0"/>
              <a:t>介绍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219200"/>
          </a:xfrm>
        </p:spPr>
        <p:txBody>
          <a:bodyPr/>
          <a:lstStyle/>
          <a:p>
            <a:r>
              <a:rPr lang="zh-CN" altLang="en-US" sz="1200" dirty="0" smtClean="0"/>
              <a:t>作者：梁桐铭</a:t>
            </a:r>
            <a:endParaRPr lang="en-US" altLang="zh-CN" sz="1200" dirty="0" smtClean="0"/>
          </a:p>
          <a:p>
            <a:r>
              <a:rPr lang="zh-CN" altLang="en-US" sz="1200" dirty="0" smtClean="0"/>
              <a:t>博客：</a:t>
            </a:r>
            <a:r>
              <a:rPr lang="en-US" altLang="zh-CN" sz="1200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http://www.cnblogs.com/wer-ltm</a:t>
            </a:r>
            <a:r>
              <a:rPr lang="en-US" altLang="zh-CN" sz="1200" dirty="0" smtClean="0">
                <a:solidFill>
                  <a:schemeClr val="accent5">
                    <a:lumMod val="75000"/>
                  </a:schemeClr>
                </a:solidFill>
                <a:hlinkClick r:id="rId3"/>
              </a:rPr>
              <a:t>/</a:t>
            </a:r>
            <a:endParaRPr lang="en-US" altLang="zh-CN" sz="12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zh-CN" altLang="en-US" sz="1200" dirty="0"/>
              <a:t>微</a:t>
            </a:r>
            <a:r>
              <a:rPr lang="zh-CN" altLang="en-US" sz="1200" dirty="0" smtClean="0"/>
              <a:t>信公众号：角落的白板报</a:t>
            </a:r>
            <a:endParaRPr lang="en-US" altLang="zh-CN" sz="12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648200"/>
            <a:ext cx="2122714" cy="2122714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705600" y="438733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公众号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ABP+ZERO=?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7544" y="1219200"/>
            <a:ext cx="8128912" cy="45307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598126" y="586740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博客</a:t>
            </a:r>
            <a:r>
              <a:rPr lang="zh-CN" altLang="en-US" dirty="0" smtClean="0"/>
              <a:t>园阳铭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542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介绍</a:t>
            </a:r>
            <a:r>
              <a:rPr lang="en-US" altLang="zh-CN" dirty="0" err="1" smtClean="0"/>
              <a:t>github</a:t>
            </a:r>
            <a:r>
              <a:rPr lang="zh-CN" altLang="en-US" dirty="0" smtClean="0"/>
              <a:t>上的项目都是什么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185" y="1219200"/>
            <a:ext cx="9072169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8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zh-CN" altLang="en-US" b="1" dirty="0" smtClean="0"/>
              <a:t>基于</a:t>
            </a:r>
            <a:r>
              <a:rPr lang="en-US" altLang="zh-CN" b="1" dirty="0" smtClean="0"/>
              <a:t>DDD</a:t>
            </a:r>
            <a:r>
              <a:rPr lang="zh-CN" altLang="en-US" b="1" dirty="0" smtClean="0"/>
              <a:t>的分层结构</a:t>
            </a:r>
            <a:r>
              <a:rPr lang="en-US" altLang="zh-CN" b="1" dirty="0" smtClean="0"/>
              <a:t>-DDD</a:t>
            </a:r>
            <a:r>
              <a:rPr lang="zh-CN" altLang="en-US" b="1" dirty="0" smtClean="0"/>
              <a:t>简述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3657600"/>
          </a:xfrm>
        </p:spPr>
        <p:txBody>
          <a:bodyPr/>
          <a:lstStyle/>
          <a:p>
            <a:r>
              <a:rPr lang="zh-CN" altLang="en-US" sz="2800" dirty="0">
                <a:ea typeface="宋体" pitchFamily="2" charset="-122"/>
              </a:rPr>
              <a:t>领域驱动设计（</a:t>
            </a:r>
            <a:r>
              <a:rPr lang="en-US" altLang="zh-CN" sz="2800" dirty="0">
                <a:ea typeface="宋体" pitchFamily="2" charset="-122"/>
              </a:rPr>
              <a:t>Domain-driven Design</a:t>
            </a:r>
            <a:r>
              <a:rPr lang="zh-CN" altLang="en-US" sz="2800" dirty="0">
                <a:ea typeface="宋体" pitchFamily="2" charset="-122"/>
              </a:rPr>
              <a:t>）</a:t>
            </a:r>
            <a:endParaRPr lang="en-US" altLang="zh-CN" sz="2800" dirty="0">
              <a:ea typeface="宋体" pitchFamily="2" charset="-122"/>
            </a:endParaRPr>
          </a:p>
          <a:p>
            <a:r>
              <a:rPr lang="zh-CN" altLang="en-US" sz="2800" dirty="0">
                <a:ea typeface="宋体" pitchFamily="2" charset="-122"/>
              </a:rPr>
              <a:t>一种模型驱动的软件设计方式</a:t>
            </a:r>
            <a:endParaRPr lang="en-US" altLang="zh-CN" sz="2800" dirty="0">
              <a:ea typeface="宋体" pitchFamily="2" charset="-122"/>
            </a:endParaRPr>
          </a:p>
          <a:p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2514600"/>
            <a:ext cx="6348524" cy="1795905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4343400" y="5410200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以上来自汤雪华的博客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425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zh-CN" altLang="en-US" b="1" dirty="0"/>
              <a:t>领域驱动设计的经典分层架构</a:t>
            </a:r>
            <a:br>
              <a:rPr lang="zh-CN" altLang="en-US" b="1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zh-CN" altLang="en-US" sz="2000" dirty="0"/>
              <a:t>用户界面</a:t>
            </a:r>
            <a:r>
              <a:rPr lang="en-US" altLang="zh-CN" sz="2000" dirty="0"/>
              <a:t>/</a:t>
            </a:r>
            <a:r>
              <a:rPr lang="zh-CN" altLang="en-US" sz="2000" dirty="0"/>
              <a:t>展现层</a:t>
            </a:r>
          </a:p>
          <a:p>
            <a:pPr lvl="1"/>
            <a:r>
              <a:rPr lang="zh-CN" altLang="en-US" sz="1800" dirty="0"/>
              <a:t>负责向用户展现信息以及解释用户命令。更细的方面来讲就是：</a:t>
            </a:r>
          </a:p>
          <a:p>
            <a:pPr lvl="2"/>
            <a:r>
              <a:rPr lang="zh-CN" altLang="en-US" sz="1600" dirty="0"/>
              <a:t>请求应用层以获取用户所需要展现的数据；</a:t>
            </a:r>
          </a:p>
          <a:p>
            <a:pPr lvl="2"/>
            <a:r>
              <a:rPr lang="zh-CN" altLang="en-US" sz="1600" dirty="0"/>
              <a:t>发送命令给应用层要求其执行某个用户命令；</a:t>
            </a:r>
          </a:p>
          <a:p>
            <a:r>
              <a:rPr lang="zh-CN" altLang="en-US" sz="2000" dirty="0"/>
              <a:t>应用层</a:t>
            </a:r>
          </a:p>
          <a:p>
            <a:pPr lvl="1"/>
            <a:r>
              <a:rPr lang="zh-CN" altLang="en-US" sz="1800" dirty="0"/>
              <a:t>很薄的一层，定义软件要完成的所有任务。对外为展现层提供各种应用功能（包括查询或命令），对内调用领域层（领域对象或领域服务）完成各种业务逻辑，应用层不包含业务逻辑。</a:t>
            </a:r>
          </a:p>
          <a:p>
            <a:r>
              <a:rPr lang="zh-CN" altLang="en-US" sz="2000" dirty="0"/>
              <a:t>领域层</a:t>
            </a:r>
          </a:p>
          <a:p>
            <a:pPr lvl="1"/>
            <a:r>
              <a:rPr lang="zh-CN" altLang="en-US" sz="1800" dirty="0"/>
              <a:t>负责表达业务概念，业务状态信息以及业务规则，领域模型处于这一层，是业务软件的核心。</a:t>
            </a:r>
          </a:p>
          <a:p>
            <a:r>
              <a:rPr lang="zh-CN" altLang="en-US" sz="2000" dirty="0"/>
              <a:t>基础设施层</a:t>
            </a:r>
          </a:p>
          <a:p>
            <a:pPr lvl="1"/>
            <a:r>
              <a:rPr lang="zh-CN" altLang="en-US" sz="1800" dirty="0"/>
              <a:t>本层为其他层提供通用的技术能力；提供了层间的通信；为领域层实现持久化机制；总之，基础设施层可以通过架构和框架来支持其他层的技术需求；</a:t>
            </a:r>
          </a:p>
          <a:p>
            <a:endParaRPr lang="zh-CN" altLang="en-US" sz="2000" dirty="0"/>
          </a:p>
        </p:txBody>
      </p:sp>
      <p:pic>
        <p:nvPicPr>
          <p:cNvPr id="1028" name="Picture 4" descr="http://images.cnitblog.com/blog/13665/201311/07230316-6cddb04bdbf840e18b06e466a613de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096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92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ABPZero</a:t>
            </a:r>
            <a:r>
              <a:rPr lang="zh-CN" altLang="en-US" dirty="0" smtClean="0"/>
              <a:t>的项目分层架构图</a:t>
            </a:r>
            <a:r>
              <a:rPr lang="en-US" altLang="zh-CN" dirty="0" smtClean="0"/>
              <a:t>(DDD)</a:t>
            </a:r>
            <a:endParaRPr lang="zh-CN" altLang="en-US" dirty="0"/>
          </a:p>
        </p:txBody>
      </p:sp>
      <p:pic>
        <p:nvPicPr>
          <p:cNvPr id="2050" name="Picture 2" descr="http://images.cnitblog.com/blog2015/534304/201503/1710532817316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-72687"/>
            <a:ext cx="4934701" cy="693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7239000" y="586740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图片来自阳铭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279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项目结构</a:t>
            </a:r>
            <a:r>
              <a:rPr lang="en-US" altLang="zh-CN" dirty="0" smtClean="0"/>
              <a:t>-</a:t>
            </a:r>
            <a:r>
              <a:rPr lang="zh-CN" altLang="en-US" dirty="0" smtClean="0"/>
              <a:t>案例项目结构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3257143" cy="40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66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en-US" altLang="zh-CN" dirty="0" smtClean="0"/>
          </a:p>
          <a:p>
            <a:pPr algn="ctr"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en-US" altLang="zh-CN" sz="7200" dirty="0" smtClean="0"/>
              <a:t>Thanks!</a:t>
            </a:r>
            <a:endParaRPr lang="en-US" altLang="zh-CN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内容提要</a:t>
            </a:r>
            <a:endParaRPr lang="zh-CN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4530725"/>
          </a:xfrm>
        </p:spPr>
        <p:txBody>
          <a:bodyPr/>
          <a:lstStyle/>
          <a:p>
            <a:pPr lvl="0"/>
            <a:r>
              <a:rPr lang="en-US" altLang="zh-CN" sz="3600" dirty="0" smtClean="0"/>
              <a:t>ABP</a:t>
            </a:r>
            <a:r>
              <a:rPr lang="zh-CN" altLang="en-US" sz="3600" dirty="0" smtClean="0"/>
              <a:t>的总体介绍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lvl="0"/>
            <a:r>
              <a:rPr lang="en-US" altLang="zh-CN" sz="3600" dirty="0" smtClean="0"/>
              <a:t>ABP</a:t>
            </a:r>
            <a:r>
              <a:rPr lang="zh-CN" altLang="en-US" sz="3600" dirty="0" smtClean="0"/>
              <a:t>实现的功能特性</a:t>
            </a:r>
            <a:endParaRPr lang="en-US" altLang="zh-CN" sz="3600" dirty="0" smtClean="0"/>
          </a:p>
          <a:p>
            <a:pPr lvl="0"/>
            <a:r>
              <a:rPr lang="en-US" altLang="zh-CN" sz="3600" dirty="0"/>
              <a:t>Module </a:t>
            </a:r>
            <a:r>
              <a:rPr lang="en-US" altLang="zh-CN" sz="3600" dirty="0" smtClean="0"/>
              <a:t>Zero</a:t>
            </a:r>
          </a:p>
          <a:p>
            <a:pPr lvl="0"/>
            <a:r>
              <a:rPr lang="zh-CN" altLang="en-US" sz="3600" dirty="0" smtClean="0">
                <a:solidFill>
                  <a:schemeClr val="tx1"/>
                </a:solidFill>
              </a:rPr>
              <a:t>基于</a:t>
            </a:r>
            <a:r>
              <a:rPr lang="en-US" altLang="zh-CN" sz="3600" dirty="0" smtClean="0">
                <a:solidFill>
                  <a:schemeClr val="tx1"/>
                </a:solidFill>
              </a:rPr>
              <a:t>DDD</a:t>
            </a:r>
            <a:r>
              <a:rPr lang="zh-CN" altLang="en-US" sz="3600" dirty="0" smtClean="0">
                <a:solidFill>
                  <a:schemeClr val="tx1"/>
                </a:solidFill>
              </a:rPr>
              <a:t>的分层结构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lvl="0"/>
            <a:r>
              <a:rPr lang="en-US" altLang="zh-CN" sz="3600" dirty="0" smtClean="0"/>
              <a:t>ABP</a:t>
            </a:r>
            <a:r>
              <a:rPr lang="zh-CN" altLang="en-US" sz="3600" dirty="0" smtClean="0"/>
              <a:t>案例展示</a:t>
            </a:r>
            <a:endParaRPr lang="en-US" altLang="zh-CN" sz="3600" dirty="0" smtClean="0"/>
          </a:p>
          <a:p>
            <a:pPr lvl="0"/>
            <a:r>
              <a:rPr lang="en-US" altLang="zh-CN" sz="3600" dirty="0" smtClean="0">
                <a:solidFill>
                  <a:schemeClr val="tx1"/>
                </a:solidFill>
              </a:rPr>
              <a:t>ABP Code Generator(</a:t>
            </a:r>
            <a:r>
              <a:rPr lang="zh-CN" altLang="en-US" sz="3600" dirty="0" smtClean="0">
                <a:solidFill>
                  <a:schemeClr val="tx1"/>
                </a:solidFill>
              </a:rPr>
              <a:t>代码生成器）</a:t>
            </a:r>
            <a:endParaRPr lang="zh-CN" altLang="zh-CN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ABP</a:t>
            </a:r>
            <a:r>
              <a:rPr lang="zh-CN" altLang="en-US" dirty="0" smtClean="0"/>
              <a:t>的总体介绍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ABP</a:t>
            </a:r>
            <a:r>
              <a:rPr lang="zh-CN" altLang="en-US" dirty="0"/>
              <a:t>是“</a:t>
            </a:r>
            <a:r>
              <a:rPr lang="en-US" altLang="zh-CN" dirty="0"/>
              <a:t>ASP.NET Boilerplate Project (ASP.NET</a:t>
            </a:r>
            <a:r>
              <a:rPr lang="zh-CN" altLang="en-US" dirty="0"/>
              <a:t>样板项目</a:t>
            </a:r>
            <a:r>
              <a:rPr lang="en-US" altLang="zh-CN" dirty="0"/>
              <a:t>)”</a:t>
            </a:r>
            <a:r>
              <a:rPr lang="zh-CN" altLang="en-US" dirty="0"/>
              <a:t>的简称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/>
              <a:t>ABP</a:t>
            </a:r>
            <a:r>
              <a:rPr lang="zh-CN" altLang="en-US" dirty="0"/>
              <a:t>框架于</a:t>
            </a:r>
            <a:r>
              <a:rPr lang="en-US" altLang="zh-CN" dirty="0"/>
              <a:t>2014</a:t>
            </a:r>
            <a:r>
              <a:rPr lang="zh-CN" altLang="en-US" dirty="0"/>
              <a:t>年</a:t>
            </a:r>
            <a:r>
              <a:rPr lang="en-US" altLang="zh-CN" dirty="0"/>
              <a:t>5</a:t>
            </a:r>
            <a:r>
              <a:rPr lang="zh-CN" altLang="en-US" dirty="0"/>
              <a:t>月</a:t>
            </a:r>
            <a:r>
              <a:rPr lang="en-US" altLang="zh-CN" dirty="0"/>
              <a:t>4</a:t>
            </a:r>
            <a:r>
              <a:rPr lang="zh-CN" altLang="en-US" dirty="0"/>
              <a:t>日首次在</a:t>
            </a:r>
            <a:r>
              <a:rPr lang="en-US" altLang="zh-CN" dirty="0" err="1"/>
              <a:t>Github</a:t>
            </a:r>
            <a:r>
              <a:rPr lang="zh-CN" altLang="en-US" dirty="0"/>
              <a:t>开源，截止到</a:t>
            </a:r>
            <a:r>
              <a:rPr lang="en-US" altLang="zh-CN" dirty="0" smtClean="0"/>
              <a:t>2017</a:t>
            </a:r>
            <a:r>
              <a:rPr lang="zh-CN" altLang="en-US" dirty="0" smtClean="0"/>
              <a:t>年</a:t>
            </a:r>
            <a:r>
              <a:rPr lang="en-US" altLang="zh-CN" dirty="0"/>
              <a:t>4</a:t>
            </a:r>
            <a:r>
              <a:rPr lang="zh-CN" altLang="en-US" dirty="0" smtClean="0"/>
              <a:t>月</a:t>
            </a:r>
            <a:r>
              <a:rPr lang="en-US" altLang="zh-CN" dirty="0"/>
              <a:t>7</a:t>
            </a:r>
            <a:r>
              <a:rPr lang="zh-CN" altLang="en-US" dirty="0" smtClean="0"/>
              <a:t>日</a:t>
            </a:r>
            <a:r>
              <a:rPr lang="zh-CN" altLang="en-US" dirty="0"/>
              <a:t>，总共进行</a:t>
            </a:r>
            <a:r>
              <a:rPr lang="zh-CN" altLang="en-US" dirty="0" smtClean="0"/>
              <a:t>了</a:t>
            </a:r>
            <a:r>
              <a:rPr lang="en-US" altLang="zh-CN" b="1" dirty="0" smtClean="0">
                <a:solidFill>
                  <a:srgbClr val="FF0000"/>
                </a:solidFill>
              </a:rPr>
              <a:t>3023</a:t>
            </a:r>
            <a:r>
              <a:rPr lang="zh-CN" altLang="en-US" b="1" dirty="0" smtClean="0">
                <a:solidFill>
                  <a:srgbClr val="FF0000"/>
                </a:solidFill>
              </a:rPr>
              <a:t>次</a:t>
            </a:r>
            <a:r>
              <a:rPr lang="zh-CN" altLang="en-US" dirty="0"/>
              <a:t>代码提交</a:t>
            </a:r>
            <a:r>
              <a:rPr lang="zh-CN" altLang="en-US" dirty="0" smtClean="0"/>
              <a:t>，</a:t>
            </a:r>
            <a:r>
              <a:rPr lang="en-US" altLang="zh-CN" b="1" dirty="0" smtClean="0">
                <a:solidFill>
                  <a:srgbClr val="FF0000"/>
                </a:solidFill>
              </a:rPr>
              <a:t>124</a:t>
            </a:r>
            <a:r>
              <a:rPr lang="zh-CN" altLang="en-US" b="1" dirty="0" smtClean="0">
                <a:solidFill>
                  <a:srgbClr val="FF0000"/>
                </a:solidFill>
              </a:rPr>
              <a:t>次</a:t>
            </a:r>
            <a:r>
              <a:rPr lang="zh-CN" altLang="en-US" dirty="0"/>
              <a:t>版本发布，现在的版本号</a:t>
            </a:r>
            <a:r>
              <a:rPr lang="zh-CN" altLang="en-US" dirty="0" smtClean="0"/>
              <a:t>是</a:t>
            </a:r>
            <a:r>
              <a:rPr lang="en-US" altLang="zh-CN" dirty="0" smtClean="0"/>
              <a:t>2.0</a:t>
            </a:r>
            <a:r>
              <a:rPr lang="zh-CN" altLang="en-US" dirty="0" smtClean="0"/>
              <a:t>预览版。</a:t>
            </a:r>
            <a:endParaRPr lang="zh-CN" altLang="en-US" dirty="0"/>
          </a:p>
          <a:p>
            <a:r>
              <a:rPr lang="en-US" altLang="zh-CN" dirty="0" smtClean="0"/>
              <a:t>ABP</a:t>
            </a:r>
            <a:r>
              <a:rPr lang="zh-CN" altLang="en-US" dirty="0" smtClean="0"/>
              <a:t>的定位</a:t>
            </a:r>
            <a:r>
              <a:rPr lang="en-US" altLang="zh-CN" dirty="0" smtClean="0"/>
              <a:t>,</a:t>
            </a:r>
            <a:r>
              <a:rPr lang="zh-CN" altLang="en-US" dirty="0" smtClean="0"/>
              <a:t>快速开发。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625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什么是</a:t>
            </a:r>
            <a:r>
              <a:rPr lang="en-US" altLang="zh-CN" dirty="0"/>
              <a:t>ASP.NET Boilerplate</a:t>
            </a:r>
            <a:r>
              <a:rPr lang="zh-CN" altLang="en-US" dirty="0"/>
              <a:t>？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371600"/>
            <a:ext cx="8839200" cy="4876800"/>
          </a:xfrm>
        </p:spPr>
        <p:txBody>
          <a:bodyPr/>
          <a:lstStyle/>
          <a:p>
            <a:r>
              <a:rPr lang="en-US" altLang="zh-CN" sz="3200" dirty="0" smtClean="0"/>
              <a:t>ASP.NET Boilerplate</a:t>
            </a:r>
            <a:r>
              <a:rPr lang="zh-CN" altLang="en-US" sz="3200" dirty="0" smtClean="0"/>
              <a:t>是一个用最佳实践和流行技术开发现代</a:t>
            </a:r>
            <a:r>
              <a:rPr lang="en-US" altLang="zh-CN" sz="3200" dirty="0" smtClean="0"/>
              <a:t>WEB</a:t>
            </a:r>
            <a:r>
              <a:rPr lang="zh-CN" altLang="en-US" sz="3200" dirty="0" smtClean="0"/>
              <a:t>应用程序的新起点，它旨在成为一个通用的</a:t>
            </a:r>
            <a:r>
              <a:rPr lang="en-US" altLang="zh-CN" sz="3200" dirty="0" smtClean="0"/>
              <a:t>WEB</a:t>
            </a:r>
            <a:r>
              <a:rPr lang="zh-CN" altLang="en-US" sz="3200" dirty="0" smtClean="0"/>
              <a:t>应用程序框架和项目模板。</a:t>
            </a:r>
          </a:p>
          <a:p>
            <a:r>
              <a:rPr lang="en-US" altLang="zh-CN" sz="3200" dirty="0" smtClean="0"/>
              <a:t>ASP.NET Boilerplate </a:t>
            </a:r>
            <a:r>
              <a:rPr lang="zh-CN" altLang="en-US" sz="3200" dirty="0" smtClean="0"/>
              <a:t>基于</a:t>
            </a:r>
            <a:r>
              <a:rPr lang="en-US" altLang="zh-CN" sz="3200" dirty="0" smtClean="0"/>
              <a:t>DDD</a:t>
            </a:r>
            <a:r>
              <a:rPr lang="zh-CN" altLang="en-US" sz="3200" dirty="0" smtClean="0"/>
              <a:t>的经典分层架构思想，实现了众多</a:t>
            </a:r>
            <a:r>
              <a:rPr lang="en-US" altLang="zh-CN" sz="3200" dirty="0" smtClean="0"/>
              <a:t>DDD</a:t>
            </a:r>
            <a:r>
              <a:rPr lang="zh-CN" altLang="en-US" sz="3200" dirty="0" smtClean="0"/>
              <a:t>的概念（但没有实现所有</a:t>
            </a:r>
            <a:r>
              <a:rPr lang="en-US" altLang="zh-CN" sz="3200" dirty="0" smtClean="0"/>
              <a:t>DDD</a:t>
            </a:r>
            <a:r>
              <a:rPr lang="zh-CN" altLang="en-US" sz="3200" dirty="0" smtClean="0"/>
              <a:t>的概念）。</a:t>
            </a:r>
          </a:p>
          <a:p>
            <a:endParaRPr lang="zh-CN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27835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zh-CN" altLang="en-US" dirty="0"/>
              <a:t>什么是</a:t>
            </a:r>
            <a:r>
              <a:rPr lang="en-US" altLang="zh-CN" dirty="0"/>
              <a:t>ASP.NET Boilerplate</a:t>
            </a:r>
            <a:r>
              <a:rPr lang="zh-CN" altLang="en-US" dirty="0"/>
              <a:t>？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r>
              <a:rPr lang="zh-CN" altLang="en-US" sz="1800" dirty="0">
                <a:latin typeface="+mn-ea"/>
              </a:rPr>
              <a:t>服务端</a:t>
            </a:r>
          </a:p>
          <a:p>
            <a:pPr lvl="1"/>
            <a:r>
              <a:rPr lang="en-US" altLang="zh-CN" sz="1800" dirty="0">
                <a:latin typeface="+mn-ea"/>
              </a:rPr>
              <a:t>ASP.NET</a:t>
            </a:r>
            <a:r>
              <a:rPr lang="zh-CN" altLang="en-US" sz="1800" dirty="0">
                <a:latin typeface="+mn-ea"/>
              </a:rPr>
              <a:t> </a:t>
            </a:r>
            <a:r>
              <a:rPr lang="en-US" altLang="zh-CN" sz="1800" dirty="0">
                <a:latin typeface="+mn-ea"/>
              </a:rPr>
              <a:t>MVC</a:t>
            </a:r>
            <a:r>
              <a:rPr lang="zh-CN" altLang="en-US" sz="1800" dirty="0">
                <a:latin typeface="+mn-ea"/>
              </a:rPr>
              <a:t>和</a:t>
            </a:r>
            <a:r>
              <a:rPr lang="en-US" altLang="zh-CN" sz="1800" dirty="0">
                <a:latin typeface="+mn-ea"/>
              </a:rPr>
              <a:t>Web API</a:t>
            </a:r>
            <a:r>
              <a:rPr lang="zh-CN" altLang="en-US" sz="1800" dirty="0">
                <a:latin typeface="+mn-ea"/>
              </a:rPr>
              <a:t>。</a:t>
            </a:r>
          </a:p>
          <a:p>
            <a:pPr lvl="1"/>
            <a:r>
              <a:rPr lang="zh-CN" altLang="en-US" sz="1800" dirty="0">
                <a:latin typeface="+mn-ea"/>
              </a:rPr>
              <a:t>实现域驱动设计（实体，存储库，领域服务，应用程序服务，</a:t>
            </a:r>
            <a:r>
              <a:rPr lang="en-US" altLang="zh-CN" sz="1800" dirty="0">
                <a:latin typeface="+mn-ea"/>
              </a:rPr>
              <a:t>DTO</a:t>
            </a:r>
            <a:r>
              <a:rPr lang="zh-CN" altLang="en-US" sz="1800" dirty="0">
                <a:latin typeface="+mn-ea"/>
              </a:rPr>
              <a:t>，</a:t>
            </a:r>
            <a:r>
              <a:rPr lang="en-US" altLang="zh-CN" sz="1800" dirty="0" err="1">
                <a:latin typeface="+mn-ea"/>
              </a:rPr>
              <a:t>Unif</a:t>
            </a:r>
            <a:r>
              <a:rPr lang="en-US" altLang="zh-CN" sz="1800" dirty="0">
                <a:latin typeface="+mn-ea"/>
              </a:rPr>
              <a:t> Of Work ...</a:t>
            </a:r>
            <a:r>
              <a:rPr lang="zh-CN" altLang="en-US" sz="1800" dirty="0">
                <a:latin typeface="+mn-ea"/>
              </a:rPr>
              <a:t>等）</a:t>
            </a:r>
          </a:p>
          <a:p>
            <a:pPr lvl="1"/>
            <a:r>
              <a:rPr lang="zh-CN" altLang="en-US" sz="1800" dirty="0">
                <a:latin typeface="+mn-ea"/>
              </a:rPr>
              <a:t>实现分层架构（领域，应用程序，表示和基础结构层）。</a:t>
            </a:r>
          </a:p>
          <a:p>
            <a:pPr lvl="1"/>
            <a:r>
              <a:rPr lang="zh-CN" altLang="en-US" sz="1800" dirty="0">
                <a:latin typeface="+mn-ea"/>
              </a:rPr>
              <a:t>提供一个基础设施，为大型项目开发可重用和可组合的</a:t>
            </a:r>
            <a:r>
              <a:rPr lang="zh-CN" altLang="en-US" sz="1800" dirty="0" smtClean="0">
                <a:latin typeface="+mn-ea"/>
              </a:rPr>
              <a:t>模块</a:t>
            </a:r>
            <a:r>
              <a:rPr lang="en-US" altLang="zh-CN" sz="1800" dirty="0" smtClean="0">
                <a:latin typeface="+mn-ea"/>
              </a:rPr>
              <a:t>,</a:t>
            </a:r>
            <a:r>
              <a:rPr lang="zh-CN" altLang="en-US" sz="1800" dirty="0" smtClean="0">
                <a:latin typeface="+mn-ea"/>
              </a:rPr>
              <a:t>使</a:t>
            </a:r>
            <a:r>
              <a:rPr lang="zh-CN" altLang="en-US" sz="1800" dirty="0">
                <a:latin typeface="+mn-ea"/>
              </a:rPr>
              <a:t>其易于使用依赖注入（使用</a:t>
            </a:r>
            <a:r>
              <a:rPr lang="en-US" altLang="zh-CN" sz="1800" dirty="0">
                <a:latin typeface="+mn-ea"/>
              </a:rPr>
              <a:t>Castle Windsor</a:t>
            </a:r>
            <a:r>
              <a:rPr lang="zh-CN" altLang="en-US" sz="1800" dirty="0">
                <a:latin typeface="+mn-ea"/>
              </a:rPr>
              <a:t>作为</a:t>
            </a:r>
            <a:r>
              <a:rPr lang="en-US" altLang="zh-CN" sz="1800" dirty="0">
                <a:latin typeface="+mn-ea"/>
              </a:rPr>
              <a:t>DI</a:t>
            </a:r>
            <a:r>
              <a:rPr lang="zh-CN" altLang="en-US" sz="1800" dirty="0">
                <a:latin typeface="+mn-ea"/>
              </a:rPr>
              <a:t>容器）。</a:t>
            </a:r>
          </a:p>
          <a:p>
            <a:pPr lvl="1"/>
            <a:r>
              <a:rPr lang="zh-CN" altLang="en-US" sz="1800" dirty="0">
                <a:latin typeface="+mn-ea"/>
              </a:rPr>
              <a:t>提供一个严格的模型和基类，以轻松使用对象相关映射（直接支持</a:t>
            </a:r>
            <a:r>
              <a:rPr lang="en-US" altLang="zh-CN" sz="1800" dirty="0" err="1">
                <a:latin typeface="+mn-ea"/>
              </a:rPr>
              <a:t>EntityFramework</a:t>
            </a:r>
            <a:r>
              <a:rPr lang="zh-CN" altLang="en-US" sz="1800" dirty="0">
                <a:latin typeface="+mn-ea"/>
              </a:rPr>
              <a:t>和</a:t>
            </a:r>
            <a:r>
              <a:rPr lang="en-US" altLang="zh-CN" sz="1800" dirty="0">
                <a:latin typeface="+mn-ea"/>
              </a:rPr>
              <a:t>NHibernate</a:t>
            </a:r>
            <a:r>
              <a:rPr lang="zh-CN" altLang="en-US" sz="1800" dirty="0">
                <a:latin typeface="+mn-ea"/>
              </a:rPr>
              <a:t>）。</a:t>
            </a:r>
          </a:p>
          <a:p>
            <a:pPr lvl="1"/>
            <a:r>
              <a:rPr lang="zh-CN" altLang="en-US" sz="1800" dirty="0">
                <a:latin typeface="+mn-ea"/>
              </a:rPr>
              <a:t>支持和实现数据库迁移。</a:t>
            </a:r>
          </a:p>
          <a:p>
            <a:pPr lvl="1"/>
            <a:r>
              <a:rPr lang="zh-CN" altLang="en-US" sz="1800" dirty="0">
                <a:latin typeface="+mn-ea"/>
              </a:rPr>
              <a:t>包括一个简单灵活的本地化系统。</a:t>
            </a:r>
          </a:p>
          <a:p>
            <a:pPr lvl="1"/>
            <a:r>
              <a:rPr lang="zh-CN" altLang="en-US" sz="1800" dirty="0">
                <a:latin typeface="+mn-ea"/>
              </a:rPr>
              <a:t>包括服务器端全局领域域事件的</a:t>
            </a:r>
            <a:r>
              <a:rPr lang="en-US" altLang="zh-CN" sz="1800" dirty="0" err="1">
                <a:latin typeface="+mn-ea"/>
              </a:rPr>
              <a:t>EventBus</a:t>
            </a:r>
            <a:r>
              <a:rPr lang="zh-CN" altLang="en-US" sz="1800" dirty="0">
                <a:latin typeface="+mn-ea"/>
              </a:rPr>
              <a:t>。</a:t>
            </a:r>
          </a:p>
          <a:p>
            <a:pPr lvl="1"/>
            <a:r>
              <a:rPr lang="zh-CN" altLang="en-US" sz="1800" dirty="0">
                <a:latin typeface="+mn-ea"/>
              </a:rPr>
              <a:t>管理异常处理和验证。</a:t>
            </a:r>
          </a:p>
          <a:p>
            <a:pPr lvl="1"/>
            <a:r>
              <a:rPr lang="zh-CN" altLang="en-US" sz="1800" dirty="0">
                <a:latin typeface="+mn-ea"/>
              </a:rPr>
              <a:t>为应用程序服务创建动态</a:t>
            </a:r>
            <a:r>
              <a:rPr lang="en-US" altLang="zh-CN" sz="1800" dirty="0">
                <a:latin typeface="+mn-ea"/>
              </a:rPr>
              <a:t>Web API</a:t>
            </a:r>
            <a:r>
              <a:rPr lang="zh-CN" altLang="en-US" sz="1800" dirty="0">
                <a:latin typeface="+mn-ea"/>
              </a:rPr>
              <a:t>层。</a:t>
            </a:r>
          </a:p>
          <a:p>
            <a:pPr lvl="1"/>
            <a:r>
              <a:rPr lang="zh-CN" altLang="en-US" sz="1800" dirty="0">
                <a:latin typeface="+mn-ea"/>
              </a:rPr>
              <a:t>提供基本和辅助类来实现一些常见任务。</a:t>
            </a:r>
          </a:p>
          <a:p>
            <a:pPr lvl="1"/>
            <a:r>
              <a:rPr lang="zh-CN" altLang="en-US" sz="1800" dirty="0">
                <a:latin typeface="+mn-ea"/>
              </a:rPr>
              <a:t>使用约定优于配置原则。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9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什么是</a:t>
            </a:r>
            <a:r>
              <a:rPr lang="en-US" altLang="zh-CN" dirty="0"/>
              <a:t>ASP.NET Boilerplate</a:t>
            </a:r>
            <a:r>
              <a:rPr lang="zh-CN" altLang="en-US" dirty="0"/>
              <a:t>？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1800" dirty="0"/>
              <a:t>客户端</a:t>
            </a:r>
          </a:p>
          <a:p>
            <a:pPr lvl="1"/>
            <a:r>
              <a:rPr lang="zh-CN" altLang="en-US" sz="1800" dirty="0"/>
              <a:t>提供的项目模板为单页的应用程序（</a:t>
            </a:r>
            <a:r>
              <a:rPr lang="en-US" altLang="zh-CN" sz="1800" dirty="0" err="1"/>
              <a:t>AngularJs</a:t>
            </a:r>
            <a:r>
              <a:rPr lang="zh-CN" altLang="en-US" sz="1800" dirty="0"/>
              <a:t>）和多页应用。模板基于</a:t>
            </a:r>
            <a:r>
              <a:rPr lang="en-US" altLang="zh-CN" sz="1800" dirty="0"/>
              <a:t>Bootstrap</a:t>
            </a:r>
            <a:r>
              <a:rPr lang="zh-CN" altLang="en-US" sz="1800" dirty="0"/>
              <a:t>。</a:t>
            </a:r>
          </a:p>
          <a:p>
            <a:pPr lvl="1"/>
            <a:r>
              <a:rPr lang="zh-CN" altLang="en-US" sz="1800" dirty="0"/>
              <a:t>最常用的</a:t>
            </a:r>
            <a:r>
              <a:rPr lang="en-US" altLang="zh-CN" sz="1800" dirty="0" err="1"/>
              <a:t>javascript</a:t>
            </a:r>
            <a:r>
              <a:rPr lang="zh-CN" altLang="en-US" sz="1800" dirty="0"/>
              <a:t>库或者</a:t>
            </a:r>
            <a:r>
              <a:rPr lang="en-US" altLang="zh-CN" sz="1800" dirty="0"/>
              <a:t>angular</a:t>
            </a:r>
            <a:r>
              <a:rPr lang="zh-CN" altLang="en-US" sz="1800" dirty="0"/>
              <a:t>库</a:t>
            </a:r>
            <a:endParaRPr lang="en-US" altLang="zh-CN" sz="1800" dirty="0"/>
          </a:p>
          <a:p>
            <a:pPr lvl="1"/>
            <a:r>
              <a:rPr lang="zh-CN" altLang="en-US" sz="1800" dirty="0"/>
              <a:t>创建动态</a:t>
            </a:r>
            <a:r>
              <a:rPr lang="en-US" altLang="zh-CN" sz="1800" dirty="0"/>
              <a:t>JavaScript</a:t>
            </a:r>
            <a:r>
              <a:rPr lang="zh-CN" altLang="en-US" sz="1800" dirty="0"/>
              <a:t>代理以轻松调用应用程序服务（使用动态</a:t>
            </a:r>
            <a:r>
              <a:rPr lang="en-US" altLang="zh-CN" sz="1800" dirty="0"/>
              <a:t>Web API</a:t>
            </a:r>
            <a:r>
              <a:rPr lang="zh-CN" altLang="en-US" sz="1800" dirty="0"/>
              <a:t>图层）。</a:t>
            </a:r>
          </a:p>
          <a:p>
            <a:pPr lvl="1"/>
            <a:r>
              <a:rPr lang="zh-CN" altLang="en-US" sz="1800" dirty="0"/>
              <a:t>包括一些独特的任务</a:t>
            </a:r>
            <a:r>
              <a:rPr lang="en-US" altLang="zh-CN" sz="1800" dirty="0"/>
              <a:t>API</a:t>
            </a:r>
            <a:r>
              <a:rPr lang="zh-CN" altLang="en-US" sz="1800" dirty="0"/>
              <a:t>：如友好</a:t>
            </a:r>
            <a:r>
              <a:rPr lang="zh-CN" altLang="en-US" sz="1800" dirty="0" smtClean="0"/>
              <a:t>提示</a:t>
            </a:r>
            <a:r>
              <a:rPr lang="en-US" altLang="zh-CN" sz="1800" dirty="0" smtClean="0"/>
              <a:t>(</a:t>
            </a:r>
            <a:r>
              <a:rPr lang="en-US" altLang="zh-CN" sz="1800" dirty="0" err="1" smtClean="0"/>
              <a:t>SweetAlert</a:t>
            </a:r>
            <a:r>
              <a:rPr lang="en-US" altLang="zh-CN" sz="1800" dirty="0" smtClean="0"/>
              <a:t>)</a:t>
            </a:r>
            <a:r>
              <a:rPr lang="zh-CN" altLang="en-US" sz="1800" dirty="0" smtClean="0"/>
              <a:t>，</a:t>
            </a:r>
            <a:r>
              <a:rPr lang="zh-CN" altLang="en-US" sz="1800" dirty="0"/>
              <a:t>通知管理，</a:t>
            </a:r>
            <a:r>
              <a:rPr lang="en-US" altLang="zh-CN" sz="1800" dirty="0"/>
              <a:t>blocking UI </a:t>
            </a:r>
            <a:r>
              <a:rPr lang="zh-CN" altLang="en-US" sz="1800" dirty="0"/>
              <a:t>，发送</a:t>
            </a:r>
            <a:r>
              <a:rPr lang="en-US" altLang="zh-CN" sz="1800" dirty="0"/>
              <a:t>ajax</a:t>
            </a:r>
            <a:r>
              <a:rPr lang="zh-CN" altLang="en-US" sz="1800" dirty="0"/>
              <a:t>请求</a:t>
            </a:r>
            <a:br>
              <a:rPr lang="zh-CN" altLang="en-US" sz="1800" dirty="0"/>
            </a:br>
            <a:endParaRPr lang="zh-CN" altLang="en-US" sz="1800" dirty="0"/>
          </a:p>
          <a:p>
            <a:endParaRPr lang="zh-CN" altLang="en-US" sz="18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044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文档和开源地址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官方文档：</a:t>
            </a:r>
            <a:r>
              <a:rPr lang="en-US" altLang="zh-CN" dirty="0"/>
              <a:t> </a:t>
            </a:r>
            <a:r>
              <a:rPr lang="en-US" altLang="zh-CN" dirty="0">
                <a:hlinkClick r:id="rId2"/>
              </a:rPr>
              <a:t>http://</a:t>
            </a:r>
            <a:r>
              <a:rPr lang="en-US" altLang="zh-CN" dirty="0" smtClean="0">
                <a:hlinkClick r:id="rId2"/>
              </a:rPr>
              <a:t>www.aspnetboilerplate.com/Pages/Documents</a:t>
            </a:r>
            <a:endParaRPr lang="en-US" altLang="zh-CN" dirty="0" smtClean="0"/>
          </a:p>
          <a:p>
            <a:r>
              <a:rPr lang="zh-CN" altLang="en-US" dirty="0" smtClean="0"/>
              <a:t>群友文档：</a:t>
            </a:r>
            <a:r>
              <a:rPr lang="en-US" altLang="zh-CN" dirty="0" smtClean="0">
                <a:hlinkClick r:id="rId3"/>
              </a:rPr>
              <a:t>http</a:t>
            </a:r>
            <a:r>
              <a:rPr lang="en-US" altLang="zh-CN" dirty="0">
                <a:hlinkClick r:id="rId3"/>
              </a:rPr>
              <a:t>://</a:t>
            </a:r>
            <a:r>
              <a:rPr lang="en-US" altLang="zh-CN" dirty="0" smtClean="0">
                <a:hlinkClick r:id="rId3"/>
              </a:rPr>
              <a:t>www.cnblogs.com/kid1412/p/5971838.html</a:t>
            </a:r>
            <a:r>
              <a:rPr lang="en-US" altLang="zh-CN" dirty="0" smtClean="0"/>
              <a:t> </a:t>
            </a:r>
          </a:p>
          <a:p>
            <a:r>
              <a:rPr lang="zh-CN" altLang="en-US" dirty="0" smtClean="0"/>
              <a:t>新手教程：</a:t>
            </a:r>
            <a:r>
              <a:rPr lang="en-US" altLang="zh-CN" dirty="0"/>
              <a:t> </a:t>
            </a:r>
            <a:r>
              <a:rPr lang="en-US" altLang="zh-CN" dirty="0">
                <a:hlinkClick r:id="rId4"/>
              </a:rPr>
              <a:t>http://</a:t>
            </a:r>
            <a:r>
              <a:rPr lang="en-US" altLang="zh-CN" dirty="0" smtClean="0">
                <a:hlinkClick r:id="rId4"/>
              </a:rPr>
              <a:t>www.cnblogs.com/wer-ltm/p/5776069.html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4038600"/>
            <a:ext cx="1914286" cy="3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>
            <a:normAutofit fontScale="90000"/>
          </a:bodyPr>
          <a:lstStyle/>
          <a:p>
            <a:r>
              <a:rPr lang="en-US" altLang="zh-CN" sz="2800" dirty="0">
                <a:latin typeface="+mn-ea"/>
                <a:ea typeface="+mn-ea"/>
              </a:rPr>
              <a:t>ABP</a:t>
            </a:r>
            <a:r>
              <a:rPr lang="zh-CN" altLang="en-US" sz="2800" dirty="0">
                <a:latin typeface="+mn-ea"/>
                <a:ea typeface="+mn-ea"/>
              </a:rPr>
              <a:t>实现的功能特性</a:t>
            </a:r>
            <a:r>
              <a:rPr lang="en-US" altLang="zh-CN" sz="2800" dirty="0">
                <a:latin typeface="+mn-ea"/>
                <a:ea typeface="+mn-ea"/>
              </a:rPr>
              <a:t/>
            </a:r>
            <a:br>
              <a:rPr lang="en-US" altLang="zh-CN" sz="2800" dirty="0">
                <a:latin typeface="+mn-ea"/>
                <a:ea typeface="+mn-ea"/>
              </a:rPr>
            </a:br>
            <a:endParaRPr lang="zh-CN" altLang="en-US" sz="2800" dirty="0">
              <a:latin typeface="+mn-ea"/>
              <a:ea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500" y="979714"/>
            <a:ext cx="3657600" cy="4572000"/>
          </a:xfrm>
        </p:spPr>
        <p:txBody>
          <a:bodyPr/>
          <a:lstStyle/>
          <a:p>
            <a:r>
              <a:rPr lang="zh-CN" altLang="en-US" sz="2800" dirty="0">
                <a:latin typeface="+mn-ea"/>
              </a:rPr>
              <a:t>共用</a:t>
            </a:r>
            <a:r>
              <a:rPr lang="zh-CN" altLang="en-US" sz="2800" dirty="0" smtClean="0">
                <a:latin typeface="+mn-ea"/>
              </a:rPr>
              <a:t>结构</a:t>
            </a:r>
            <a:endParaRPr lang="en-US" altLang="zh-CN" sz="2800" dirty="0" smtClean="0">
              <a:latin typeface="+mn-ea"/>
            </a:endParaRPr>
          </a:p>
          <a:p>
            <a:pPr lvl="1"/>
            <a:r>
              <a:rPr lang="zh-CN" altLang="en-US" sz="2800" dirty="0">
                <a:latin typeface="+mn-ea"/>
              </a:rPr>
              <a:t>依赖</a:t>
            </a:r>
            <a:r>
              <a:rPr lang="zh-CN" altLang="en-US" sz="2800" dirty="0" smtClean="0">
                <a:latin typeface="+mn-ea"/>
              </a:rPr>
              <a:t>注入     </a:t>
            </a:r>
            <a:endParaRPr lang="en-US" altLang="zh-CN" sz="2800" dirty="0" smtClean="0">
              <a:latin typeface="+mn-ea"/>
            </a:endParaRPr>
          </a:p>
          <a:p>
            <a:pPr lvl="1"/>
            <a:r>
              <a:rPr lang="en-US" altLang="zh-CN" sz="2800" dirty="0" smtClean="0">
                <a:latin typeface="+mn-ea"/>
              </a:rPr>
              <a:t>Session</a:t>
            </a:r>
            <a:r>
              <a:rPr lang="zh-CN" altLang="en-US" sz="2800" dirty="0" smtClean="0">
                <a:latin typeface="+mn-ea"/>
              </a:rPr>
              <a:t>管理</a:t>
            </a:r>
            <a:endParaRPr lang="en-US" altLang="zh-CN" sz="2800" dirty="0" smtClean="0">
              <a:latin typeface="+mn-ea"/>
            </a:endParaRPr>
          </a:p>
          <a:p>
            <a:pPr lvl="1"/>
            <a:r>
              <a:rPr lang="zh-CN" altLang="en-US" sz="2800" dirty="0" smtClean="0">
                <a:latin typeface="+mn-ea"/>
              </a:rPr>
              <a:t>缓存机制</a:t>
            </a:r>
            <a:endParaRPr lang="en-US" altLang="zh-CN" sz="2800" dirty="0" smtClean="0">
              <a:latin typeface="+mn-ea"/>
            </a:endParaRPr>
          </a:p>
          <a:p>
            <a:pPr lvl="1"/>
            <a:r>
              <a:rPr lang="zh-CN" altLang="en-US" sz="2800" dirty="0" smtClean="0">
                <a:latin typeface="+mn-ea"/>
              </a:rPr>
              <a:t>日志管理</a:t>
            </a:r>
            <a:endParaRPr lang="en-US" altLang="zh-CN" sz="2800" dirty="0" smtClean="0">
              <a:latin typeface="+mn-ea"/>
            </a:endParaRPr>
          </a:p>
          <a:p>
            <a:pPr lvl="1"/>
            <a:r>
              <a:rPr lang="zh-CN" altLang="en-US" sz="2800" dirty="0">
                <a:latin typeface="+mn-ea"/>
              </a:rPr>
              <a:t>键</a:t>
            </a:r>
            <a:r>
              <a:rPr lang="zh-CN" altLang="en-US" sz="2800" dirty="0" smtClean="0">
                <a:latin typeface="+mn-ea"/>
              </a:rPr>
              <a:t>值管理</a:t>
            </a:r>
            <a:endParaRPr lang="en-US" altLang="zh-CN" sz="2800" dirty="0" smtClean="0">
              <a:latin typeface="+mn-ea"/>
            </a:endParaRPr>
          </a:p>
          <a:p>
            <a:pPr lvl="1"/>
            <a:r>
              <a:rPr lang="zh-CN" altLang="en-US" sz="2800" dirty="0" smtClean="0">
                <a:latin typeface="+mn-ea"/>
              </a:rPr>
              <a:t>时间管理</a:t>
            </a:r>
            <a:endParaRPr lang="zh-CN" altLang="en-US" sz="2800" dirty="0">
              <a:latin typeface="+mn-ea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2819400" y="990600"/>
            <a:ext cx="2286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800" kern="0" dirty="0" smtClean="0">
                <a:latin typeface="+mn-ea"/>
              </a:rPr>
              <a:t>领域层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zh-CN" altLang="en-US" sz="2800" kern="0" dirty="0" smtClean="0">
                <a:latin typeface="+mn-ea"/>
              </a:rPr>
              <a:t>实体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zh-CN" altLang="en-US" sz="2800" kern="0" dirty="0" smtClean="0">
                <a:latin typeface="+mn-ea"/>
              </a:rPr>
              <a:t>值对象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zh-CN" altLang="en-US" sz="2800" kern="0" dirty="0" smtClean="0">
                <a:latin typeface="+mn-ea"/>
              </a:rPr>
              <a:t>仓储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zh-CN" altLang="en-US" sz="2800" kern="0" dirty="0" smtClean="0">
                <a:latin typeface="+mn-ea"/>
              </a:rPr>
              <a:t>领域服务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zh-CN" altLang="en-US" sz="2800" kern="0" dirty="0" smtClean="0">
                <a:latin typeface="+mn-ea"/>
              </a:rPr>
              <a:t>规约管理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zh-CN" altLang="en-US" sz="2800" kern="0" dirty="0" smtClean="0">
                <a:latin typeface="+mn-ea"/>
              </a:rPr>
              <a:t>工作单元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zh-CN" altLang="en-US" sz="2800" kern="0" dirty="0" smtClean="0">
                <a:latin typeface="+mn-ea"/>
              </a:rPr>
              <a:t>领域事件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zh-CN" altLang="en-US" sz="2800" kern="0" dirty="0" smtClean="0">
                <a:latin typeface="+mn-ea"/>
              </a:rPr>
              <a:t>数据过滤</a:t>
            </a:r>
            <a:endParaRPr lang="en-US" altLang="zh-CN" sz="2800" kern="0" dirty="0" smtClean="0">
              <a:latin typeface="+mn-ea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2072369" y="838200"/>
            <a:ext cx="405438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800" kern="0" dirty="0" smtClean="0">
                <a:latin typeface="+mn-ea"/>
              </a:rPr>
              <a:t>应用层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zh-CN" altLang="en-US" sz="2800" kern="0" dirty="0" smtClean="0">
                <a:latin typeface="+mn-ea"/>
              </a:rPr>
              <a:t>应用服务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zh-CN" altLang="en-US" sz="2800" kern="0" dirty="0" smtClean="0">
                <a:latin typeface="+mn-ea"/>
              </a:rPr>
              <a:t>数据传输对象（</a:t>
            </a:r>
            <a:r>
              <a:rPr lang="en-US" altLang="zh-CN" sz="2800" kern="0" dirty="0" smtClean="0">
                <a:latin typeface="+mn-ea"/>
              </a:rPr>
              <a:t>DTO</a:t>
            </a:r>
            <a:r>
              <a:rPr lang="zh-CN" altLang="en-US" sz="2800" kern="0" dirty="0" smtClean="0">
                <a:latin typeface="+mn-ea"/>
              </a:rPr>
              <a:t>）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zh-CN" altLang="en-US" sz="2800" kern="0" dirty="0" smtClean="0">
                <a:latin typeface="+mn-ea"/>
              </a:rPr>
              <a:t>验证数据传输对象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zh-CN" altLang="en-US" sz="2800" kern="0" dirty="0" smtClean="0">
                <a:latin typeface="+mn-ea"/>
              </a:rPr>
              <a:t>授权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zh-CN" altLang="en-US" sz="2800" kern="0" dirty="0" smtClean="0">
                <a:latin typeface="+mn-ea"/>
              </a:rPr>
              <a:t>功能（</a:t>
            </a:r>
            <a:r>
              <a:rPr lang="en-US" altLang="zh-CN" sz="2800" kern="0" dirty="0" smtClean="0">
                <a:latin typeface="+mn-ea"/>
              </a:rPr>
              <a:t>feature</a:t>
            </a:r>
            <a:r>
              <a:rPr lang="zh-CN" altLang="en-US" sz="2800" kern="0" dirty="0" smtClean="0">
                <a:latin typeface="+mn-ea"/>
              </a:rPr>
              <a:t>）管理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zh-CN" altLang="en-US" sz="2800" kern="0" dirty="0" smtClean="0">
                <a:latin typeface="+mn-ea"/>
              </a:rPr>
              <a:t>审计日志</a:t>
            </a:r>
            <a:endParaRPr lang="zh-CN" altLang="en-US" sz="2800" kern="0" dirty="0">
              <a:latin typeface="+mn-ea"/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2400299" y="906780"/>
            <a:ext cx="2819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2800" dirty="0" smtClean="0">
                <a:latin typeface="+mn-ea"/>
              </a:rPr>
              <a:t>Web API</a:t>
            </a:r>
          </a:p>
          <a:p>
            <a:pPr lvl="1"/>
            <a:r>
              <a:rPr lang="en-US" altLang="zh-CN" sz="2800" kern="0" dirty="0" err="1" smtClean="0">
                <a:latin typeface="+mn-ea"/>
              </a:rPr>
              <a:t>WebAPi</a:t>
            </a:r>
            <a:r>
              <a:rPr lang="zh-CN" altLang="en-US" sz="2800" kern="0" dirty="0" smtClean="0">
                <a:latin typeface="+mn-ea"/>
              </a:rPr>
              <a:t>控制器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zh-CN" altLang="en-US" sz="2800" kern="0" dirty="0" smtClean="0">
                <a:latin typeface="+mn-ea"/>
              </a:rPr>
              <a:t>动态</a:t>
            </a:r>
            <a:r>
              <a:rPr lang="en-US" altLang="zh-CN" sz="2800" kern="0" dirty="0" err="1" smtClean="0">
                <a:latin typeface="+mn-ea"/>
              </a:rPr>
              <a:t>WebApi</a:t>
            </a:r>
            <a:r>
              <a:rPr lang="zh-CN" altLang="en-US" sz="2800" kern="0" dirty="0" smtClean="0">
                <a:latin typeface="+mn-ea"/>
              </a:rPr>
              <a:t>层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en-US" altLang="zh-CN" sz="2800" kern="0" dirty="0" err="1" smtClean="0">
                <a:latin typeface="+mn-ea"/>
              </a:rPr>
              <a:t>Odata</a:t>
            </a:r>
            <a:r>
              <a:rPr lang="zh-CN" altLang="en-US" sz="2800" kern="0" dirty="0" smtClean="0">
                <a:latin typeface="+mn-ea"/>
              </a:rPr>
              <a:t>集成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en-US" altLang="zh-CN" sz="2800" kern="0" dirty="0" err="1" smtClean="0">
                <a:latin typeface="+mn-ea"/>
              </a:rPr>
              <a:t>SwaggerUI</a:t>
            </a:r>
            <a:r>
              <a:rPr lang="zh-CN" altLang="en-US" sz="2800" kern="0" dirty="0" smtClean="0">
                <a:latin typeface="+mn-ea"/>
              </a:rPr>
              <a:t>集成</a:t>
            </a:r>
            <a:endParaRPr lang="en-US" altLang="zh-CN" sz="2800" kern="0" dirty="0" smtClean="0">
              <a:latin typeface="+mn-ea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2286000" y="542766"/>
            <a:ext cx="3784419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800" kern="0" dirty="0" smtClean="0">
                <a:latin typeface="+mn-ea"/>
              </a:rPr>
              <a:t>展现层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en-US" altLang="zh-CN" sz="2800" kern="0" dirty="0" err="1" smtClean="0">
                <a:latin typeface="+mn-ea"/>
              </a:rPr>
              <a:t>Asp.Net</a:t>
            </a:r>
            <a:r>
              <a:rPr lang="en-US" altLang="zh-CN" sz="2800" kern="0" dirty="0" smtClean="0">
                <a:latin typeface="+mn-ea"/>
              </a:rPr>
              <a:t> MVC</a:t>
            </a:r>
          </a:p>
          <a:p>
            <a:pPr lvl="2"/>
            <a:r>
              <a:rPr lang="en-US" altLang="zh-CN" sz="2800" kern="0" dirty="0">
                <a:latin typeface="+mn-ea"/>
              </a:rPr>
              <a:t>MVC</a:t>
            </a:r>
            <a:r>
              <a:rPr lang="zh-CN" altLang="en-US" sz="2800" kern="0" dirty="0">
                <a:latin typeface="+mn-ea"/>
              </a:rPr>
              <a:t>控制器</a:t>
            </a:r>
            <a:endParaRPr lang="en-US" altLang="zh-CN" sz="2800" kern="0" dirty="0">
              <a:latin typeface="+mn-ea"/>
            </a:endParaRPr>
          </a:p>
          <a:p>
            <a:pPr lvl="2"/>
            <a:r>
              <a:rPr lang="en-US" altLang="zh-CN" sz="2800" kern="0" dirty="0">
                <a:latin typeface="+mn-ea"/>
              </a:rPr>
              <a:t>MVC</a:t>
            </a:r>
            <a:r>
              <a:rPr lang="zh-CN" altLang="en-US" sz="2800" kern="0" dirty="0">
                <a:latin typeface="+mn-ea"/>
              </a:rPr>
              <a:t>视图</a:t>
            </a:r>
            <a:endParaRPr lang="en-US" altLang="zh-CN" sz="2800" kern="0" dirty="0">
              <a:latin typeface="+mn-ea"/>
            </a:endParaRPr>
          </a:p>
          <a:p>
            <a:pPr lvl="2"/>
            <a:r>
              <a:rPr lang="zh-CN" altLang="en-US" sz="2800" kern="0" dirty="0">
                <a:latin typeface="+mn-ea"/>
              </a:rPr>
              <a:t>异常处理</a:t>
            </a:r>
            <a:endParaRPr lang="en-US" altLang="zh-CN" sz="2800" kern="0" dirty="0">
              <a:latin typeface="+mn-ea"/>
            </a:endParaRPr>
          </a:p>
          <a:p>
            <a:pPr lvl="2"/>
            <a:r>
              <a:rPr lang="zh-CN" altLang="en-US" sz="2800" kern="0" dirty="0">
                <a:latin typeface="+mn-ea"/>
              </a:rPr>
              <a:t>嵌入资源文件</a:t>
            </a:r>
            <a:endParaRPr lang="en-US" altLang="zh-CN" sz="2800" kern="0" dirty="0">
              <a:latin typeface="+mn-ea"/>
            </a:endParaRPr>
          </a:p>
          <a:p>
            <a:pPr lvl="1"/>
            <a:r>
              <a:rPr lang="zh-CN" altLang="en-US" sz="2800" kern="0" dirty="0">
                <a:latin typeface="+mn-ea"/>
              </a:rPr>
              <a:t>本地化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zh-CN" altLang="en-US" sz="2800" kern="0" dirty="0" smtClean="0">
                <a:latin typeface="+mn-ea"/>
              </a:rPr>
              <a:t>菜单导航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zh-CN" altLang="en-US" sz="2800" kern="0" dirty="0" smtClean="0">
                <a:latin typeface="+mn-ea"/>
              </a:rPr>
              <a:t>嵌入资源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en-US" altLang="zh-CN" sz="2800" kern="0" dirty="0" smtClean="0">
                <a:latin typeface="+mn-ea"/>
              </a:rPr>
              <a:t>JavaScript API</a:t>
            </a:r>
          </a:p>
          <a:p>
            <a:pPr lvl="1"/>
            <a:r>
              <a:rPr lang="en-US" altLang="zh-CN" sz="2800" kern="0" dirty="0" smtClean="0">
                <a:latin typeface="+mn-ea"/>
              </a:rPr>
              <a:t>CSRF/XSRF</a:t>
            </a:r>
            <a:r>
              <a:rPr lang="zh-CN" altLang="en-US" sz="2800" kern="0" dirty="0" smtClean="0">
                <a:latin typeface="+mn-ea"/>
              </a:rPr>
              <a:t>保护</a:t>
            </a:r>
            <a:endParaRPr lang="en-US" altLang="zh-CN" sz="2800" kern="0" dirty="0" smtClean="0">
              <a:latin typeface="+mn-ea"/>
            </a:endParaRPr>
          </a:p>
          <a:p>
            <a:pPr lvl="1"/>
            <a:endParaRPr lang="en-US" altLang="zh-CN" sz="2800" kern="0" dirty="0" smtClean="0">
              <a:latin typeface="+mn-ea"/>
            </a:endParaRPr>
          </a:p>
          <a:p>
            <a:pPr lvl="2"/>
            <a:endParaRPr lang="en-US" altLang="zh-CN" sz="2800" kern="0" dirty="0">
              <a:latin typeface="+mn-ea"/>
            </a:endParaRPr>
          </a:p>
          <a:p>
            <a:pPr lvl="2"/>
            <a:endParaRPr lang="en-US" altLang="zh-CN" sz="2800" kern="0" dirty="0" smtClean="0">
              <a:latin typeface="+mn-ea"/>
            </a:endParaRPr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2815726" y="1590947"/>
            <a:ext cx="3813674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800" kern="0" dirty="0" smtClean="0">
                <a:latin typeface="+mn-ea"/>
              </a:rPr>
              <a:t>后台服务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zh-CN" altLang="en-US" sz="2800" kern="0" dirty="0" smtClean="0">
                <a:latin typeface="+mn-ea"/>
              </a:rPr>
              <a:t>后台作业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en-US" altLang="zh-CN" sz="2800" kern="0" dirty="0" err="1" smtClean="0">
                <a:latin typeface="+mn-ea"/>
              </a:rPr>
              <a:t>Hangfire</a:t>
            </a:r>
            <a:r>
              <a:rPr lang="zh-CN" altLang="en-US" sz="2800" kern="0" dirty="0" smtClean="0">
                <a:latin typeface="+mn-ea"/>
              </a:rPr>
              <a:t>集成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en-US" altLang="zh-CN" sz="2800" kern="0" dirty="0" smtClean="0">
                <a:latin typeface="+mn-ea"/>
              </a:rPr>
              <a:t>Quartz</a:t>
            </a:r>
            <a:r>
              <a:rPr lang="zh-CN" altLang="en-US" sz="2800" kern="0" dirty="0" smtClean="0">
                <a:latin typeface="+mn-ea"/>
              </a:rPr>
              <a:t>集成</a:t>
            </a:r>
            <a:endParaRPr lang="en-US" altLang="zh-CN" sz="2800" kern="0" dirty="0" smtClean="0">
              <a:latin typeface="+mn-ea"/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3147060" y="2354580"/>
            <a:ext cx="338055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800" kern="0" dirty="0" smtClean="0">
                <a:latin typeface="+mn-ea"/>
              </a:rPr>
              <a:t>实时服务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zh-CN" altLang="en-US" sz="2800" kern="0" dirty="0" smtClean="0">
                <a:latin typeface="+mn-ea"/>
              </a:rPr>
              <a:t>通知系统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en-US" altLang="zh-CN" sz="2800" kern="0" dirty="0" smtClean="0">
                <a:latin typeface="+mn-ea"/>
              </a:rPr>
              <a:t>Signal</a:t>
            </a:r>
            <a:r>
              <a:rPr lang="zh-CN" altLang="en-US" sz="2800" kern="0" dirty="0" smtClean="0">
                <a:latin typeface="+mn-ea"/>
              </a:rPr>
              <a:t>集成</a:t>
            </a:r>
            <a:endParaRPr lang="en-US" altLang="zh-CN" sz="2800" kern="0" dirty="0" smtClean="0">
              <a:latin typeface="+mn-ea"/>
            </a:endParaRPr>
          </a:p>
        </p:txBody>
      </p:sp>
      <p:sp>
        <p:nvSpPr>
          <p:cNvPr id="13" name="内容占位符 2"/>
          <p:cNvSpPr txBox="1">
            <a:spLocks/>
          </p:cNvSpPr>
          <p:nvPr/>
        </p:nvSpPr>
        <p:spPr bwMode="auto">
          <a:xfrm>
            <a:off x="2115909" y="1002030"/>
            <a:ext cx="5140781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2800" kern="0" dirty="0" smtClean="0">
                <a:latin typeface="+mn-ea"/>
              </a:rPr>
              <a:t>ORM</a:t>
            </a:r>
          </a:p>
          <a:p>
            <a:pPr lvl="1"/>
            <a:r>
              <a:rPr lang="en-US" altLang="zh-CN" sz="2800" kern="0" dirty="0" err="1" smtClean="0">
                <a:latin typeface="+mn-ea"/>
              </a:rPr>
              <a:t>EntityFramework</a:t>
            </a:r>
            <a:r>
              <a:rPr lang="zh-CN" altLang="en-US" sz="2800" kern="0" dirty="0" smtClean="0">
                <a:latin typeface="+mn-ea"/>
              </a:rPr>
              <a:t>集成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en-US" altLang="zh-CN" sz="2800" kern="0" dirty="0" err="1" smtClean="0">
                <a:latin typeface="+mn-ea"/>
              </a:rPr>
              <a:t>EntityFramework</a:t>
            </a:r>
            <a:r>
              <a:rPr lang="en-US" altLang="zh-CN" sz="2800" kern="0" dirty="0" smtClean="0">
                <a:latin typeface="+mn-ea"/>
              </a:rPr>
              <a:t> Core</a:t>
            </a:r>
            <a:r>
              <a:rPr lang="zh-CN" altLang="en-US" sz="2800" kern="0" dirty="0" smtClean="0">
                <a:latin typeface="+mn-ea"/>
              </a:rPr>
              <a:t>集成</a:t>
            </a:r>
            <a:endParaRPr lang="en-US" altLang="zh-CN" sz="2800" kern="0" dirty="0" smtClean="0">
              <a:latin typeface="+mn-ea"/>
            </a:endParaRPr>
          </a:p>
          <a:p>
            <a:pPr lvl="1"/>
            <a:r>
              <a:rPr lang="en-US" altLang="zh-CN" sz="2800" kern="0" dirty="0" err="1" smtClean="0">
                <a:latin typeface="+mn-ea"/>
              </a:rPr>
              <a:t>Nhibernate</a:t>
            </a:r>
            <a:r>
              <a:rPr lang="zh-CN" altLang="en-US" sz="2800" kern="0" dirty="0" smtClean="0">
                <a:latin typeface="+mn-ea"/>
              </a:rPr>
              <a:t>集成</a:t>
            </a:r>
            <a:endParaRPr lang="en-US" altLang="zh-CN" sz="2800" kern="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8565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altLang="zh-CN" dirty="0" smtClean="0"/>
              <a:t>Module Zero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835525"/>
          </a:xfrm>
        </p:spPr>
        <p:txBody>
          <a:bodyPr/>
          <a:lstStyle/>
          <a:p>
            <a:r>
              <a:rPr lang="en-US" altLang="zh-CN" dirty="0" smtClean="0"/>
              <a:t>ABP</a:t>
            </a:r>
            <a:r>
              <a:rPr lang="zh-CN" altLang="en-US" dirty="0" smtClean="0"/>
              <a:t>框架是可以独立服务于其他任何数据库的，并且尽可能的使用他们能够通用。因此也就没有实现有关储存数据的功能（如：审计日志、</a:t>
            </a:r>
            <a:r>
              <a:rPr lang="en-US" altLang="zh-CN" dirty="0" smtClean="0"/>
              <a:t>Session</a:t>
            </a:r>
            <a:r>
              <a:rPr lang="zh-CN" altLang="en-US" dirty="0" smtClean="0"/>
              <a:t>管理、授权）</a:t>
            </a:r>
            <a:endParaRPr lang="en-US" altLang="zh-CN" dirty="0" smtClean="0"/>
          </a:p>
          <a:p>
            <a:r>
              <a:rPr lang="en-US" altLang="zh-CN" dirty="0"/>
              <a:t>Module Zero</a:t>
            </a:r>
            <a:r>
              <a:rPr lang="zh-CN" altLang="en-US" dirty="0"/>
              <a:t>实现了</a:t>
            </a:r>
            <a:r>
              <a:rPr lang="en-US" altLang="zh-CN" dirty="0"/>
              <a:t>ASP.NET Boilerplate</a:t>
            </a:r>
            <a:r>
              <a:rPr lang="zh-CN" altLang="en-US" dirty="0"/>
              <a:t>框架的所有基础概念，如租户管理（</a:t>
            </a:r>
            <a:r>
              <a:rPr lang="zh-CN" altLang="en-US" dirty="0">
                <a:solidFill>
                  <a:srgbClr val="FF0000"/>
                </a:solidFill>
              </a:rPr>
              <a:t>多租户</a:t>
            </a:r>
            <a:r>
              <a:rPr lang="zh-CN" altLang="en-US" dirty="0"/>
              <a:t>），角色管理，用户管理，</a:t>
            </a:r>
            <a:r>
              <a:rPr lang="en-US" altLang="zh-CN" dirty="0"/>
              <a:t>session</a:t>
            </a:r>
            <a:r>
              <a:rPr lang="zh-CN" altLang="en-US" dirty="0"/>
              <a:t>，授权（权限管理），设置管理，语言管理，审计日志等等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b="1" dirty="0"/>
              <a:t>Microsoft ASP.NET Identity</a:t>
            </a:r>
            <a:r>
              <a:rPr lang="zh-CN" altLang="en-US" b="1" dirty="0"/>
              <a:t>框架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3641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1264</TotalTime>
  <Words>745</Words>
  <Application>Microsoft Office PowerPoint</Application>
  <PresentationFormat>全屏显示(4:3)</PresentationFormat>
  <Paragraphs>126</Paragraphs>
  <Slides>16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宋体</vt:lpstr>
      <vt:lpstr>Arial</vt:lpstr>
      <vt:lpstr>Garamond</vt:lpstr>
      <vt:lpstr>Wingdings</vt:lpstr>
      <vt:lpstr>Edge</vt:lpstr>
      <vt:lpstr>基于DDD的.NET开发框架-ABP介绍</vt:lpstr>
      <vt:lpstr>内容提要</vt:lpstr>
      <vt:lpstr>ABP的总体介绍</vt:lpstr>
      <vt:lpstr>什么是ASP.NET Boilerplate？ </vt:lpstr>
      <vt:lpstr>什么是ASP.NET Boilerplate？ </vt:lpstr>
      <vt:lpstr>什么是ASP.NET Boilerplate？ </vt:lpstr>
      <vt:lpstr>文档和开源地址</vt:lpstr>
      <vt:lpstr>ABP实现的功能特性 </vt:lpstr>
      <vt:lpstr>Module Zero </vt:lpstr>
      <vt:lpstr>ABP+ZERO=?</vt:lpstr>
      <vt:lpstr>介绍github上的项目都是什么</vt:lpstr>
      <vt:lpstr>基于DDD的分层结构-DDD简述 </vt:lpstr>
      <vt:lpstr>领域驱动设计的经典分层架构 </vt:lpstr>
      <vt:lpstr>ABPZero的项目分层架构图(DDD)</vt:lpstr>
      <vt:lpstr>项目结构-案例项目结构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tangxuehua</dc:creator>
  <cp:lastModifiedBy>梁桐铭</cp:lastModifiedBy>
  <cp:revision>325</cp:revision>
  <cp:lastPrinted>1601-01-01T00:00:00Z</cp:lastPrinted>
  <dcterms:created xsi:type="dcterms:W3CDTF">1601-01-01T00:00:00Z</dcterms:created>
  <dcterms:modified xsi:type="dcterms:W3CDTF">2017-04-08T02:58:24Z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