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lv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6"/>
  </p:notesMasterIdLst>
  <p:sldIdLst>
    <p:sldId id="256" r:id="rId3"/>
    <p:sldId id="291" r:id="rId4"/>
    <p:sldId id="278" r:id="rId5"/>
    <p:sldId id="279" r:id="rId6"/>
    <p:sldId id="293" r:id="rId7"/>
    <p:sldId id="286" r:id="rId8"/>
    <p:sldId id="296" r:id="rId9"/>
    <p:sldId id="299" r:id="rId10"/>
    <p:sldId id="280" r:id="rId11"/>
    <p:sldId id="300" r:id="rId12"/>
    <p:sldId id="301" r:id="rId13"/>
    <p:sldId id="287" r:id="rId14"/>
    <p:sldId id="294" r:id="rId15"/>
    <p:sldId id="288" r:id="rId16"/>
    <p:sldId id="303" r:id="rId17"/>
    <p:sldId id="295" r:id="rId18"/>
    <p:sldId id="290" r:id="rId19"/>
    <p:sldId id="304" r:id="rId20"/>
    <p:sldId id="283" r:id="rId21"/>
    <p:sldId id="305" r:id="rId22"/>
    <p:sldId id="284" r:id="rId23"/>
    <p:sldId id="306" r:id="rId24"/>
    <p:sldId id="266" r:id="rId2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 autoAdjust="0"/>
    <p:restoredTop sz="98934" autoAdjust="0"/>
  </p:normalViewPr>
  <p:slideViewPr>
    <p:cSldViewPr snapToGrid="0">
      <p:cViewPr>
        <p:scale>
          <a:sx n="70" d="100"/>
          <a:sy n="70" d="100"/>
        </p:scale>
        <p:origin x="-702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94420E8-F754-4D80-B13A-BB3C6D89F36A}" type="datetimeFigureOut">
              <a:rPr lang="zh-CN" altLang="en-US"/>
              <a:pPr>
                <a:defRPr/>
              </a:pPr>
              <a:t>2015/3/12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654ED7A-02D6-4F7F-BD57-B15729FCAD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788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C8E2D-8AD4-4313-8DC5-E1457A7D5247}" type="datetimeFigureOut">
              <a:rPr lang="zh-CN" altLang="en-US"/>
              <a:pPr>
                <a:defRPr/>
              </a:pPr>
              <a:t>2015/3/12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4B98D-4464-475F-8B5D-DDCC7B8FB7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C2D8D-5BB2-4742-BBE6-E66C4E60D53B}" type="datetimeFigureOut">
              <a:rPr lang="zh-CN" altLang="en-US"/>
              <a:pPr>
                <a:defRPr/>
              </a:pPr>
              <a:t>2015/3/12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48F8E-CA61-4AEF-9CF8-56FC78B39F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1681B-5235-4C77-A486-59B83A10C794}" type="datetimeFigureOut">
              <a:rPr lang="zh-CN" altLang="en-US"/>
              <a:pPr>
                <a:defRPr/>
              </a:pPr>
              <a:t>2015/3/12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AD56C-911E-40DC-8DBD-C1BE291734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5BCC9-393E-48AE-9DFF-28E764197CE7}" type="datetime1">
              <a:rPr lang="zh-CN" altLang="en-US"/>
              <a:pPr>
                <a:defRPr/>
              </a:pPr>
              <a:t>2015/3/12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262E2-1605-43E3-8173-425B4C6089D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982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4B898-D8A3-4AF6-81C1-5256AE44E53C}" type="datetime1">
              <a:rPr lang="zh-CN" altLang="en-US"/>
              <a:pPr>
                <a:defRPr/>
              </a:pPr>
              <a:t>2015/3/12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40E7D-0E21-4815-AFC6-5CB467C5E7E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45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85231-C717-4025-835B-02004DC32A5C}" type="datetime1">
              <a:rPr lang="zh-CN" altLang="en-US"/>
              <a:pPr>
                <a:defRPr/>
              </a:pPr>
              <a:t>2015/3/12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00307-5F12-4319-A6C6-1FB81395699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19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3B9AB-E1D5-4771-AD76-93156751A708}" type="datetime1">
              <a:rPr lang="zh-CN" altLang="en-US"/>
              <a:pPr>
                <a:defRPr/>
              </a:pPr>
              <a:t>2015/3/12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E01A7-D08B-4371-B870-ACB8B4EF1D8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23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FB556-71AB-405A-BA6F-4AFF24EEA042}" type="datetime1">
              <a:rPr lang="zh-CN" altLang="en-US"/>
              <a:pPr>
                <a:defRPr/>
              </a:pPr>
              <a:t>2015/3/12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77284-CCF4-44FA-9E67-0E10C6DE9EE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463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40AC4-D3C8-40AF-BF9D-095334753A85}" type="datetime1">
              <a:rPr lang="zh-CN" altLang="en-US"/>
              <a:pPr>
                <a:defRPr/>
              </a:pPr>
              <a:t>2015/3/12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9FF23-716E-4110-91DC-D5B1F40E6E7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95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903EB-4E83-41F2-A059-725E8C60E8A0}" type="datetime1">
              <a:rPr lang="zh-CN" altLang="en-US"/>
              <a:pPr>
                <a:defRPr/>
              </a:pPr>
              <a:t>2015/3/12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238E1-4ACA-4F8B-9497-A77B705C9D0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382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548F9-1CB5-4291-98A5-937363D21AE1}" type="datetime1">
              <a:rPr lang="zh-CN" altLang="en-US"/>
              <a:pPr>
                <a:defRPr/>
              </a:pPr>
              <a:t>2015/3/12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6FD53-160E-4283-ABAD-7829C50216F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5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6A0E3-9552-4CC8-AF1F-147120B5B81B}" type="datetimeFigureOut">
              <a:rPr lang="zh-CN" altLang="en-US"/>
              <a:pPr>
                <a:defRPr/>
              </a:pPr>
              <a:t>2015/3/12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F1780-4218-4E2F-83DD-809B3D4642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A5702-1C7D-4672-ADE7-89A3B620DCF2}" type="datetime1">
              <a:rPr lang="zh-CN" altLang="en-US"/>
              <a:pPr>
                <a:defRPr/>
              </a:pPr>
              <a:t>2015/3/12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3F97E-454E-41F2-8BF7-A501837715E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87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2E572-912C-4382-A91F-C3A896E9A366}" type="datetime1">
              <a:rPr lang="zh-CN" altLang="en-US"/>
              <a:pPr>
                <a:defRPr/>
              </a:pPr>
              <a:t>2015/3/12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DF748-1B3D-4FE0-B947-E7596D47332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890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B4C1E-8F0E-4D90-B52C-B78658E0B5F4}" type="datetime1">
              <a:rPr lang="zh-CN" altLang="en-US"/>
              <a:pPr>
                <a:defRPr/>
              </a:pPr>
              <a:t>2015/3/12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C16C0-08D9-420E-B265-5789DA07399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486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B0DB1-ACEF-4CFC-AD9F-291C6A5E4712}" type="datetime1">
              <a:rPr lang="zh-CN" altLang="en-US"/>
              <a:pPr>
                <a:defRPr/>
              </a:pPr>
              <a:t>2015/3/12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F3EE8-6FB0-4967-AB03-DA3EAF4DAFA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2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FD347-C5EA-4C06-8770-F67BA7414176}" type="datetimeFigureOut">
              <a:rPr lang="zh-CN" altLang="en-US"/>
              <a:pPr>
                <a:defRPr/>
              </a:pPr>
              <a:t>2015/3/12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96D00-4045-43F4-B8A4-F5E362E238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F682-8D1E-4611-8B25-6F91E4A20090}" type="datetimeFigureOut">
              <a:rPr lang="zh-CN" altLang="en-US"/>
              <a:pPr>
                <a:defRPr/>
              </a:pPr>
              <a:t>2015/3/12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5D4C4-5617-4EB8-9900-0F069A05FC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BA482-F615-45F8-8AB4-7D9E6FFFC510}" type="datetimeFigureOut">
              <a:rPr lang="zh-CN" altLang="en-US"/>
              <a:pPr>
                <a:defRPr/>
              </a:pPr>
              <a:t>2015/3/12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7BF11-D7B1-4D3D-80BC-FDB848EB4D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19B77-0EAC-43F9-A076-7B339CC2B70D}" type="datetimeFigureOut">
              <a:rPr lang="zh-CN" altLang="en-US"/>
              <a:pPr>
                <a:defRPr/>
              </a:pPr>
              <a:t>2015/3/12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08AB2-095F-4442-B5B3-1158FC17DA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A405B-2453-4EBC-952B-3DAFCF0F2EB1}" type="datetimeFigureOut">
              <a:rPr lang="zh-CN" altLang="en-US"/>
              <a:pPr>
                <a:defRPr/>
              </a:pPr>
              <a:t>2015/3/12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89B0C-67B8-4A24-AB4E-678D638EFB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F67F0-D89F-4E42-A79F-CCE8D9551236}" type="datetimeFigureOut">
              <a:rPr lang="zh-CN" altLang="en-US"/>
              <a:pPr>
                <a:defRPr/>
              </a:pPr>
              <a:t>2015/3/12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42C38-F133-4034-A839-D6A586D396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C5FC3-927A-4B83-8EE0-1C1645055C14}" type="datetimeFigureOut">
              <a:rPr lang="zh-CN" altLang="en-US"/>
              <a:pPr>
                <a:defRPr/>
              </a:pPr>
              <a:t>2015/3/12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7B0C-D934-4E5A-BE69-CFD86CF6B0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2A269E6-7990-473E-B136-1AAF85FF3062}" type="datetimeFigureOut">
              <a:rPr lang="zh-CN" altLang="en-US"/>
              <a:pPr>
                <a:defRPr/>
              </a:pPr>
              <a:t>2015/3/12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F05857C-CF05-48EF-8124-8BEE6D5E45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buFont typeface="Arial" pitchFamily="34" charset="0"/>
              <a:buNone/>
              <a:defRPr/>
            </a:pPr>
            <a:fld id="{E4BC01A9-6BA5-49C4-B409-72FE8EFEB8A4}" type="datetime1">
              <a:rPr lang="zh-CN" altLang="en-US">
                <a:latin typeface="Arial" pitchFamily="34" charset="0"/>
                <a:ea typeface="宋体" pitchFamily="2" charset="-122"/>
              </a:rPr>
              <a:pPr>
                <a:buFont typeface="Arial" pitchFamily="34" charset="0"/>
                <a:buNone/>
                <a:defRPr/>
              </a:pPr>
              <a:t>2015/3/12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buFont typeface="Arial" pitchFamily="34" charset="0"/>
              <a:buNone/>
              <a:defRPr/>
            </a:pPr>
            <a:endParaRPr lang="zh-CN" altLang="zh-CN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buFont typeface="Arial" pitchFamily="34" charset="0"/>
              <a:buNone/>
              <a:defRPr/>
            </a:pPr>
            <a:fld id="{EDE645EE-6391-49C4-B079-317C8220C4B9}" type="slidenum">
              <a:rPr lang="zh-CN" altLang="en-US">
                <a:latin typeface="Arial" pitchFamily="34" charset="0"/>
                <a:ea typeface="宋体" pitchFamily="2" charset="-122"/>
              </a:rPr>
              <a:pPr>
                <a:buFont typeface="Arial" pitchFamily="34" charset="0"/>
                <a:buNone/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847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1.flv"/><Relationship Id="rId1" Type="http://schemas.microsoft.com/office/2007/relationships/media" Target="../media/media1.flv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3"/>
          <p:cNvSpPr txBox="1">
            <a:spLocks noChangeArrowheads="1"/>
          </p:cNvSpPr>
          <p:nvPr/>
        </p:nvSpPr>
        <p:spPr bwMode="auto">
          <a:xfrm>
            <a:off x="3311525" y="4364038"/>
            <a:ext cx="4992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Roboto Th"/>
                <a:ea typeface="GulimChe" pitchFamily="49" charset="-127"/>
              </a:rPr>
              <a:t>Innovation leading the world</a:t>
            </a:r>
            <a:endParaRPr lang="zh-CN" altLang="en-US" sz="2400" dirty="0">
              <a:solidFill>
                <a:schemeClr val="bg1"/>
              </a:solidFill>
              <a:latin typeface="Roboto Th"/>
              <a:ea typeface="GulimChe" pitchFamily="49" charset="-127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4922" y="2215639"/>
            <a:ext cx="10592191" cy="923330"/>
          </a:xfrm>
          <a:prstGeom prst="rect">
            <a:avLst/>
          </a:prstGeom>
          <a:noFill/>
          <a:ln>
            <a:noFill/>
          </a:ln>
        </p:spPr>
        <p:txBody>
          <a:bodyPr vert="horz" wrap="square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 smtClean="0">
                <a:solidFill>
                  <a:schemeClr val="bg1">
                    <a:alpha val="60000"/>
                  </a:schemeClr>
                </a:solidFill>
                <a:latin typeface="Roboto Th" pitchFamily="2" charset="0"/>
                <a:ea typeface="+mn-ea"/>
              </a:rPr>
              <a:t>Evolvement of Mobile Phone</a:t>
            </a:r>
            <a:endParaRPr lang="zh-CN" altLang="en-US" sz="5400" b="1" dirty="0">
              <a:solidFill>
                <a:schemeClr val="bg1">
                  <a:alpha val="60000"/>
                </a:schemeClr>
              </a:solidFill>
              <a:latin typeface="Roboto Th" pitchFamily="2" charset="0"/>
              <a:ea typeface="+mn-ea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406185" y="955343"/>
            <a:ext cx="4011613" cy="534348"/>
          </a:xfrm>
        </p:spPr>
        <p:txBody>
          <a:bodyPr/>
          <a:lstStyle/>
          <a:p>
            <a:r>
              <a:rPr lang="en-US" sz="2400" dirty="0" smtClean="0"/>
              <a:t>1998</a:t>
            </a:r>
            <a:r>
              <a:rPr lang="zh-CN" altLang="en-US" sz="2400" dirty="0" smtClean="0"/>
              <a:t>年 </a:t>
            </a:r>
            <a:r>
              <a:rPr lang="en-US" altLang="zh-CN" sz="2400" dirty="0" smtClean="0"/>
              <a:t>--- </a:t>
            </a:r>
            <a:r>
              <a:rPr lang="zh-CN" altLang="en-US" sz="2400" dirty="0"/>
              <a:t>第一</a:t>
            </a:r>
            <a:r>
              <a:rPr lang="zh-CN" altLang="en-US" sz="2400" dirty="0" smtClean="0"/>
              <a:t>款滑盖</a:t>
            </a:r>
            <a:r>
              <a:rPr lang="zh-CN" altLang="en-US" sz="2400" dirty="0" smtClean="0"/>
              <a:t>手</a:t>
            </a:r>
            <a:r>
              <a:rPr lang="zh-CN" altLang="en-US" sz="2400" dirty="0" smtClean="0"/>
              <a:t>机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496335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49340" cy="483229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937" y="3272533"/>
            <a:ext cx="5409063" cy="3223802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 bwMode="auto">
          <a:xfrm rot="1379818">
            <a:off x="6009565" y="1796207"/>
            <a:ext cx="2988798" cy="870798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dirty="0"/>
              <a:t>西门子 </a:t>
            </a:r>
            <a:r>
              <a:rPr lang="en-US" altLang="zh-CN" dirty="0"/>
              <a:t>SL10</a:t>
            </a:r>
          </a:p>
        </p:txBody>
      </p:sp>
    </p:spTree>
    <p:extLst>
      <p:ext uri="{BB962C8B-B14F-4D97-AF65-F5344CB8AC3E}">
        <p14:creationId xmlns:p14="http://schemas.microsoft.com/office/powerpoint/2010/main" val="272219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605517" y="1009933"/>
            <a:ext cx="4812282" cy="479757"/>
          </a:xfrm>
        </p:spPr>
        <p:txBody>
          <a:bodyPr/>
          <a:lstStyle/>
          <a:p>
            <a:r>
              <a:rPr lang="en-US" sz="2400" dirty="0" smtClean="0"/>
              <a:t>1998</a:t>
            </a:r>
            <a:r>
              <a:rPr lang="zh-CN" altLang="en-US" sz="2400" dirty="0" smtClean="0"/>
              <a:t>年</a:t>
            </a:r>
            <a:r>
              <a:rPr lang="en-US" sz="2400" dirty="0" smtClean="0"/>
              <a:t> </a:t>
            </a:r>
            <a:r>
              <a:rPr lang="en-US" altLang="zh-CN" sz="2400" dirty="0" smtClean="0"/>
              <a:t>--- </a:t>
            </a:r>
            <a:r>
              <a:rPr lang="zh-CN" altLang="en-US" sz="2400" dirty="0" smtClean="0"/>
              <a:t>第一款植入游戏的手机</a:t>
            </a:r>
            <a:endParaRPr lang="en-US" sz="24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20437" cy="6496335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7419834" y="1871829"/>
            <a:ext cx="1806053" cy="885020"/>
          </a:xfrm>
        </p:spPr>
        <p:txBody>
          <a:bodyPr/>
          <a:lstStyle/>
          <a:p>
            <a:r>
              <a:rPr lang="zh-CN" altLang="en-US" sz="2000" dirty="0" smtClean="0"/>
              <a:t>“</a:t>
            </a:r>
            <a:r>
              <a:rPr lang="zh-CN" altLang="en-US" sz="2000" dirty="0" smtClean="0"/>
              <a:t>贪吃蛇”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496335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Cloud 5"/>
          <p:cNvSpPr/>
          <p:nvPr/>
        </p:nvSpPr>
        <p:spPr bwMode="auto">
          <a:xfrm rot="20562739">
            <a:off x="3812276" y="2997210"/>
            <a:ext cx="2988798" cy="870798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dirty="0"/>
              <a:t>诺基亚</a:t>
            </a:r>
            <a:r>
              <a:rPr lang="en-US" altLang="zh-CN" dirty="0"/>
              <a:t>5110</a:t>
            </a:r>
          </a:p>
        </p:txBody>
      </p:sp>
    </p:spTree>
    <p:extLst>
      <p:ext uri="{BB962C8B-B14F-4D97-AF65-F5344CB8AC3E}">
        <p14:creationId xmlns:p14="http://schemas.microsoft.com/office/powerpoint/2010/main" val="263579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406185" y="914399"/>
            <a:ext cx="4011613" cy="575291"/>
          </a:xfrm>
        </p:spPr>
        <p:txBody>
          <a:bodyPr/>
          <a:lstStyle/>
          <a:p>
            <a:r>
              <a:rPr lang="en-US" sz="2400" dirty="0" smtClean="0"/>
              <a:t>1999</a:t>
            </a:r>
            <a:r>
              <a:rPr lang="zh-CN" altLang="en-US" sz="2400" dirty="0" smtClean="0"/>
              <a:t>年</a:t>
            </a:r>
            <a:r>
              <a:rPr lang="en-US" sz="2400" dirty="0" smtClean="0"/>
              <a:t> </a:t>
            </a:r>
            <a:r>
              <a:rPr lang="en-US" altLang="zh-CN" sz="2400" dirty="0" smtClean="0"/>
              <a:t>--- </a:t>
            </a:r>
            <a:r>
              <a:rPr lang="zh-CN" altLang="en-US" sz="2400" dirty="0" smtClean="0"/>
              <a:t>第一部双频手机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7419834" y="1871828"/>
            <a:ext cx="4011613" cy="489235"/>
          </a:xfrm>
        </p:spPr>
        <p:txBody>
          <a:bodyPr/>
          <a:lstStyle/>
          <a:p>
            <a:r>
              <a:rPr lang="en-US" sz="2000" dirty="0" smtClean="0"/>
              <a:t>GSM 900/1800MHZ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496335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3" y="354842"/>
            <a:ext cx="5559177" cy="5559177"/>
          </a:xfrm>
        </p:spPr>
      </p:pic>
      <p:sp>
        <p:nvSpPr>
          <p:cNvPr id="8" name="Cloud 7"/>
          <p:cNvSpPr/>
          <p:nvPr/>
        </p:nvSpPr>
        <p:spPr bwMode="auto">
          <a:xfrm>
            <a:off x="6157877" y="3461233"/>
            <a:ext cx="2988798" cy="870798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dirty="0"/>
              <a:t>诺基亚</a:t>
            </a:r>
            <a:r>
              <a:rPr lang="en-US" altLang="zh-CN" dirty="0"/>
              <a:t>6150</a:t>
            </a:r>
          </a:p>
        </p:txBody>
      </p:sp>
    </p:spTree>
    <p:extLst>
      <p:ext uri="{BB962C8B-B14F-4D97-AF65-F5344CB8AC3E}">
        <p14:creationId xmlns:p14="http://schemas.microsoft.com/office/powerpoint/2010/main" val="162253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2956" y="518615"/>
            <a:ext cx="11286284" cy="643530"/>
          </a:xfrm>
        </p:spPr>
        <p:txBody>
          <a:bodyPr/>
          <a:lstStyle/>
          <a:p>
            <a:r>
              <a:rPr lang="en-US" sz="2400" dirty="0" smtClean="0"/>
              <a:t>1999</a:t>
            </a:r>
            <a:r>
              <a:rPr lang="zh-CN" altLang="en-US" sz="2400" dirty="0" smtClean="0"/>
              <a:t>年</a:t>
            </a:r>
            <a:r>
              <a:rPr lang="en-US" sz="2400" dirty="0" smtClean="0"/>
              <a:t> </a:t>
            </a:r>
            <a:r>
              <a:rPr lang="en-US" altLang="zh-CN" sz="2400" dirty="0" smtClean="0"/>
              <a:t>--- </a:t>
            </a:r>
            <a:r>
              <a:rPr lang="zh-CN" altLang="en-US" sz="2400" dirty="0"/>
              <a:t>第一</a:t>
            </a:r>
            <a:r>
              <a:rPr lang="zh-CN" altLang="en-US" sz="2400" dirty="0" smtClean="0"/>
              <a:t>款智能</a:t>
            </a:r>
            <a:r>
              <a:rPr lang="zh-CN" altLang="en-US" sz="2400" dirty="0" smtClean="0"/>
              <a:t>手</a:t>
            </a:r>
            <a:r>
              <a:rPr lang="zh-CN" altLang="en-US" sz="2400" dirty="0" smtClean="0"/>
              <a:t>机 </a:t>
            </a:r>
            <a:r>
              <a:rPr lang="en-US" altLang="zh-CN" sz="2400" dirty="0" smtClean="0"/>
              <a:t>&amp; </a:t>
            </a:r>
            <a:r>
              <a:rPr lang="zh-CN" altLang="en-US" sz="2400" dirty="0" smtClean="0"/>
              <a:t>第</a:t>
            </a:r>
            <a:r>
              <a:rPr lang="zh-CN" altLang="en-US" sz="2400" dirty="0"/>
              <a:t>一</a:t>
            </a:r>
            <a:r>
              <a:rPr lang="zh-CN" altLang="en-US" sz="2400" dirty="0" smtClean="0"/>
              <a:t>部触</a:t>
            </a:r>
            <a:r>
              <a:rPr lang="zh-CN" altLang="en-US" sz="2400" dirty="0"/>
              <a:t>摸</a:t>
            </a:r>
            <a:r>
              <a:rPr lang="zh-CN" altLang="en-US" sz="2400" dirty="0" smtClean="0"/>
              <a:t>屏手</a:t>
            </a:r>
            <a:r>
              <a:rPr lang="zh-CN" altLang="en-US" sz="2400" dirty="0" smtClean="0"/>
              <a:t>机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&amp; </a:t>
            </a:r>
            <a:r>
              <a:rPr lang="zh-CN" altLang="en-US" sz="2400" dirty="0" smtClean="0"/>
              <a:t>第</a:t>
            </a:r>
            <a:r>
              <a:rPr lang="zh-CN" altLang="en-US" sz="2400" dirty="0"/>
              <a:t>一部中文手写识别输入的手机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7447129" y="1899125"/>
            <a:ext cx="4011613" cy="1130678"/>
          </a:xfrm>
        </p:spPr>
        <p:txBody>
          <a:bodyPr/>
          <a:lstStyle/>
          <a:p>
            <a:r>
              <a:rPr lang="zh-CN" altLang="en-US" sz="2000" dirty="0" smtClean="0"/>
              <a:t>搭</a:t>
            </a:r>
            <a:r>
              <a:rPr lang="zh-CN" altLang="en-US" sz="2000" dirty="0"/>
              <a:t>载</a:t>
            </a:r>
            <a:r>
              <a:rPr lang="en-US" sz="2000" dirty="0" smtClean="0"/>
              <a:t>PPSM </a:t>
            </a:r>
            <a:r>
              <a:rPr lang="en-US" sz="2000" dirty="0"/>
              <a:t>(Personal Portable Systems Manager)</a:t>
            </a:r>
            <a:r>
              <a:rPr lang="zh-CN" altLang="en-US" sz="2000" dirty="0"/>
              <a:t>操作系统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496335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435"/>
            <a:ext cx="6350000" cy="4279900"/>
          </a:xfrm>
        </p:spPr>
      </p:pic>
      <p:sp>
        <p:nvSpPr>
          <p:cNvPr id="6" name="Cloud 5"/>
          <p:cNvSpPr/>
          <p:nvPr/>
        </p:nvSpPr>
        <p:spPr bwMode="auto">
          <a:xfrm>
            <a:off x="6157877" y="3461233"/>
            <a:ext cx="3313669" cy="870798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dirty="0"/>
              <a:t>摩托罗拉天拓</a:t>
            </a:r>
            <a:r>
              <a:rPr lang="en-US" dirty="0"/>
              <a:t>A6188</a:t>
            </a:r>
          </a:p>
        </p:txBody>
      </p:sp>
    </p:spTree>
    <p:extLst>
      <p:ext uri="{BB962C8B-B14F-4D97-AF65-F5344CB8AC3E}">
        <p14:creationId xmlns:p14="http://schemas.microsoft.com/office/powerpoint/2010/main" val="23371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474424" y="423080"/>
            <a:ext cx="4011613" cy="534348"/>
          </a:xfrm>
        </p:spPr>
        <p:txBody>
          <a:bodyPr/>
          <a:lstStyle/>
          <a:p>
            <a:r>
              <a:rPr lang="en-US" altLang="zh-CN" sz="2400" dirty="0" smtClean="0"/>
              <a:t>2000</a:t>
            </a:r>
            <a:r>
              <a:rPr lang="zh-CN" altLang="en-US" sz="2400" dirty="0" smtClean="0"/>
              <a:t>年</a:t>
            </a:r>
            <a:r>
              <a:rPr lang="en-US" altLang="zh-CN" sz="2400" dirty="0" smtClean="0"/>
              <a:t> </a:t>
            </a:r>
            <a:r>
              <a:rPr lang="en-US" altLang="zh-CN" sz="2400" dirty="0" smtClean="0"/>
              <a:t>--- </a:t>
            </a:r>
            <a:r>
              <a:rPr lang="zh-CN" altLang="en-US" sz="2400" dirty="0" smtClean="0"/>
              <a:t>第</a:t>
            </a:r>
            <a:r>
              <a:rPr lang="zh-CN" altLang="en-US" sz="2400" dirty="0"/>
              <a:t>一款照相手机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7427483" y="1060743"/>
            <a:ext cx="4764517" cy="1231718"/>
          </a:xfrm>
        </p:spPr>
        <p:txBody>
          <a:bodyPr/>
          <a:lstStyle/>
          <a:p>
            <a:r>
              <a:rPr lang="zh-CN" altLang="en-US" sz="2000" dirty="0"/>
              <a:t>夏普联合日本移动运营商</a:t>
            </a:r>
            <a:r>
              <a:rPr lang="en-US" sz="2000" dirty="0" smtClean="0"/>
              <a:t>J-PHONE</a:t>
            </a:r>
            <a:r>
              <a:rPr lang="zh-CN" altLang="en-US" sz="2000" dirty="0" smtClean="0"/>
              <a:t>推出</a:t>
            </a:r>
            <a:endParaRPr lang="en-US" altLang="zh-CN" sz="2000" dirty="0"/>
          </a:p>
          <a:p>
            <a:r>
              <a:rPr lang="zh-CN" altLang="en-US" sz="2000" dirty="0" smtClean="0"/>
              <a:t>内</a:t>
            </a:r>
            <a:r>
              <a:rPr lang="zh-CN" altLang="en-US" sz="2000" dirty="0"/>
              <a:t>置</a:t>
            </a:r>
            <a:r>
              <a:rPr lang="en-US" altLang="zh-CN" sz="2000" dirty="0"/>
              <a:t>11</a:t>
            </a:r>
            <a:r>
              <a:rPr lang="zh-CN" altLang="en-US" sz="2000" dirty="0"/>
              <a:t>万像素</a:t>
            </a:r>
            <a:r>
              <a:rPr lang="en-US" altLang="zh-CN" sz="2000" dirty="0"/>
              <a:t>CCD</a:t>
            </a:r>
            <a:r>
              <a:rPr lang="zh-CN" altLang="en-US" sz="2000" dirty="0"/>
              <a:t>摄像</a:t>
            </a:r>
            <a:r>
              <a:rPr lang="zh-CN" altLang="en-US" sz="2000" dirty="0" smtClean="0"/>
              <a:t>头</a:t>
            </a:r>
            <a:endParaRPr lang="en-US" altLang="zh-CN" sz="2000" dirty="0" smtClean="0"/>
          </a:p>
          <a:p>
            <a:r>
              <a:rPr lang="en-US" altLang="zh-CN" sz="2000" dirty="0"/>
              <a:t>96×130</a:t>
            </a:r>
            <a:r>
              <a:rPr lang="zh-CN" altLang="en-US" sz="2000" dirty="0"/>
              <a:t>像素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496335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35342" cy="649633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986" y="2991135"/>
            <a:ext cx="4762500" cy="3505200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 bwMode="auto">
          <a:xfrm>
            <a:off x="5759355" y="2292460"/>
            <a:ext cx="1924335" cy="698675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J-SH04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5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496335" y="720101"/>
            <a:ext cx="5481023" cy="507051"/>
          </a:xfrm>
        </p:spPr>
        <p:txBody>
          <a:bodyPr/>
          <a:lstStyle/>
          <a:p>
            <a:r>
              <a:rPr lang="en-US" altLang="zh-CN" sz="2400" dirty="0" smtClean="0"/>
              <a:t>2000</a:t>
            </a:r>
            <a:r>
              <a:rPr lang="zh-CN" altLang="en-US" sz="2400" dirty="0" smtClean="0"/>
              <a:t>年</a:t>
            </a:r>
            <a:r>
              <a:rPr lang="en-US" altLang="zh-CN" sz="2400" dirty="0" smtClean="0"/>
              <a:t> </a:t>
            </a:r>
            <a:r>
              <a:rPr lang="en-US" altLang="zh-CN" sz="2400" dirty="0" smtClean="0"/>
              <a:t>--- </a:t>
            </a:r>
            <a:r>
              <a:rPr lang="zh-CN" altLang="en-US" sz="2400" dirty="0" smtClean="0"/>
              <a:t>第</a:t>
            </a:r>
            <a:r>
              <a:rPr lang="zh-CN" altLang="en-US" sz="2400" dirty="0"/>
              <a:t>一</a:t>
            </a:r>
            <a:r>
              <a:rPr lang="zh-CN" altLang="en-US" sz="2400" dirty="0" smtClean="0"/>
              <a:t>款内置</a:t>
            </a:r>
            <a:r>
              <a:rPr lang="en-US" altLang="zh-CN" sz="2400" dirty="0" smtClean="0"/>
              <a:t>MP3</a:t>
            </a:r>
            <a:r>
              <a:rPr lang="zh-CN" altLang="en-US" sz="2400" dirty="0" smtClean="0"/>
              <a:t>功能的手机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496335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101"/>
            <a:ext cx="6292868" cy="5240741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 bwMode="auto">
          <a:xfrm>
            <a:off x="6292868" y="2991135"/>
            <a:ext cx="2291574" cy="698675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dirty="0"/>
              <a:t>西门子</a:t>
            </a:r>
            <a:r>
              <a:rPr lang="en-US" altLang="zh-CN" dirty="0"/>
              <a:t>6688</a:t>
            </a:r>
          </a:p>
        </p:txBody>
      </p:sp>
    </p:spTree>
    <p:extLst>
      <p:ext uri="{BB962C8B-B14F-4D97-AF65-F5344CB8AC3E}">
        <p14:creationId xmlns:p14="http://schemas.microsoft.com/office/powerpoint/2010/main" val="174700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687403" y="832513"/>
            <a:ext cx="4730395" cy="657178"/>
          </a:xfrm>
        </p:spPr>
        <p:txBody>
          <a:bodyPr/>
          <a:lstStyle/>
          <a:p>
            <a:r>
              <a:rPr lang="en-US" altLang="zh-CN" sz="2400" dirty="0" smtClean="0"/>
              <a:t>2000</a:t>
            </a:r>
            <a:r>
              <a:rPr lang="zh-CN" altLang="en-US" sz="2400" dirty="0" smtClean="0"/>
              <a:t>年</a:t>
            </a:r>
            <a:r>
              <a:rPr lang="en-US" altLang="zh-CN" sz="2400" dirty="0" smtClean="0"/>
              <a:t> </a:t>
            </a:r>
            <a:r>
              <a:rPr lang="en-US" altLang="zh-CN" sz="2400" dirty="0" smtClean="0"/>
              <a:t>--- </a:t>
            </a:r>
            <a:r>
              <a:rPr lang="zh-CN" altLang="en-US" sz="2400" dirty="0" smtClean="0"/>
              <a:t>第</a:t>
            </a:r>
            <a:r>
              <a:rPr lang="zh-CN" altLang="en-US" sz="2400" dirty="0"/>
              <a:t>一款三频全球通手机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6942162" y="1830886"/>
            <a:ext cx="4011613" cy="639360"/>
          </a:xfrm>
        </p:spPr>
        <p:txBody>
          <a:bodyPr/>
          <a:lstStyle/>
          <a:p>
            <a:pPr algn="ctr"/>
            <a:r>
              <a:rPr lang="en-US" sz="2000" dirty="0" smtClean="0"/>
              <a:t>GSM </a:t>
            </a:r>
            <a:r>
              <a:rPr lang="en-US" sz="2000" dirty="0" smtClean="0"/>
              <a:t>900/1800/1900MHz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496335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44955" cy="6496335"/>
          </a:xfrm>
        </p:spPr>
      </p:pic>
      <p:sp>
        <p:nvSpPr>
          <p:cNvPr id="8" name="Cloud 7"/>
          <p:cNvSpPr/>
          <p:nvPr/>
        </p:nvSpPr>
        <p:spPr bwMode="auto">
          <a:xfrm>
            <a:off x="4722125" y="2991135"/>
            <a:ext cx="3862317" cy="698675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dirty="0"/>
              <a:t>摩托罗拉</a:t>
            </a:r>
            <a:r>
              <a:rPr lang="en-US" dirty="0"/>
              <a:t>L2000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1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406185" y="928047"/>
            <a:ext cx="4011613" cy="561643"/>
          </a:xfrm>
        </p:spPr>
        <p:txBody>
          <a:bodyPr/>
          <a:lstStyle/>
          <a:p>
            <a:r>
              <a:rPr lang="en-US" sz="2400" dirty="0" smtClean="0"/>
              <a:t>2001</a:t>
            </a:r>
            <a:r>
              <a:rPr lang="zh-CN" altLang="en-US" sz="2400" dirty="0" smtClean="0"/>
              <a:t>年 </a:t>
            </a:r>
            <a:r>
              <a:rPr lang="en-US" altLang="zh-CN" sz="2400" dirty="0" smtClean="0"/>
              <a:t>---</a:t>
            </a:r>
            <a:r>
              <a:rPr lang="en-US" sz="2400" dirty="0" smtClean="0"/>
              <a:t> </a:t>
            </a:r>
            <a:r>
              <a:rPr lang="zh-CN" altLang="en-US" sz="2400" dirty="0" smtClean="0"/>
              <a:t>第一款彩屏手机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7392539" y="1776295"/>
            <a:ext cx="4011613" cy="966906"/>
          </a:xfrm>
        </p:spPr>
        <p:txBody>
          <a:bodyPr/>
          <a:lstStyle/>
          <a:p>
            <a:r>
              <a:rPr lang="en-US" altLang="zh-CN" sz="2000" dirty="0" smtClean="0"/>
              <a:t>256</a:t>
            </a:r>
            <a:r>
              <a:rPr lang="zh-CN" altLang="en-US" sz="2000" dirty="0"/>
              <a:t>色</a:t>
            </a:r>
            <a:r>
              <a:rPr lang="en-US" sz="2000" dirty="0"/>
              <a:t>STN</a:t>
            </a:r>
            <a:r>
              <a:rPr lang="zh-CN" altLang="en-US" sz="2000" dirty="0"/>
              <a:t>彩色屏幕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496335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62500" cy="649633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2924460"/>
            <a:ext cx="4762500" cy="3571875"/>
          </a:xfrm>
        </p:spPr>
      </p:pic>
      <p:sp>
        <p:nvSpPr>
          <p:cNvPr id="10" name="Cloud 9"/>
          <p:cNvSpPr/>
          <p:nvPr/>
        </p:nvSpPr>
        <p:spPr bwMode="auto">
          <a:xfrm rot="1345012">
            <a:off x="4991516" y="2614464"/>
            <a:ext cx="2399977" cy="870246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dirty="0"/>
              <a:t>爱立信</a:t>
            </a:r>
            <a:r>
              <a:rPr lang="en-US" dirty="0"/>
              <a:t>T68</a:t>
            </a:r>
          </a:p>
        </p:txBody>
      </p:sp>
    </p:spTree>
    <p:extLst>
      <p:ext uri="{BB962C8B-B14F-4D97-AF65-F5344CB8AC3E}">
        <p14:creationId xmlns:p14="http://schemas.microsoft.com/office/powerpoint/2010/main" val="306746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37529" y="941696"/>
            <a:ext cx="4580270" cy="547994"/>
          </a:xfrm>
        </p:spPr>
        <p:txBody>
          <a:bodyPr/>
          <a:lstStyle/>
          <a:p>
            <a:r>
              <a:rPr lang="en-US" sz="2400" dirty="0" smtClean="0"/>
              <a:t>2001 </a:t>
            </a:r>
            <a:r>
              <a:rPr lang="zh-CN" altLang="en-US" sz="2400" dirty="0"/>
              <a:t>第一款内置蓝牙功能的手机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496335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2" t="-303" r="16072"/>
          <a:stretch/>
        </p:blipFill>
        <p:spPr>
          <a:xfrm>
            <a:off x="1132764" y="818866"/>
            <a:ext cx="4394580" cy="452082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182" y="2758696"/>
            <a:ext cx="4762500" cy="3524250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 bwMode="auto">
          <a:xfrm rot="1345012">
            <a:off x="4927395" y="2601758"/>
            <a:ext cx="2399977" cy="1206538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dirty="0"/>
              <a:t>索尼爱立信</a:t>
            </a:r>
            <a:r>
              <a:rPr lang="en-US" dirty="0"/>
              <a:t>T39mc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9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406185" y="968991"/>
            <a:ext cx="4011613" cy="520700"/>
          </a:xfrm>
        </p:spPr>
        <p:txBody>
          <a:bodyPr/>
          <a:lstStyle/>
          <a:p>
            <a:r>
              <a:rPr lang="en-US" altLang="zh-CN" sz="2400" dirty="0"/>
              <a:t>2007</a:t>
            </a:r>
            <a:r>
              <a:rPr lang="zh-CN" altLang="en-US" sz="2400" dirty="0" smtClean="0"/>
              <a:t>年 </a:t>
            </a:r>
            <a:r>
              <a:rPr lang="en-US" altLang="zh-CN" sz="2400" dirty="0" smtClean="0"/>
              <a:t>--- iPhone</a:t>
            </a:r>
            <a:r>
              <a:rPr lang="zh-CN" altLang="en-US" sz="2400" dirty="0" smtClean="0"/>
              <a:t>初代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496335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15137" cy="263234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8999"/>
            <a:ext cx="6878472" cy="34073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601" y="2966984"/>
            <a:ext cx="3798399" cy="351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419833" y="191067"/>
            <a:ext cx="4011613" cy="588939"/>
          </a:xfrm>
        </p:spPr>
        <p:txBody>
          <a:bodyPr/>
          <a:lstStyle/>
          <a:p>
            <a:r>
              <a:rPr lang="zh-CN" altLang="en-US" sz="2400" b="1" dirty="0" smtClean="0"/>
              <a:t>手机前</a:t>
            </a:r>
            <a:r>
              <a:rPr lang="zh-CN" altLang="en-US" sz="2400" b="1" dirty="0" smtClean="0"/>
              <a:t>身 </a:t>
            </a:r>
            <a:r>
              <a:rPr lang="en-US" altLang="zh-CN" sz="2400" b="1" dirty="0" smtClean="0"/>
              <a:t>--- </a:t>
            </a:r>
            <a:r>
              <a:rPr lang="zh-CN" altLang="en-US" sz="2400" b="1" dirty="0" smtClean="0"/>
              <a:t>德</a:t>
            </a:r>
            <a:r>
              <a:rPr lang="zh-CN" altLang="en-US" sz="2400" b="1" dirty="0" smtClean="0"/>
              <a:t>军野战电话</a:t>
            </a:r>
            <a:endParaRPr lang="en-US" sz="2400" b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15138" cy="4361688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7406187" y="1189440"/>
            <a:ext cx="4011613" cy="939611"/>
          </a:xfrm>
        </p:spPr>
        <p:txBody>
          <a:bodyPr/>
          <a:lstStyle/>
          <a:p>
            <a:r>
              <a:rPr lang="zh-CN" altLang="en-US" sz="2000" dirty="0" smtClean="0"/>
              <a:t>第一次世界大战期</a:t>
            </a:r>
            <a:r>
              <a:rPr lang="zh-CN" altLang="en-US" sz="2000" dirty="0"/>
              <a:t>间，德军士兵在防空洞使用的野战电话，用于协调军事行</a:t>
            </a:r>
            <a:r>
              <a:rPr lang="zh-CN" altLang="en-US" sz="2000" dirty="0" smtClean="0"/>
              <a:t>动。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496335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837" y="2756440"/>
            <a:ext cx="4581163" cy="373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57560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24298" y="2852382"/>
            <a:ext cx="4011613" cy="547995"/>
          </a:xfrm>
        </p:spPr>
        <p:txBody>
          <a:bodyPr/>
          <a:lstStyle/>
          <a:p>
            <a:r>
              <a:rPr lang="en-US" altLang="zh-CN" sz="2400" dirty="0" smtClean="0"/>
              <a:t>2008</a:t>
            </a:r>
            <a:r>
              <a:rPr lang="zh-CN" altLang="en-US" sz="2400" dirty="0" smtClean="0"/>
              <a:t>年 </a:t>
            </a:r>
            <a:r>
              <a:rPr lang="en-US" altLang="zh-CN" sz="2400" dirty="0" smtClean="0"/>
              <a:t>--- </a:t>
            </a:r>
            <a:r>
              <a:rPr lang="zh-CN" altLang="en-US" sz="2400" dirty="0" smtClean="0"/>
              <a:t>第一部安卓手机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496335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8865"/>
            <a:ext cx="6350000" cy="4762500"/>
          </a:xfrm>
        </p:spPr>
      </p:pic>
      <p:sp>
        <p:nvSpPr>
          <p:cNvPr id="8" name="Cloud 7"/>
          <p:cNvSpPr/>
          <p:nvPr/>
        </p:nvSpPr>
        <p:spPr bwMode="auto">
          <a:xfrm>
            <a:off x="4629287" y="473698"/>
            <a:ext cx="2933426" cy="830832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HTC Dream G1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71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794078" y="232012"/>
            <a:ext cx="4011613" cy="493404"/>
          </a:xfrm>
        </p:spPr>
        <p:txBody>
          <a:bodyPr/>
          <a:lstStyle/>
          <a:p>
            <a:pPr algn="ctr"/>
            <a:r>
              <a:rPr lang="zh-CN" altLang="en-US" sz="2400" dirty="0" smtClean="0"/>
              <a:t>手机发展时间轴</a:t>
            </a:r>
            <a:endParaRPr lang="en-US" sz="24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360"/>
            <a:ext cx="12192000" cy="5593976"/>
          </a:xfrm>
        </p:spPr>
      </p:pic>
      <p:sp>
        <p:nvSpPr>
          <p:cNvPr id="3" name="TextBox 2"/>
          <p:cNvSpPr txBox="1"/>
          <p:nvPr/>
        </p:nvSpPr>
        <p:spPr>
          <a:xfrm>
            <a:off x="0" y="6496335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8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794078" y="95534"/>
            <a:ext cx="4011613" cy="493404"/>
          </a:xfrm>
        </p:spPr>
        <p:txBody>
          <a:bodyPr/>
          <a:lstStyle/>
          <a:p>
            <a:pPr algn="ctr"/>
            <a:r>
              <a:rPr lang="en-US" altLang="zh-CN" sz="2400" dirty="0"/>
              <a:t>3</a:t>
            </a:r>
            <a:r>
              <a:rPr lang="zh-CN" altLang="en-US" sz="2400" dirty="0"/>
              <a:t>分钟看手机发展</a:t>
            </a:r>
            <a:r>
              <a:rPr lang="en-US" altLang="zh-CN" sz="2400" dirty="0"/>
              <a:t>30</a:t>
            </a:r>
            <a:r>
              <a:rPr lang="zh-CN" altLang="en-US" sz="2400" dirty="0"/>
              <a:t>年历史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496335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3分钟看手机发展30年历史_标清.fl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7230" y="900752"/>
            <a:ext cx="9758149" cy="559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文本框 6"/>
          <p:cNvSpPr txBox="1">
            <a:spLocks noChangeArrowheads="1"/>
          </p:cNvSpPr>
          <p:nvPr/>
        </p:nvSpPr>
        <p:spPr bwMode="auto">
          <a:xfrm>
            <a:off x="3458428" y="2477268"/>
            <a:ext cx="4967856" cy="11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Roboto Th"/>
                <a:ea typeface="Roboto Th"/>
                <a:cs typeface="Roboto Th"/>
              </a:rPr>
              <a:t>THANKS</a:t>
            </a:r>
            <a:endParaRPr lang="zh-CN" altLang="en-US" sz="6600" dirty="0">
              <a:solidFill>
                <a:schemeClr val="bg1"/>
              </a:solidFill>
              <a:latin typeface="Roboto Th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57841" y="3421368"/>
            <a:ext cx="4195762" cy="46037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42412" y="2702257"/>
            <a:ext cx="4011613" cy="534348"/>
          </a:xfrm>
        </p:spPr>
        <p:txBody>
          <a:bodyPr/>
          <a:lstStyle/>
          <a:p>
            <a:r>
              <a:rPr lang="en-US" sz="2400" dirty="0" smtClean="0"/>
              <a:t>1973</a:t>
            </a:r>
            <a:r>
              <a:rPr lang="zh-CN" altLang="en-US" sz="2400" dirty="0" smtClean="0"/>
              <a:t>年 </a:t>
            </a:r>
            <a:r>
              <a:rPr lang="en-US" altLang="zh-CN" sz="2400" dirty="0" smtClean="0"/>
              <a:t>--- </a:t>
            </a:r>
            <a:r>
              <a:rPr lang="zh-CN" altLang="en-US" sz="2400" dirty="0"/>
              <a:t>第一</a:t>
            </a:r>
            <a:r>
              <a:rPr lang="zh-CN" altLang="en-US" sz="2400" dirty="0" smtClean="0"/>
              <a:t>部手</a:t>
            </a:r>
            <a:r>
              <a:rPr lang="zh-CN" altLang="en-US" sz="2400" dirty="0" smtClean="0"/>
              <a:t>机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" y="1"/>
            <a:ext cx="5964309" cy="6496334"/>
          </a:xfrm>
        </p:spPr>
      </p:pic>
      <p:sp>
        <p:nvSpPr>
          <p:cNvPr id="3" name="TextBox 2"/>
          <p:cNvSpPr txBox="1"/>
          <p:nvPr/>
        </p:nvSpPr>
        <p:spPr>
          <a:xfrm>
            <a:off x="0" y="6496335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Cloud 4"/>
          <p:cNvSpPr/>
          <p:nvPr/>
        </p:nvSpPr>
        <p:spPr bwMode="auto">
          <a:xfrm rot="21174807">
            <a:off x="4268541" y="1445639"/>
            <a:ext cx="2594614" cy="846161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dirty="0">
                <a:latin typeface="Arial" pitchFamily="34" charset="0"/>
                <a:ea typeface="宋体" pitchFamily="2" charset="-122"/>
              </a:rPr>
              <a:t>手</a:t>
            </a:r>
            <a:r>
              <a:rPr lang="zh-CN" altLang="en-US" dirty="0" smtClean="0">
                <a:latin typeface="Arial" pitchFamily="34" charset="0"/>
                <a:ea typeface="宋体" pitchFamily="2" charset="-122"/>
              </a:rPr>
              <a:t>机之父</a:t>
            </a:r>
            <a:endParaRPr lang="en-US" altLang="zh-CN" dirty="0" smtClean="0">
              <a:latin typeface="Arial" pitchFamily="34" charset="0"/>
              <a:ea typeface="宋体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Martin</a:t>
            </a:r>
            <a:r>
              <a:rPr kumimoji="0" lang="en-US" altLang="zh-CN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 Cooper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300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406185" y="955343"/>
            <a:ext cx="4011613" cy="534348"/>
          </a:xfrm>
        </p:spPr>
        <p:txBody>
          <a:bodyPr/>
          <a:lstStyle/>
          <a:p>
            <a:r>
              <a:rPr lang="en-US" altLang="zh-CN" sz="2400" dirty="0"/>
              <a:t>1983</a:t>
            </a:r>
            <a:r>
              <a:rPr lang="zh-CN" altLang="en-US" sz="2400" dirty="0" smtClean="0"/>
              <a:t>年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--- </a:t>
            </a:r>
            <a:r>
              <a:rPr lang="zh-CN" altLang="en-US" sz="2400" dirty="0" smtClean="0"/>
              <a:t>第一部商用手机</a:t>
            </a:r>
            <a:endParaRPr lang="en-US" sz="24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8" y="1"/>
            <a:ext cx="6005252" cy="6496334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7419834" y="1871828"/>
            <a:ext cx="4011613" cy="3218787"/>
          </a:xfrm>
        </p:spPr>
        <p:txBody>
          <a:bodyPr/>
          <a:lstStyle/>
          <a:p>
            <a:r>
              <a:rPr lang="en-US" altLang="zh-CN" sz="2000" dirty="0" smtClean="0"/>
              <a:t>10</a:t>
            </a:r>
            <a:r>
              <a:rPr lang="zh-CN" altLang="en-US" sz="2000" dirty="0" smtClean="0"/>
              <a:t>年开发</a:t>
            </a:r>
            <a:endParaRPr lang="en-US" altLang="zh-CN" sz="2000" dirty="0" smtClean="0"/>
          </a:p>
          <a:p>
            <a:r>
              <a:rPr lang="zh-CN" altLang="en-US" sz="2000" dirty="0" smtClean="0"/>
              <a:t>耗</a:t>
            </a:r>
            <a:r>
              <a:rPr lang="zh-CN" altLang="en-US" sz="2000" dirty="0"/>
              <a:t>资</a:t>
            </a:r>
            <a:r>
              <a:rPr lang="en-US" altLang="zh-CN" sz="2000" dirty="0"/>
              <a:t>1</a:t>
            </a:r>
            <a:r>
              <a:rPr lang="zh-CN" altLang="en-US" sz="2000" dirty="0" smtClean="0"/>
              <a:t>亿</a:t>
            </a:r>
            <a:r>
              <a:rPr lang="en-US" altLang="zh-CN" sz="2000" dirty="0" smtClean="0"/>
              <a:t>$</a:t>
            </a:r>
            <a:endParaRPr lang="en-US" sz="2000" dirty="0"/>
          </a:p>
          <a:p>
            <a:endParaRPr lang="en-US" altLang="zh-CN" sz="2000" dirty="0" smtClean="0"/>
          </a:p>
          <a:p>
            <a:r>
              <a:rPr lang="zh-CN" altLang="en-US" sz="2000" dirty="0"/>
              <a:t>重量：</a:t>
            </a:r>
            <a:r>
              <a:rPr lang="en-US" altLang="zh-CN" sz="2000" dirty="0" smtClean="0"/>
              <a:t>2</a:t>
            </a:r>
            <a:r>
              <a:rPr lang="zh-CN" altLang="en-US" sz="2000" dirty="0" smtClean="0"/>
              <a:t>镑</a:t>
            </a:r>
            <a:endParaRPr lang="en-US" altLang="zh-CN" sz="2000" dirty="0"/>
          </a:p>
          <a:p>
            <a:r>
              <a:rPr lang="zh-CN" altLang="en-US" sz="2000" dirty="0"/>
              <a:t>通话时间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>30min</a:t>
            </a:r>
            <a:endParaRPr lang="en-US" altLang="zh-CN" sz="2000" dirty="0"/>
          </a:p>
          <a:p>
            <a:r>
              <a:rPr lang="zh-CN" altLang="en-US" sz="2000" dirty="0"/>
              <a:t>价值：</a:t>
            </a:r>
            <a:r>
              <a:rPr lang="en-US" altLang="zh-CN" sz="2000" dirty="0"/>
              <a:t>3995</a:t>
            </a:r>
            <a:r>
              <a:rPr lang="en-US" altLang="zh-CN" sz="2000" dirty="0" smtClean="0"/>
              <a:t>$</a:t>
            </a:r>
            <a:endParaRPr lang="en-US" altLang="zh-CN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496335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Cloud 7"/>
          <p:cNvSpPr/>
          <p:nvPr/>
        </p:nvSpPr>
        <p:spPr bwMode="auto">
          <a:xfrm rot="21174807">
            <a:off x="226984" y="931619"/>
            <a:ext cx="3071109" cy="846161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dirty="0"/>
              <a:t>摩托罗</a:t>
            </a:r>
            <a:r>
              <a:rPr lang="zh-CN" altLang="en-US" dirty="0" smtClean="0"/>
              <a:t>拉</a:t>
            </a:r>
            <a:endParaRPr lang="en-US" altLang="zh-CN" dirty="0" smtClean="0"/>
          </a:p>
          <a:p>
            <a:pPr algn="ctr"/>
            <a:r>
              <a:rPr lang="en-US" dirty="0" err="1" smtClean="0"/>
              <a:t>DynaTAC</a:t>
            </a:r>
            <a:r>
              <a:rPr lang="en-US" dirty="0" smtClean="0"/>
              <a:t> </a:t>
            </a:r>
            <a:r>
              <a:rPr lang="en-US" dirty="0"/>
              <a:t>8000X</a:t>
            </a:r>
          </a:p>
        </p:txBody>
      </p:sp>
    </p:spTree>
    <p:extLst>
      <p:ext uri="{BB962C8B-B14F-4D97-AF65-F5344CB8AC3E}">
        <p14:creationId xmlns:p14="http://schemas.microsoft.com/office/powerpoint/2010/main" val="38778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827595" y="245659"/>
            <a:ext cx="6050507" cy="561643"/>
          </a:xfrm>
        </p:spPr>
        <p:txBody>
          <a:bodyPr/>
          <a:lstStyle/>
          <a:p>
            <a:r>
              <a:rPr lang="en-US" altLang="zh-CN" sz="2400" dirty="0" smtClean="0"/>
              <a:t>1987 --- </a:t>
            </a:r>
            <a:r>
              <a:rPr lang="zh-CN" altLang="en-US" sz="2400" dirty="0" smtClean="0"/>
              <a:t>第</a:t>
            </a:r>
            <a:r>
              <a:rPr lang="zh-CN" altLang="en-US" sz="2400" dirty="0" smtClean="0"/>
              <a:t>一部进入中国市场的手机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763069" y="928048"/>
            <a:ext cx="7328847" cy="2005651"/>
          </a:xfrm>
        </p:spPr>
        <p:txBody>
          <a:bodyPr/>
          <a:lstStyle/>
          <a:p>
            <a:r>
              <a:rPr lang="zh-CN" altLang="en-US" sz="2000" dirty="0" smtClean="0"/>
              <a:t>中国模拟手机时代：</a:t>
            </a:r>
            <a:r>
              <a:rPr lang="en-US" altLang="zh-CN" sz="2000" dirty="0" smtClean="0"/>
              <a:t>1987 – 2001</a:t>
            </a:r>
          </a:p>
          <a:p>
            <a:r>
              <a:rPr lang="zh-CN" altLang="en-US" sz="2000" dirty="0"/>
              <a:t>中国的模拟手机时代，大概可以从</a:t>
            </a:r>
            <a:r>
              <a:rPr lang="en-US" altLang="zh-CN" sz="2000" dirty="0"/>
              <a:t>1987</a:t>
            </a:r>
            <a:r>
              <a:rPr lang="zh-CN" altLang="en-US" sz="2000" dirty="0"/>
              <a:t>年中国移动通信集团公司开始运营</a:t>
            </a:r>
            <a:r>
              <a:rPr lang="en-US" altLang="zh-CN" sz="2000" dirty="0"/>
              <a:t>900MHz</a:t>
            </a:r>
            <a:r>
              <a:rPr lang="zh-CN" altLang="en-US" sz="2000" dirty="0"/>
              <a:t>模拟移动电话业务算起，到</a:t>
            </a:r>
            <a:r>
              <a:rPr lang="en-US" altLang="zh-CN" sz="2000" dirty="0"/>
              <a:t>2001</a:t>
            </a:r>
            <a:r>
              <a:rPr lang="zh-CN" altLang="en-US" sz="2000" dirty="0"/>
              <a:t>年</a:t>
            </a:r>
            <a:r>
              <a:rPr lang="en-US" altLang="zh-CN" sz="2000" dirty="0"/>
              <a:t>6</a:t>
            </a:r>
            <a:r>
              <a:rPr lang="zh-CN" altLang="en-US" sz="2000" dirty="0"/>
              <a:t>月</a:t>
            </a:r>
            <a:r>
              <a:rPr lang="en-US" altLang="zh-CN" sz="2000" dirty="0"/>
              <a:t>30</a:t>
            </a:r>
            <a:r>
              <a:rPr lang="zh-CN" altLang="en-US" sz="2000" dirty="0"/>
              <a:t>日，中国移动通信集团公司完全停止模拟移动电话网客户的国际、国内漫游业务截止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0" y="6496335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8" t="692" r="16212" b="911"/>
          <a:stretch/>
        </p:blipFill>
        <p:spPr>
          <a:xfrm>
            <a:off x="1201005" y="367922"/>
            <a:ext cx="3493826" cy="5759356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71" y="3152064"/>
            <a:ext cx="4986003" cy="3344271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 bwMode="auto">
          <a:xfrm rot="21174807">
            <a:off x="239124" y="956923"/>
            <a:ext cx="2639736" cy="846161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dirty="0"/>
              <a:t>摩托罗拉</a:t>
            </a:r>
            <a:r>
              <a:rPr lang="en-US" altLang="zh-CN" dirty="0"/>
              <a:t>3200</a:t>
            </a:r>
          </a:p>
        </p:txBody>
      </p:sp>
    </p:spTree>
    <p:extLst>
      <p:ext uri="{BB962C8B-B14F-4D97-AF65-F5344CB8AC3E}">
        <p14:creationId xmlns:p14="http://schemas.microsoft.com/office/powerpoint/2010/main" val="107907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80931" y="327641"/>
            <a:ext cx="7036867" cy="1162050"/>
          </a:xfrm>
        </p:spPr>
        <p:txBody>
          <a:bodyPr/>
          <a:lstStyle/>
          <a:p>
            <a:r>
              <a:rPr lang="en-US" altLang="zh-CN" dirty="0" smtClean="0"/>
              <a:t>1992</a:t>
            </a:r>
            <a:r>
              <a:rPr lang="zh-CN" altLang="en-US" dirty="0" smtClean="0"/>
              <a:t>年</a:t>
            </a:r>
            <a:r>
              <a:rPr lang="en-US" altLang="zh-CN" dirty="0"/>
              <a:t> </a:t>
            </a:r>
            <a:r>
              <a:rPr lang="en-US" altLang="zh-CN" dirty="0" smtClean="0"/>
              <a:t>--- </a:t>
            </a:r>
            <a:r>
              <a:rPr lang="zh-CN" altLang="en-US" dirty="0" smtClean="0"/>
              <a:t>第</a:t>
            </a:r>
            <a:r>
              <a:rPr lang="zh-CN" altLang="en-US" dirty="0" smtClean="0"/>
              <a:t>一部</a:t>
            </a:r>
            <a:r>
              <a:rPr lang="en-US" altLang="zh-CN" dirty="0" smtClean="0"/>
              <a:t>GSM</a:t>
            </a:r>
            <a:r>
              <a:rPr lang="zh-CN" altLang="en-US" dirty="0" smtClean="0"/>
              <a:t>手</a:t>
            </a:r>
            <a:r>
              <a:rPr lang="zh-CN" altLang="en-US" dirty="0" smtClean="0"/>
              <a:t>机 </a:t>
            </a:r>
            <a:r>
              <a:rPr lang="en-US" altLang="zh-CN" dirty="0" smtClean="0"/>
              <a:t>&amp; </a:t>
            </a:r>
            <a:r>
              <a:rPr lang="zh-CN" altLang="en-US" dirty="0" smtClean="0"/>
              <a:t>第</a:t>
            </a:r>
            <a:r>
              <a:rPr lang="zh-CN" altLang="en-US" dirty="0"/>
              <a:t>一</a:t>
            </a:r>
            <a:r>
              <a:rPr lang="zh-CN" altLang="en-US" dirty="0" smtClean="0"/>
              <a:t>部能收发短信的手机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496335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42" y="409433"/>
            <a:ext cx="2514600" cy="5029200"/>
          </a:xfrm>
        </p:spPr>
      </p:pic>
      <p:sp>
        <p:nvSpPr>
          <p:cNvPr id="8" name="Cloud 7"/>
          <p:cNvSpPr/>
          <p:nvPr/>
        </p:nvSpPr>
        <p:spPr bwMode="auto">
          <a:xfrm>
            <a:off x="3596474" y="2813020"/>
            <a:ext cx="2639736" cy="846161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dirty="0"/>
              <a:t>诺基亚</a:t>
            </a:r>
            <a:r>
              <a:rPr lang="en-US" altLang="zh-CN" dirty="0"/>
              <a:t>1011</a:t>
            </a:r>
          </a:p>
        </p:txBody>
      </p:sp>
    </p:spTree>
    <p:extLst>
      <p:ext uri="{BB962C8B-B14F-4D97-AF65-F5344CB8AC3E}">
        <p14:creationId xmlns:p14="http://schemas.microsoft.com/office/powerpoint/2010/main" val="414912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0" y="286603"/>
            <a:ext cx="5709313" cy="725416"/>
          </a:xfrm>
        </p:spPr>
        <p:txBody>
          <a:bodyPr/>
          <a:lstStyle/>
          <a:p>
            <a:r>
              <a:rPr lang="en-US" altLang="zh-CN" sz="2400" dirty="0" smtClean="0"/>
              <a:t>1994</a:t>
            </a:r>
            <a:r>
              <a:rPr lang="zh-CN" altLang="en-US" sz="2400" dirty="0" smtClean="0"/>
              <a:t>年 </a:t>
            </a:r>
            <a:r>
              <a:rPr lang="en-US" altLang="zh-CN" sz="2400" dirty="0" smtClean="0"/>
              <a:t>--- </a:t>
            </a:r>
            <a:r>
              <a:rPr lang="zh-CN" altLang="en-US" sz="2400" dirty="0" smtClean="0"/>
              <a:t>第一款进入中国的</a:t>
            </a:r>
            <a:r>
              <a:rPr lang="en-US" altLang="zh-CN" sz="2400" dirty="0" smtClean="0"/>
              <a:t>GSM</a:t>
            </a:r>
            <a:r>
              <a:rPr lang="zh-CN" altLang="en-US" sz="2400" dirty="0" smtClean="0"/>
              <a:t>手</a:t>
            </a:r>
            <a:r>
              <a:rPr lang="zh-CN" altLang="en-US" sz="2400" dirty="0" smtClean="0"/>
              <a:t>机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7419834" y="1871829"/>
            <a:ext cx="4011613" cy="1117032"/>
          </a:xfrm>
        </p:spPr>
        <p:txBody>
          <a:bodyPr/>
          <a:lstStyle/>
          <a:p>
            <a:r>
              <a:rPr lang="en-US" altLang="zh-CN" sz="2000" dirty="0" smtClean="0"/>
              <a:t>GSM 900MHZ</a:t>
            </a:r>
          </a:p>
          <a:p>
            <a:r>
              <a:rPr lang="zh-CN" altLang="en-US" sz="2000" dirty="0"/>
              <a:t>中国</a:t>
            </a:r>
            <a:r>
              <a:rPr lang="en-US" altLang="zh-CN" sz="2000" dirty="0"/>
              <a:t>GSM</a:t>
            </a:r>
            <a:r>
              <a:rPr lang="zh-CN" altLang="en-US" sz="2000" dirty="0"/>
              <a:t>数字网：</a:t>
            </a:r>
            <a:r>
              <a:rPr lang="en-US" altLang="zh-CN" sz="2000" dirty="0" smtClean="0"/>
              <a:t>1994</a:t>
            </a:r>
            <a:r>
              <a:rPr lang="en-US" altLang="zh-CN" sz="2000" dirty="0" smtClean="0"/>
              <a:t> 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496335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0051"/>
            <a:ext cx="6667500" cy="5000625"/>
          </a:xfrm>
        </p:spPr>
      </p:pic>
      <p:sp>
        <p:nvSpPr>
          <p:cNvPr id="10" name="Cloud 9"/>
          <p:cNvSpPr/>
          <p:nvPr/>
        </p:nvSpPr>
        <p:spPr bwMode="auto">
          <a:xfrm>
            <a:off x="5629991" y="4573581"/>
            <a:ext cx="2639736" cy="846161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dirty="0"/>
              <a:t>爱立信</a:t>
            </a:r>
            <a:r>
              <a:rPr lang="en-US" altLang="zh-CN" dirty="0"/>
              <a:t>GH337</a:t>
            </a:r>
          </a:p>
        </p:txBody>
      </p:sp>
    </p:spTree>
    <p:extLst>
      <p:ext uri="{BB962C8B-B14F-4D97-AF65-F5344CB8AC3E}">
        <p14:creationId xmlns:p14="http://schemas.microsoft.com/office/powerpoint/2010/main" val="346305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078639" y="791665"/>
            <a:ext cx="4011613" cy="1162050"/>
          </a:xfrm>
        </p:spPr>
        <p:txBody>
          <a:bodyPr/>
          <a:lstStyle/>
          <a:p>
            <a:r>
              <a:rPr lang="zh-CN" altLang="en-US" dirty="0"/>
              <a:t>年</a:t>
            </a:r>
            <a:r>
              <a:rPr lang="zh-CN" altLang="en-US" dirty="0" smtClean="0"/>
              <a:t>份不详 </a:t>
            </a:r>
            <a:r>
              <a:rPr lang="en-US" altLang="zh-CN" dirty="0" smtClean="0"/>
              <a:t>--- </a:t>
            </a:r>
            <a:r>
              <a:rPr lang="zh-CN" altLang="en-US" dirty="0" smtClean="0"/>
              <a:t>第</a:t>
            </a:r>
            <a:r>
              <a:rPr lang="zh-CN" altLang="en-US" dirty="0"/>
              <a:t>一款内置天</a:t>
            </a:r>
            <a:r>
              <a:rPr lang="zh-CN" altLang="en-US" dirty="0" smtClean="0"/>
              <a:t>线</a:t>
            </a:r>
            <a:r>
              <a:rPr lang="zh-CN" altLang="en-US" dirty="0"/>
              <a:t>手机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496335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43" y="241383"/>
            <a:ext cx="4754931" cy="6077530"/>
          </a:xfrm>
        </p:spPr>
      </p:pic>
      <p:sp>
        <p:nvSpPr>
          <p:cNvPr id="8" name="Cloud 7"/>
          <p:cNvSpPr/>
          <p:nvPr/>
        </p:nvSpPr>
        <p:spPr bwMode="auto">
          <a:xfrm rot="20771297">
            <a:off x="4310123" y="3099623"/>
            <a:ext cx="2639736" cy="846161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/>
              <a:t>汉诺佳</a:t>
            </a:r>
            <a:r>
              <a:rPr lang="en-US" dirty="0"/>
              <a:t>CH9771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0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406185" y="327641"/>
            <a:ext cx="4011613" cy="1162050"/>
          </a:xfrm>
        </p:spPr>
        <p:txBody>
          <a:bodyPr/>
          <a:lstStyle/>
          <a:p>
            <a:r>
              <a:rPr lang="en-US" altLang="zh-CN" dirty="0"/>
              <a:t>1995</a:t>
            </a:r>
            <a:r>
              <a:rPr lang="zh-CN" altLang="en-US" dirty="0" smtClean="0"/>
              <a:t>年</a:t>
            </a:r>
            <a:r>
              <a:rPr lang="en-US" altLang="zh-CN" dirty="0"/>
              <a:t> </a:t>
            </a:r>
            <a:r>
              <a:rPr lang="en-US" altLang="zh-CN" dirty="0" smtClean="0"/>
              <a:t>--- </a:t>
            </a:r>
            <a:r>
              <a:rPr lang="zh-CN" altLang="en-US" dirty="0" smtClean="0"/>
              <a:t>第</a:t>
            </a:r>
            <a:r>
              <a:rPr lang="zh-CN" altLang="en-US" dirty="0" smtClean="0"/>
              <a:t>一部翻盖手机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496335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2" t="1" r="13170" b="1"/>
          <a:stretch/>
        </p:blipFill>
        <p:spPr>
          <a:xfrm>
            <a:off x="0" y="885400"/>
            <a:ext cx="3507475" cy="499508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8" r="20388"/>
          <a:stretch/>
        </p:blipFill>
        <p:spPr>
          <a:xfrm>
            <a:off x="3603009" y="885400"/>
            <a:ext cx="2729552" cy="3429000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 bwMode="auto">
          <a:xfrm rot="21392311">
            <a:off x="3589858" y="4695185"/>
            <a:ext cx="3843411" cy="846161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dirty="0"/>
              <a:t>摩托罗拉</a:t>
            </a:r>
            <a:r>
              <a:rPr lang="en-US" altLang="zh-CN" dirty="0"/>
              <a:t>8900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8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574</Words>
  <Application>Microsoft Office PowerPoint</Application>
  <PresentationFormat>Custom</PresentationFormat>
  <Paragraphs>62</Paragraphs>
  <Slides>23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主题</vt:lpstr>
      <vt:lpstr>2_Office 主题</vt:lpstr>
      <vt:lpstr>PowerPoint Presentation</vt:lpstr>
      <vt:lpstr>手机前身 --- 德军野战电话</vt:lpstr>
      <vt:lpstr>1973年 --- 第一部手机</vt:lpstr>
      <vt:lpstr>1983年 --- 第一部商用手机</vt:lpstr>
      <vt:lpstr>1987 --- 第一部进入中国市场的手机</vt:lpstr>
      <vt:lpstr>1992年 --- 第一部GSM手机 &amp; 第一部能收发短信的手机</vt:lpstr>
      <vt:lpstr>1994年 --- 第一款进入中国的GSM手机</vt:lpstr>
      <vt:lpstr>年份不详 --- 第一款内置天线手机 </vt:lpstr>
      <vt:lpstr>1995年 --- 第一部翻盖手机</vt:lpstr>
      <vt:lpstr>1998年 --- 第一款滑盖手机</vt:lpstr>
      <vt:lpstr>1998年 --- 第一款植入游戏的手机</vt:lpstr>
      <vt:lpstr>1999年 --- 第一部双频手机</vt:lpstr>
      <vt:lpstr>1999年 --- 第一款智能手机 &amp; 第一部触摸屏手机 &amp; 第一部中文手写识别输入的手机</vt:lpstr>
      <vt:lpstr>2000年 --- 第一款照相手机</vt:lpstr>
      <vt:lpstr>2000年 --- 第一款内置MP3功能的手机</vt:lpstr>
      <vt:lpstr>2000年 --- 第一款三频全球通手机</vt:lpstr>
      <vt:lpstr>2001年 --- 第一款彩屏手机</vt:lpstr>
      <vt:lpstr>2001 第一款内置蓝牙功能的手机</vt:lpstr>
      <vt:lpstr>2007年 --- iPhone初代</vt:lpstr>
      <vt:lpstr>2008年 --- 第一部安卓手机</vt:lpstr>
      <vt:lpstr>手机发展时间轴</vt:lpstr>
      <vt:lpstr>3分钟看手机发展30年历史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黎石林</dc:creator>
  <cp:lastModifiedBy>Huimin Tang</cp:lastModifiedBy>
  <cp:revision>75</cp:revision>
  <dcterms:created xsi:type="dcterms:W3CDTF">2014-07-22T14:15:39Z</dcterms:created>
  <dcterms:modified xsi:type="dcterms:W3CDTF">2015-03-12T18:41:37Z</dcterms:modified>
</cp:coreProperties>
</file>