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71" r:id="rId8"/>
    <p:sldId id="262" r:id="rId9"/>
    <p:sldId id="263" r:id="rId10"/>
    <p:sldId id="265" r:id="rId11"/>
    <p:sldId id="266" r:id="rId12"/>
    <p:sldId id="267" r:id="rId13"/>
    <p:sldId id="268" r:id="rId14"/>
    <p:sldId id="279" r:id="rId15"/>
    <p:sldId id="26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how to make a http router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774690" y="4944745"/>
            <a:ext cx="5476875" cy="896620"/>
          </a:xfrm>
        </p:spPr>
        <p:txBody>
          <a:bodyPr/>
          <a:p>
            <a:r>
              <a:rPr lang="zh-CN" altLang="zh-CN" sz="3200"/>
              <a:t>珠海云创 祁宇</a:t>
            </a:r>
            <a:endParaRPr lang="zh-CN" altLang="zh-CN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transformat param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935" y="1762125"/>
            <a:ext cx="10515600" cy="4815205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zh-CN" altLang="en-US"/>
              <a:t>template&lt;typename Args&gt;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static inline void apply(const Function&amp; func, token_parser &amp; parser, Args const &amp; args)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{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typedef typename function_traits&lt;Function&gt;::template             </a:t>
            </a:r>
            <a:r>
              <a:rPr lang="en-US" altLang="zh-CN"/>
              <a:t>		</a:t>
            </a:r>
            <a:r>
              <a:rPr lang="zh-CN" altLang="en-US"/>
              <a:t>args&lt;N&gt;::type arg_type;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	router::invoker&lt;Function, N + 1, M&gt;::apply(func, parser,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	std::tuple_cat(args, </a:t>
            </a:r>
            <a:r>
              <a:rPr lang="en-US" altLang="zh-CN"/>
              <a:t>							                                      </a:t>
            </a:r>
            <a:r>
              <a:rPr lang="zh-CN" altLang="en-US"/>
              <a:t>std::make_tuple(</a:t>
            </a:r>
            <a:r>
              <a:rPr lang="zh-CN" altLang="en-US">
                <a:solidFill>
                  <a:srgbClr val="FF0000"/>
                </a:solidFill>
              </a:rPr>
              <a:t>parser.get&lt;arg_type&gt;()</a:t>
            </a:r>
            <a:r>
              <a:rPr lang="zh-CN" altLang="en-US"/>
              <a:t>)));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}</a:t>
            </a:r>
            <a:endParaRPr lang="zh-CN" altLang="en-US"/>
          </a:p>
        </p:txBody>
      </p:sp>
      <p:sp>
        <p:nvSpPr>
          <p:cNvPr id="26628" name="矩形 26627"/>
          <p:cNvSpPr/>
          <p:nvPr/>
        </p:nvSpPr>
        <p:spPr>
          <a:xfrm>
            <a:off x="1500505" y="3867150"/>
            <a:ext cx="2439670" cy="3962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algn="ctr"/>
            <a:r>
              <a:rPr lang="en-US" altLang="zh-CN" sz="2000" b="1" dirty="0">
                <a:solidFill>
                  <a:srgbClr val="FF3300"/>
                </a:solidFill>
                <a:latin typeface="Arial" charset="0"/>
                <a:ea typeface="宋体" charset="-122"/>
              </a:rPr>
              <a:t>args&lt;N&gt;::type</a:t>
            </a:r>
            <a:endParaRPr lang="en-US" altLang="zh-CN" sz="2000" b="1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08960" y="5256530"/>
            <a:ext cx="2041525" cy="3962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algn="ctr"/>
            <a:r>
              <a:rPr lang="en-US" altLang="zh-CN" sz="2000" b="1" dirty="0">
                <a:solidFill>
                  <a:srgbClr val="FF3300"/>
                </a:solidFill>
                <a:latin typeface="Arial" charset="0"/>
                <a:ea typeface="宋体" charset="-122"/>
              </a:rPr>
              <a:t>tuple_cat</a:t>
            </a:r>
            <a:endParaRPr lang="en-US" altLang="zh-CN" sz="2000" b="1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6628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8" grpId="1"/>
      <p:bldP spid="26628" grpId="2"/>
      <p:bldP spid="5" grpId="0"/>
      <p:bldP spid="5" grpId="1"/>
      <p:bldP spid="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call handler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935" y="1762125"/>
            <a:ext cx="10515600" cy="4815205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zh-CN" altLang="en-US"/>
              <a:t>template&lt;typename Function, size_t M&gt;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struct invoker&lt;Function, M, M&gt;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{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template&lt;typename Args&gt;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static inline void apply(const Function&amp; func, token_parser &amp;, </a:t>
            </a:r>
            <a:r>
              <a:rPr lang="en-US" altLang="zh-CN"/>
              <a:t>			</a:t>
            </a:r>
            <a:r>
              <a:rPr lang="zh-CN" altLang="en-US"/>
              <a:t>Args const &amp; args)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{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	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	call(func, args);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}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};</a:t>
            </a:r>
            <a:endParaRPr lang="zh-CN" altLang="en-US"/>
          </a:p>
        </p:txBody>
      </p:sp>
      <p:sp>
        <p:nvSpPr>
          <p:cNvPr id="26628" name="矩形 26627"/>
          <p:cNvSpPr/>
          <p:nvPr/>
        </p:nvSpPr>
        <p:spPr>
          <a:xfrm>
            <a:off x="2684145" y="4974590"/>
            <a:ext cx="70421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algn="ctr"/>
            <a:r>
              <a:rPr lang="en-US" altLang="zh-CN" sz="2400" b="1" dirty="0">
                <a:solidFill>
                  <a:srgbClr val="FF3300"/>
                </a:solidFill>
                <a:latin typeface="Arial" charset="0"/>
                <a:ea typeface="宋体" charset="-122"/>
              </a:rPr>
              <a:t>call</a:t>
            </a:r>
            <a:endParaRPr lang="en-US" altLang="zh-CN" sz="2400" b="1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68165" y="2114550"/>
            <a:ext cx="62738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algn="ctr"/>
            <a:r>
              <a:rPr lang="en-US" altLang="zh-CN" sz="2400" b="1" dirty="0">
                <a:solidFill>
                  <a:srgbClr val="FF3300"/>
                </a:solidFill>
                <a:latin typeface="Arial" charset="0"/>
                <a:ea typeface="宋体" charset="-122"/>
              </a:rPr>
              <a:t>M</a:t>
            </a:r>
            <a:endParaRPr lang="en-US" altLang="zh-CN" sz="2400" b="1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68545" y="2113280"/>
            <a:ext cx="62738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algn="ctr"/>
            <a:r>
              <a:rPr lang="en-US" altLang="zh-CN" sz="2400" b="1" dirty="0">
                <a:solidFill>
                  <a:srgbClr val="FF3300"/>
                </a:solidFill>
                <a:latin typeface="Arial" charset="0"/>
                <a:ea typeface="宋体" charset="-122"/>
              </a:rPr>
              <a:t>M</a:t>
            </a:r>
            <a:endParaRPr lang="en-US" altLang="zh-CN" sz="2400" b="1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23562" name="矩形 23561"/>
          <p:cNvSpPr/>
          <p:nvPr/>
        </p:nvSpPr>
        <p:spPr>
          <a:xfrm>
            <a:off x="2230755" y="4420870"/>
            <a:ext cx="7494905" cy="58356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/>
            <a:r>
              <a:rPr lang="en-US" altLang="zh-CN" sz="3200">
                <a:sym typeface="+mn-ea"/>
              </a:rPr>
              <a:t>paramters have ready, now call the </a:t>
            </a:r>
            <a:r>
              <a:rPr lang="zh-CN" altLang="en-US" sz="3200">
                <a:sym typeface="+mn-ea"/>
              </a:rPr>
              <a:t>function</a:t>
            </a:r>
            <a:endParaRPr lang="en-US" altLang="zh-CN" sz="3200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23563" name="矩形 2"/>
          <p:cNvSpPr/>
          <p:nvPr/>
        </p:nvSpPr>
        <p:spPr>
          <a:xfrm>
            <a:off x="2197735" y="4401820"/>
            <a:ext cx="7656195" cy="581025"/>
          </a:xfrm>
          <a:prstGeom prst="rect">
            <a:avLst/>
          </a:prstGeom>
          <a:noFill/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/>
          <a:p>
            <a:pPr lvl="0" algn="ctr" eaLnBrk="0" hangingPunct="0"/>
            <a:endParaRPr lang="zh-CN" altLang="en-US" dirty="0">
              <a:solidFill>
                <a:srgbClr val="FF0000"/>
              </a:solidFill>
              <a:latin typeface="Calibri" pitchFamily="2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26628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8" grpId="1"/>
      <p:bldP spid="26628" grpId="2"/>
      <p:bldP spid="4" grpId="0"/>
      <p:bldP spid="4" grpId="1"/>
      <p:bldP spid="4" grpId="2"/>
      <p:bldP spid="5" grpId="0"/>
      <p:bldP spid="5" grpId="1"/>
      <p:bldP spid="5" grpId="2"/>
      <p:bldP spid="23563" grpId="1" animBg="1"/>
      <p:bldP spid="2356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call handler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935" y="1762125"/>
            <a:ext cx="10515600" cy="4815205"/>
          </a:xfrm>
        </p:spPr>
        <p:txBody>
          <a:bodyPr>
            <a:normAutofit fontScale="90000" lnSpcReduction="20000"/>
          </a:bodyPr>
          <a:p>
            <a:pPr marL="0" indent="0">
              <a:buNone/>
            </a:pPr>
            <a:r>
              <a:rPr lang="zh-CN" altLang="en-US"/>
              <a:t>template&lt;typename f, size_t... i, typename ... args&gt;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static void call_helper(f f, std::index_sequence&lt;i...&gt;, const std::tuple&lt;args...&gt;&amp; tup)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{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f(std::get&lt;i&gt;(tup)...);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}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template&lt;typename f, typename ... args&gt;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static void </a:t>
            </a:r>
            <a:r>
              <a:rPr lang="zh-CN" altLang="en-US">
                <a:solidFill>
                  <a:srgbClr val="FF0000"/>
                </a:solidFill>
              </a:rPr>
              <a:t>call</a:t>
            </a:r>
            <a:r>
              <a:rPr lang="zh-CN" altLang="en-US"/>
              <a:t>(f f, const std::tuple&lt;args...&gt;&amp; tp)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{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call_helper(f, std::make_index_sequence&lt;sizeof... (args)&gt;(), tp);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}</a:t>
            </a:r>
            <a:endParaRPr lang="zh-CN" altLang="en-US"/>
          </a:p>
        </p:txBody>
      </p:sp>
      <p:sp>
        <p:nvSpPr>
          <p:cNvPr id="26628" name="矩形 26627"/>
          <p:cNvSpPr/>
          <p:nvPr/>
        </p:nvSpPr>
        <p:spPr>
          <a:xfrm>
            <a:off x="4719320" y="5475605"/>
            <a:ext cx="392176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algn="ctr"/>
            <a:r>
              <a:rPr lang="en-US" altLang="zh-CN" sz="2400" b="1" dirty="0">
                <a:solidFill>
                  <a:srgbClr val="FF3300"/>
                </a:solidFill>
                <a:latin typeface="Arial" charset="0"/>
                <a:ea typeface="宋体" charset="-122"/>
              </a:rPr>
              <a:t>make_index_sequence</a:t>
            </a:r>
            <a:endParaRPr lang="en-US" altLang="zh-CN" sz="2400" b="1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22725" y="2076450"/>
            <a:ext cx="392176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algn="ctr"/>
            <a:r>
              <a:rPr lang="en-US" altLang="zh-CN" sz="2400" b="1" dirty="0">
                <a:solidFill>
                  <a:srgbClr val="FF3300"/>
                </a:solidFill>
                <a:latin typeface="Arial" charset="0"/>
                <a:ea typeface="宋体" charset="-122"/>
              </a:rPr>
              <a:t>index_sequence</a:t>
            </a:r>
            <a:endParaRPr lang="en-US" altLang="zh-CN" sz="2400" b="1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23562" name="矩形 23561"/>
          <p:cNvSpPr/>
          <p:nvPr/>
        </p:nvSpPr>
        <p:spPr>
          <a:xfrm>
            <a:off x="6580505" y="3119755"/>
            <a:ext cx="3930015" cy="5791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/>
            <a:r>
              <a:rPr lang="en-US" altLang="zh-CN" sz="3200" dirty="0">
                <a:solidFill>
                  <a:srgbClr val="FF3300"/>
                </a:solidFill>
                <a:latin typeface="Arial" charset="0"/>
                <a:ea typeface="宋体" charset="-122"/>
              </a:rPr>
              <a:t>string to function call</a:t>
            </a:r>
            <a:endParaRPr lang="en-US" altLang="zh-CN" sz="3200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23563" name="矩形 2"/>
          <p:cNvSpPr/>
          <p:nvPr/>
        </p:nvSpPr>
        <p:spPr>
          <a:xfrm>
            <a:off x="6546850" y="3100070"/>
            <a:ext cx="3972560" cy="581025"/>
          </a:xfrm>
          <a:prstGeom prst="rect">
            <a:avLst/>
          </a:prstGeom>
          <a:noFill/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/>
          <a:p>
            <a:pPr lvl="0" algn="ctr" eaLnBrk="0" hangingPunct="0"/>
            <a:endParaRPr lang="zh-CN" altLang="en-US" dirty="0">
              <a:solidFill>
                <a:srgbClr val="FF0000"/>
              </a:solidFill>
              <a:latin typeface="Calibri" pitchFamily="2" charset="0"/>
              <a:ea typeface="宋体" charset="-122"/>
            </a:endParaRPr>
          </a:p>
        </p:txBody>
      </p:sp>
      <p:sp>
        <p:nvSpPr>
          <p:cNvPr id="23561" name="右箭头 23560" descr="cache"/>
          <p:cNvSpPr/>
          <p:nvPr/>
        </p:nvSpPr>
        <p:spPr>
          <a:xfrm rot="22104">
            <a:off x="4706620" y="3201035"/>
            <a:ext cx="1634490" cy="416560"/>
          </a:xfrm>
          <a:prstGeom prst="rightArrow">
            <a:avLst>
              <a:gd name="adj1" fmla="val 50000"/>
              <a:gd name="adj2" fmla="val 89505"/>
            </a:avLst>
          </a:prstGeom>
          <a:solidFill>
            <a:srgbClr val="99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  <a:endParaRPr lang="zh-CN" altLang="en-US"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6628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8" grpId="1"/>
      <p:bldP spid="26628" grpId="2"/>
      <p:bldP spid="4" grpId="0"/>
      <p:bldP spid="4" grpId="1"/>
      <p:bldP spid="4" grpId="2"/>
      <p:bldP spid="23563" grpId="0" bldLvl="0" animBg="1"/>
      <p:bldP spid="23562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extention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 defTabSz="0">
              <a:buNone/>
            </a:pPr>
            <a:r>
              <a:rPr lang="zh-CN" altLang="en-US" sz="3200" dirty="0">
                <a:sym typeface="Arial" charset="0"/>
              </a:rPr>
              <a:t>RPC</a:t>
            </a:r>
            <a:endParaRPr lang="zh-CN" altLang="en-US" sz="32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algn="l" defTabSz="0">
              <a:buNone/>
            </a:pPr>
            <a:r>
              <a:rPr lang="zh-CN" altLang="en-US" sz="3200" dirty="0">
                <a:sym typeface="Arial" charset="0"/>
              </a:rPr>
              <a:t>MVC</a:t>
            </a:r>
            <a:endParaRPr lang="zh-CN" altLang="en-US" sz="32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algn="l" defTabSz="0">
              <a:buNone/>
            </a:pPr>
            <a:r>
              <a:rPr lang="zh-CN" altLang="en-US" sz="3200" dirty="0">
                <a:sym typeface="Arial" charset="0"/>
              </a:rPr>
              <a:t>Rest API</a:t>
            </a:r>
            <a:endParaRPr lang="zh-CN" altLang="en-US" sz="3200" dirty="0">
              <a:sym typeface="Arial" charset="0"/>
            </a:endParaRPr>
          </a:p>
          <a:p>
            <a:pPr algn="l" defTabSz="0">
              <a:buNone/>
            </a:pPr>
            <a:r>
              <a:rPr lang="zh-CN" altLang="zh-CN" sz="3200" kern="1200" dirty="0">
                <a:latin typeface="+mn-lt"/>
                <a:ea typeface="+mn-ea"/>
                <a:cs typeface="+mn-cs"/>
                <a:sym typeface="Arial" charset="0"/>
              </a:rPr>
              <a:t>云平台</a:t>
            </a:r>
            <a:endParaRPr lang="zh-CN" altLang="zh-CN" sz="32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algn="l" defTabSz="0">
              <a:buNone/>
            </a:pPr>
            <a:r>
              <a:rPr lang="zh-CN" altLang="zh-CN" sz="3200" kern="1200" dirty="0">
                <a:latin typeface="+mn-lt"/>
                <a:ea typeface="+mn-ea"/>
                <a:cs typeface="+mn-cs"/>
                <a:sym typeface="Arial" charset="0"/>
              </a:rPr>
              <a:t>大数据</a:t>
            </a:r>
            <a:endParaRPr lang="zh-CN" altLang="zh-CN" sz="3200" kern="1200" dirty="0">
              <a:latin typeface="+mn-lt"/>
              <a:ea typeface="+mn-ea"/>
              <a:cs typeface="+mn-cs"/>
              <a:sym typeface="Arial" charset="0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FAQ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source code: https://github.com/qicosmos/cosmos/blob/master/router.hpp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purecpp.org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example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1905" indent="-344805" algn="l" defTabSz="0">
              <a:buNone/>
            </a:pPr>
            <a:r>
              <a:rPr lang="zh-CN" altLang="en-US" sz="3600" dirty="0">
                <a:sym typeface="Arial" charset="0"/>
              </a:rPr>
              <a:t>Cinatra app;</a:t>
            </a:r>
            <a:endParaRPr lang="zh-CN" altLang="en-US" sz="36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marL="1905" indent="-344805" algn="l" defTabSz="0">
              <a:buNone/>
            </a:pPr>
            <a:r>
              <a:rPr lang="zh-CN" altLang="en-US" sz="3600" dirty="0">
                <a:sym typeface="Arial" charset="0"/>
              </a:rPr>
              <a:t>app.route("/hello", [](Request&amp;  req , Response&amp; res)</a:t>
            </a:r>
            <a:endParaRPr lang="zh-CN" altLang="en-US" sz="36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marL="1905" indent="-344805" algn="l" defTabSz="0">
              <a:buNone/>
            </a:pPr>
            <a:r>
              <a:rPr lang="zh-CN" altLang="en-US" sz="3600" dirty="0">
                <a:sym typeface="Arial" charset="0"/>
              </a:rPr>
              <a:t>{</a:t>
            </a:r>
            <a:endParaRPr lang="zh-CN" altLang="en-US" sz="36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marL="1905" indent="-344805" algn="l" defTabSz="0">
              <a:buNone/>
            </a:pPr>
            <a:r>
              <a:rPr lang="zh-CN" altLang="en-US" sz="3600" dirty="0">
                <a:sym typeface="Arial" charset="0"/>
              </a:rPr>
              <a:t>      res.end("Hello ");    </a:t>
            </a:r>
            <a:endParaRPr lang="zh-CN" altLang="en-US" sz="36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marL="1905" indent="-344805" algn="l" defTabSz="0">
              <a:buNone/>
            </a:pPr>
            <a:r>
              <a:rPr lang="zh-CN" altLang="en-US" sz="3600" dirty="0">
                <a:sym typeface="Arial" charset="0"/>
              </a:rPr>
              <a:t>});</a:t>
            </a:r>
            <a:endParaRPr lang="zh-CN" altLang="en-US" sz="36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22534" name="矩形 22533"/>
          <p:cNvSpPr/>
          <p:nvPr/>
        </p:nvSpPr>
        <p:spPr>
          <a:xfrm>
            <a:off x="5387975" y="926465"/>
            <a:ext cx="3971925" cy="5791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/>
            <a:r>
              <a:rPr lang="zh-CN" altLang="en-US" sz="3200" dirty="0">
                <a:solidFill>
                  <a:srgbClr val="FF3300"/>
                </a:solidFill>
                <a:latin typeface="Arial" charset="0"/>
                <a:ea typeface="宋体" charset="-122"/>
              </a:rPr>
              <a:t>http://127.0.0.1/hello</a:t>
            </a:r>
            <a:endParaRPr lang="zh-CN" altLang="en-US" sz="3200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5" name="矩形 2"/>
          <p:cNvSpPr/>
          <p:nvPr/>
        </p:nvSpPr>
        <p:spPr>
          <a:xfrm>
            <a:off x="5314950" y="853440"/>
            <a:ext cx="4168140" cy="655955"/>
          </a:xfrm>
          <a:prstGeom prst="rect">
            <a:avLst/>
          </a:prstGeom>
          <a:noFill/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/>
          <a:p>
            <a:pPr lvl="0" algn="ctr" eaLnBrk="0" hangingPunct="0"/>
            <a:endParaRPr lang="zh-CN" altLang="en-US" dirty="0">
              <a:solidFill>
                <a:srgbClr val="FF0000"/>
              </a:solidFill>
              <a:latin typeface="Calibri" pitchFamily="2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ldLvl="0" animBg="1"/>
      <p:bldP spid="22534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example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1905" indent="-344805" algn="l" defTabSz="0">
              <a:buNone/>
            </a:pPr>
            <a:r>
              <a:rPr lang="zh-CN" altLang="en-US" sz="3600" dirty="0">
                <a:sym typeface="Arial" charset="0"/>
              </a:rPr>
              <a:t>Cinatra app;</a:t>
            </a:r>
            <a:endParaRPr lang="zh-CN" altLang="en-US" sz="36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marL="1905" indent="-344805" algn="l" defTabSz="0">
              <a:buNone/>
            </a:pPr>
            <a:r>
              <a:rPr lang="zh-CN" altLang="en-US" sz="3600" dirty="0">
                <a:sym typeface="Arial" charset="0"/>
              </a:rPr>
              <a:t>app.route("/hello", [](Request&amp;  req , Response&amp; res)</a:t>
            </a:r>
            <a:endParaRPr lang="zh-CN" altLang="en-US" sz="36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marL="1905" indent="-344805" algn="l" defTabSz="0">
              <a:buNone/>
            </a:pPr>
            <a:r>
              <a:rPr lang="zh-CN" altLang="en-US" sz="3600" dirty="0">
                <a:sym typeface="Arial" charset="0"/>
              </a:rPr>
              <a:t>{</a:t>
            </a:r>
            <a:endParaRPr lang="zh-CN" altLang="en-US" sz="36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marL="1905" indent="-344805" algn="l" defTabSz="0">
              <a:buNone/>
            </a:pPr>
            <a:r>
              <a:rPr lang="zh-CN" altLang="en-US" sz="3600" dirty="0">
                <a:sym typeface="Arial" charset="0"/>
              </a:rPr>
              <a:t>      res.end("Hello " + req.query().get_val("name"));    </a:t>
            </a:r>
            <a:endParaRPr lang="zh-CN" altLang="en-US" sz="36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marL="1905" indent="-344805" algn="l" defTabSz="0">
              <a:buNone/>
            </a:pPr>
            <a:r>
              <a:rPr lang="zh-CN" altLang="en-US" sz="3600" dirty="0">
                <a:sym typeface="Arial" charset="0"/>
              </a:rPr>
              <a:t>});</a:t>
            </a:r>
            <a:endParaRPr lang="zh-CN" altLang="en-US" sz="3600" kern="1200" dirty="0">
              <a:latin typeface="+mn-lt"/>
              <a:ea typeface="+mn-ea"/>
              <a:cs typeface="+mn-cs"/>
              <a:sym typeface="Arial" charset="0"/>
            </a:endParaRPr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22534" name="矩形 22533"/>
          <p:cNvSpPr/>
          <p:nvPr/>
        </p:nvSpPr>
        <p:spPr>
          <a:xfrm>
            <a:off x="4658360" y="694690"/>
            <a:ext cx="675068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/>
            <a:r>
              <a:rPr lang="zh-CN" altLang="en-US" sz="2800" dirty="0">
                <a:solidFill>
                  <a:srgbClr val="FF3300"/>
                </a:solidFill>
                <a:latin typeface="Arial" charset="0"/>
                <a:ea typeface="宋体" charset="-122"/>
              </a:rPr>
              <a:t>http://127.0.0.1/hello</a:t>
            </a:r>
            <a:r>
              <a:rPr lang="en-US" altLang="zh-CN" sz="2800" dirty="0">
                <a:solidFill>
                  <a:srgbClr val="FF3300"/>
                </a:solidFill>
                <a:latin typeface="Arial" charset="0"/>
                <a:ea typeface="宋体" charset="-122"/>
              </a:rPr>
              <a:t>?name=test&amp;age=12</a:t>
            </a:r>
            <a:endParaRPr lang="en-US" altLang="zh-CN" sz="2800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5" name="矩形 2"/>
          <p:cNvSpPr/>
          <p:nvPr/>
        </p:nvSpPr>
        <p:spPr>
          <a:xfrm>
            <a:off x="4557395" y="650875"/>
            <a:ext cx="6884035" cy="655955"/>
          </a:xfrm>
          <a:prstGeom prst="rect">
            <a:avLst/>
          </a:prstGeom>
          <a:noFill/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/>
          <a:p>
            <a:pPr lvl="0" algn="ctr" eaLnBrk="0" hangingPunct="0"/>
            <a:endParaRPr lang="zh-CN" altLang="en-US" dirty="0">
              <a:solidFill>
                <a:srgbClr val="FF0000"/>
              </a:solidFill>
              <a:latin typeface="Calibri" pitchFamily="2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ldLvl="0" animBg="1"/>
      <p:bldP spid="22534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more convenient</a:t>
            </a:r>
            <a:endParaRPr lang="en-US" altLang="zh-CN"/>
          </a:p>
        </p:txBody>
      </p:sp>
      <p:sp>
        <p:nvSpPr>
          <p:cNvPr id="22534" name="矩形 22533"/>
          <p:cNvSpPr/>
          <p:nvPr/>
        </p:nvSpPr>
        <p:spPr>
          <a:xfrm>
            <a:off x="2521585" y="2187575"/>
            <a:ext cx="675068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/>
            <a:r>
              <a:rPr lang="zh-CN" altLang="en-US" sz="2800" dirty="0">
                <a:solidFill>
                  <a:srgbClr val="FF3300"/>
                </a:solidFill>
                <a:latin typeface="Arial" charset="0"/>
                <a:ea typeface="宋体" charset="-122"/>
              </a:rPr>
              <a:t>http://127.0.0.1/hello</a:t>
            </a:r>
            <a:r>
              <a:rPr lang="en-US" altLang="zh-CN" sz="2800" dirty="0">
                <a:solidFill>
                  <a:srgbClr val="FF3300"/>
                </a:solidFill>
                <a:latin typeface="Arial" charset="0"/>
                <a:ea typeface="宋体" charset="-122"/>
              </a:rPr>
              <a:t>?name=test&amp;age=12</a:t>
            </a:r>
            <a:endParaRPr lang="en-US" altLang="zh-CN" sz="2800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5" name="矩形 2"/>
          <p:cNvSpPr/>
          <p:nvPr/>
        </p:nvSpPr>
        <p:spPr>
          <a:xfrm>
            <a:off x="2420620" y="2143760"/>
            <a:ext cx="6884035" cy="655955"/>
          </a:xfrm>
          <a:prstGeom prst="rect">
            <a:avLst/>
          </a:prstGeom>
          <a:noFill/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/>
          <a:p>
            <a:pPr lvl="0" algn="ctr" eaLnBrk="0" hangingPunct="0"/>
            <a:endParaRPr lang="zh-CN" altLang="en-US" dirty="0">
              <a:solidFill>
                <a:srgbClr val="FF0000"/>
              </a:solidFill>
              <a:latin typeface="Calibri" pitchFamily="2" charset="0"/>
              <a:ea typeface="宋体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20315" y="3987800"/>
            <a:ext cx="675068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algn="ctr"/>
            <a:r>
              <a:rPr lang="zh-CN" altLang="en-US" sz="2800" dirty="0">
                <a:solidFill>
                  <a:srgbClr val="FF3300"/>
                </a:solidFill>
                <a:latin typeface="Arial" charset="0"/>
                <a:ea typeface="宋体" charset="-122"/>
              </a:rPr>
              <a:t>http://127.0.0.1/hello</a:t>
            </a:r>
            <a:r>
              <a:rPr lang="en-US" altLang="zh-CN" sz="2800" dirty="0">
                <a:solidFill>
                  <a:srgbClr val="FF3300"/>
                </a:solidFill>
                <a:latin typeface="Arial" charset="0"/>
                <a:ea typeface="宋体" charset="-122"/>
              </a:rPr>
              <a:t>/test/12</a:t>
            </a:r>
            <a:endParaRPr lang="en-US" altLang="zh-CN" sz="2800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6" name="矩形 2"/>
          <p:cNvSpPr/>
          <p:nvPr/>
        </p:nvSpPr>
        <p:spPr>
          <a:xfrm>
            <a:off x="2419350" y="3943985"/>
            <a:ext cx="6884035" cy="655955"/>
          </a:xfrm>
          <a:prstGeom prst="rect">
            <a:avLst/>
          </a:prstGeom>
          <a:noFill/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/>
          <a:p>
            <a:pPr lvl="0" algn="ctr" eaLnBrk="0" hangingPunct="0"/>
            <a:endParaRPr lang="zh-CN" altLang="en-US" dirty="0">
              <a:solidFill>
                <a:srgbClr val="FF0000"/>
              </a:solidFill>
              <a:latin typeface="Calibri" pitchFamily="2" charset="0"/>
              <a:ea typeface="宋体" charset="-122"/>
            </a:endParaRPr>
          </a:p>
        </p:txBody>
      </p:sp>
      <p:sp>
        <p:nvSpPr>
          <p:cNvPr id="23560" name="右箭头 23559" descr="cache"/>
          <p:cNvSpPr/>
          <p:nvPr/>
        </p:nvSpPr>
        <p:spPr>
          <a:xfrm rot="5362104">
            <a:off x="5539740" y="3098165"/>
            <a:ext cx="915035" cy="546100"/>
          </a:xfrm>
          <a:prstGeom prst="rightArrow">
            <a:avLst>
              <a:gd name="adj1" fmla="val 50000"/>
              <a:gd name="adj2" fmla="val 55923"/>
            </a:avLst>
          </a:prstGeom>
          <a:solidFill>
            <a:srgbClr val="99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02585" y="5541645"/>
            <a:ext cx="60261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1905" indent="-344805" algn="l" defTabSz="0">
              <a:buNone/>
            </a:pPr>
            <a:r>
              <a:rPr lang="zh-CN" altLang="en-US" sz="2800" dirty="0">
                <a:sym typeface="Arial" charset="0"/>
              </a:rPr>
              <a:t>app.route("/hello", [](string&amp; a, int b)</a:t>
            </a:r>
            <a:r>
              <a:rPr lang="en-US" altLang="zh-CN" sz="2800" dirty="0">
                <a:sym typeface="Arial" charset="0"/>
              </a:rPr>
              <a:t>{});</a:t>
            </a:r>
            <a:endParaRPr lang="en-US" altLang="zh-CN" sz="2800" dirty="0">
              <a:sym typeface="Arial" charset="0"/>
            </a:endParaRPr>
          </a:p>
        </p:txBody>
      </p:sp>
      <p:sp>
        <p:nvSpPr>
          <p:cNvPr id="8" name="右箭头 7" descr="cache"/>
          <p:cNvSpPr/>
          <p:nvPr/>
        </p:nvSpPr>
        <p:spPr>
          <a:xfrm rot="5362104">
            <a:off x="5626100" y="4796155"/>
            <a:ext cx="735330" cy="546100"/>
          </a:xfrm>
          <a:prstGeom prst="rightArrow">
            <a:avLst>
              <a:gd name="adj1" fmla="val 50000"/>
              <a:gd name="adj2" fmla="val 55923"/>
            </a:avLst>
          </a:prstGeom>
          <a:solidFill>
            <a:srgbClr val="99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  <a:endParaRPr lang="zh-CN" altLang="en-US"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5" grpId="0" bldLvl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essential</a:t>
            </a:r>
            <a:endParaRPr lang="en-US" altLang="zh-CN"/>
          </a:p>
        </p:txBody>
      </p:sp>
      <p:sp>
        <p:nvSpPr>
          <p:cNvPr id="23557" name="文本框 23556"/>
          <p:cNvSpPr txBox="1"/>
          <p:nvPr/>
        </p:nvSpPr>
        <p:spPr>
          <a:xfrm>
            <a:off x="2372678" y="1846898"/>
            <a:ext cx="297180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>
                <a:latin typeface="Arial" charset="0"/>
                <a:ea typeface="宋体" charset="-122"/>
              </a:rPr>
              <a:t>"hello/test/20"</a:t>
            </a:r>
            <a:endParaRPr lang="en-US" altLang="zh-CN" sz="3600">
              <a:latin typeface="Arial" charset="0"/>
              <a:ea typeface="宋体" charset="-122"/>
            </a:endParaRPr>
          </a:p>
        </p:txBody>
      </p:sp>
      <p:sp>
        <p:nvSpPr>
          <p:cNvPr id="23559" name="文本框 23558"/>
          <p:cNvSpPr txBox="1"/>
          <p:nvPr/>
        </p:nvSpPr>
        <p:spPr>
          <a:xfrm>
            <a:off x="2352675" y="3869055"/>
            <a:ext cx="327660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>
                <a:latin typeface="Arial" charset="0"/>
                <a:ea typeface="宋体" charset="-122"/>
              </a:rPr>
              <a:t>hello("test", 20)</a:t>
            </a:r>
            <a:endParaRPr lang="en-US" altLang="zh-CN" sz="3600">
              <a:latin typeface="Arial" charset="0"/>
              <a:ea typeface="宋体" charset="-122"/>
            </a:endParaRPr>
          </a:p>
        </p:txBody>
      </p:sp>
      <p:sp>
        <p:nvSpPr>
          <p:cNvPr id="23560" name="右箭头 23559" descr="cache"/>
          <p:cNvSpPr/>
          <p:nvPr/>
        </p:nvSpPr>
        <p:spPr>
          <a:xfrm rot="5362104">
            <a:off x="3154680" y="2977515"/>
            <a:ext cx="1288415" cy="442595"/>
          </a:xfrm>
          <a:prstGeom prst="rightArrow">
            <a:avLst>
              <a:gd name="adj1" fmla="val 50000"/>
              <a:gd name="adj2" fmla="val 55923"/>
            </a:avLst>
          </a:prstGeom>
          <a:solidFill>
            <a:srgbClr val="99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23561" name="右箭头 23560" descr="cache"/>
          <p:cNvSpPr/>
          <p:nvPr/>
        </p:nvSpPr>
        <p:spPr>
          <a:xfrm rot="22104">
            <a:off x="4719955" y="2981960"/>
            <a:ext cx="1634490" cy="416560"/>
          </a:xfrm>
          <a:prstGeom prst="rightArrow">
            <a:avLst>
              <a:gd name="adj1" fmla="val 50000"/>
              <a:gd name="adj2" fmla="val 89505"/>
            </a:avLst>
          </a:prstGeom>
          <a:solidFill>
            <a:srgbClr val="99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23562" name="矩形 23561"/>
          <p:cNvSpPr/>
          <p:nvPr/>
        </p:nvSpPr>
        <p:spPr>
          <a:xfrm>
            <a:off x="6464935" y="2938145"/>
            <a:ext cx="3930015" cy="5791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/>
            <a:r>
              <a:rPr lang="en-US" altLang="zh-CN" sz="3200" dirty="0">
                <a:solidFill>
                  <a:srgbClr val="FF3300"/>
                </a:solidFill>
                <a:latin typeface="Arial" charset="0"/>
                <a:ea typeface="宋体" charset="-122"/>
              </a:rPr>
              <a:t>string to function call</a:t>
            </a:r>
            <a:endParaRPr lang="en-US" altLang="zh-CN" sz="3200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23563" name="矩形 2"/>
          <p:cNvSpPr/>
          <p:nvPr/>
        </p:nvSpPr>
        <p:spPr>
          <a:xfrm>
            <a:off x="6431280" y="2918460"/>
            <a:ext cx="3972560" cy="581025"/>
          </a:xfrm>
          <a:prstGeom prst="rect">
            <a:avLst/>
          </a:prstGeom>
          <a:noFill/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/>
          <a:p>
            <a:pPr lvl="0" algn="ctr" eaLnBrk="0" hangingPunct="0"/>
            <a:endParaRPr lang="zh-CN" altLang="en-US" dirty="0">
              <a:solidFill>
                <a:srgbClr val="FF0000"/>
              </a:solidFill>
              <a:latin typeface="Calibri" pitchFamily="2" charset="0"/>
              <a:ea typeface="宋体" charset="-122"/>
            </a:endParaRPr>
          </a:p>
        </p:txBody>
      </p:sp>
      <p:sp>
        <p:nvSpPr>
          <p:cNvPr id="24584" name="文本框 24583"/>
          <p:cNvSpPr txBox="1"/>
          <p:nvPr/>
        </p:nvSpPr>
        <p:spPr>
          <a:xfrm>
            <a:off x="4838065" y="2479675"/>
            <a:ext cx="1265238" cy="5794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3200" dirty="0">
                <a:solidFill>
                  <a:srgbClr val="FF3300"/>
                </a:solidFill>
                <a:latin typeface="Arial" charset="0"/>
                <a:ea typeface="宋体" charset="-122"/>
              </a:rPr>
              <a:t>magic</a:t>
            </a:r>
            <a:endParaRPr lang="zh-CN" altLang="en-US" sz="3200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bldLvl="0" animBg="1"/>
      <p:bldP spid="23562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内容占位符 8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0" name="图片 9" descr="10549586_05948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84730" y="901065"/>
            <a:ext cx="7621905" cy="50558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thinking</a:t>
            </a:r>
            <a:endParaRPr lang="en-US" altLang="zh-CN"/>
          </a:p>
        </p:txBody>
      </p:sp>
      <p:sp>
        <p:nvSpPr>
          <p:cNvPr id="23557" name="文本框 23556"/>
          <p:cNvSpPr txBox="1"/>
          <p:nvPr/>
        </p:nvSpPr>
        <p:spPr>
          <a:xfrm>
            <a:off x="708660" y="1809115"/>
            <a:ext cx="2837815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/>
            <a:r>
              <a:rPr lang="en-US" altLang="zh-CN" sz="3600">
                <a:latin typeface="Arial" charset="0"/>
                <a:ea typeface="宋体" charset="-122"/>
              </a:rPr>
              <a:t>brower: hello</a:t>
            </a:r>
            <a:endParaRPr lang="en-US" altLang="zh-CN" sz="3600">
              <a:latin typeface="Arial" charset="0"/>
              <a:ea typeface="宋体" charset="-122"/>
            </a:endParaRPr>
          </a:p>
        </p:txBody>
      </p:sp>
      <p:sp>
        <p:nvSpPr>
          <p:cNvPr id="23559" name="文本框 23558"/>
          <p:cNvSpPr txBox="1"/>
          <p:nvPr/>
        </p:nvSpPr>
        <p:spPr>
          <a:xfrm>
            <a:off x="2352675" y="3869055"/>
            <a:ext cx="327660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>
                <a:latin typeface="Arial" charset="0"/>
                <a:ea typeface="宋体" charset="-122"/>
              </a:rPr>
              <a:t>hello("test", 20)</a:t>
            </a:r>
            <a:endParaRPr lang="en-US" altLang="zh-CN" sz="3600">
              <a:latin typeface="Arial" charset="0"/>
              <a:ea typeface="宋体" charset="-122"/>
            </a:endParaRPr>
          </a:p>
        </p:txBody>
      </p:sp>
      <p:sp>
        <p:nvSpPr>
          <p:cNvPr id="23560" name="右箭头 23559" descr="cache"/>
          <p:cNvSpPr/>
          <p:nvPr/>
        </p:nvSpPr>
        <p:spPr>
          <a:xfrm rot="5362104">
            <a:off x="2407920" y="2917190"/>
            <a:ext cx="1071245" cy="473075"/>
          </a:xfrm>
          <a:prstGeom prst="rightArrow">
            <a:avLst>
              <a:gd name="adj1" fmla="val 50000"/>
              <a:gd name="adj2" fmla="val 55923"/>
            </a:avLst>
          </a:prstGeom>
          <a:solidFill>
            <a:srgbClr val="99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52800" y="1843405"/>
            <a:ext cx="1681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3600">
                <a:latin typeface="Arial" charset="0"/>
                <a:ea typeface="宋体" charset="-122"/>
                <a:sym typeface="+mn-ea"/>
              </a:rPr>
              <a:t>/test/20</a:t>
            </a:r>
            <a:endParaRPr lang="en-US" altLang="zh-CN" sz="3600">
              <a:latin typeface="Arial" charset="0"/>
              <a:ea typeface="宋体" charset="-122"/>
              <a:sym typeface="+mn-ea"/>
            </a:endParaRPr>
          </a:p>
        </p:txBody>
      </p:sp>
      <p:sp>
        <p:nvSpPr>
          <p:cNvPr id="5" name="右箭头 4" descr="cache"/>
          <p:cNvSpPr/>
          <p:nvPr/>
        </p:nvSpPr>
        <p:spPr>
          <a:xfrm rot="5422104">
            <a:off x="3658235" y="2933065"/>
            <a:ext cx="1108710" cy="423545"/>
          </a:xfrm>
          <a:prstGeom prst="rightArrow">
            <a:avLst>
              <a:gd name="adj1" fmla="val 50000"/>
              <a:gd name="adj2" fmla="val 55923"/>
            </a:avLst>
          </a:prstGeom>
          <a:solidFill>
            <a:srgbClr val="99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26628" name="矩形 26627"/>
          <p:cNvSpPr/>
          <p:nvPr/>
        </p:nvSpPr>
        <p:spPr>
          <a:xfrm>
            <a:off x="2274570" y="3931285"/>
            <a:ext cx="120586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algn="ctr"/>
            <a:r>
              <a:rPr lang="en-US" altLang="zh-CN" sz="2800" b="1" dirty="0">
                <a:solidFill>
                  <a:srgbClr val="FF3300"/>
                </a:solidFill>
                <a:latin typeface="Arial" charset="0"/>
                <a:ea typeface="宋体" charset="-122"/>
              </a:rPr>
              <a:t>hello</a:t>
            </a:r>
            <a:endParaRPr lang="en-US" altLang="zh-CN" sz="2800" b="1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85845" y="3929380"/>
            <a:ext cx="188722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algn="ctr"/>
            <a:r>
              <a:rPr lang="en-US" altLang="zh-CN" sz="2800" b="1" dirty="0">
                <a:solidFill>
                  <a:srgbClr val="FF3300"/>
                </a:solidFill>
                <a:latin typeface="Arial" charset="0"/>
                <a:ea typeface="宋体" charset="-122"/>
              </a:rPr>
              <a:t>"test"  20</a:t>
            </a:r>
            <a:endParaRPr lang="en-US" altLang="zh-CN" sz="2800" b="1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6628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0" grpId="1" bldLvl="0" animBg="1"/>
      <p:bldP spid="4" grpId="0"/>
      <p:bldP spid="23560" grpId="2" bldLvl="0" animBg="1"/>
      <p:bldP spid="5" grpId="0" animBg="1"/>
      <p:bldP spid="5" grpId="1" animBg="1"/>
      <p:bldP spid="26628" grpId="0"/>
      <p:bldP spid="26628" grpId="1"/>
      <p:bldP spid="26628" grpId="2"/>
      <p:bldP spid="6" grpId="0"/>
      <p:bldP spid="6" grpId="1"/>
      <p:bldP spid="6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register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template&lt;typename Function&gt;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void register_func(std::string const &amp; name, const Function&amp; f)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{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this-&gt;map_invokers_[name] = std::bind(&amp;</a:t>
            </a:r>
            <a:r>
              <a:rPr lang="zh-CN" altLang="en-US">
                <a:solidFill>
                  <a:srgbClr val="FF0000"/>
                </a:solidFill>
              </a:rPr>
              <a:t>invoker</a:t>
            </a:r>
            <a:r>
              <a:rPr lang="zh-CN" altLang="en-US"/>
              <a:t>&lt;Function&gt;::template </a:t>
            </a:r>
            <a:r>
              <a:rPr lang="zh-CN" altLang="en-US">
                <a:solidFill>
                  <a:srgbClr val="FF0000"/>
                </a:solidFill>
              </a:rPr>
              <a:t>apply</a:t>
            </a:r>
            <a:r>
              <a:rPr lang="zh-CN" altLang="en-US"/>
              <a:t>&lt;std::tuple&lt;&gt;&gt;, </a:t>
            </a:r>
            <a:r>
              <a:rPr lang="zh-CN" altLang="en-US">
                <a:solidFill>
                  <a:srgbClr val="FF0000"/>
                </a:solidFill>
              </a:rPr>
              <a:t>f</a:t>
            </a:r>
            <a:r>
              <a:rPr lang="zh-CN" altLang="en-US"/>
              <a:t>,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		std::placeholders::_1, std::tuple&lt;&gt;());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}</a:t>
            </a:r>
            <a:endParaRPr lang="zh-CN" altLang="en-US"/>
          </a:p>
        </p:txBody>
      </p:sp>
      <p:sp>
        <p:nvSpPr>
          <p:cNvPr id="26628" name="矩形 26627"/>
          <p:cNvSpPr/>
          <p:nvPr/>
        </p:nvSpPr>
        <p:spPr>
          <a:xfrm>
            <a:off x="6764814" y="3789680"/>
            <a:ext cx="779780" cy="3657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 algn="ctr"/>
            <a:r>
              <a:rPr lang="en-US" altLang="zh-CN" b="1" dirty="0">
                <a:solidFill>
                  <a:srgbClr val="FF3300"/>
                </a:solidFill>
                <a:latin typeface="Arial" charset="0"/>
                <a:ea typeface="宋体" charset="-122"/>
              </a:rPr>
              <a:t>apply</a:t>
            </a:r>
            <a:endParaRPr lang="en-US" altLang="zh-CN" b="1" dirty="0">
              <a:solidFill>
                <a:srgbClr val="FF3300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6628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8" grpId="1"/>
      <p:bldP spid="26628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transformat param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992505" y="1941195"/>
            <a:ext cx="9025890" cy="13754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template&lt;typename Function, size_t N = 0, size_t M = </a:t>
            </a:r>
            <a:r>
              <a:rPr lang="en-US" altLang="zh-CN" sz="2800"/>
              <a:t>					</a:t>
            </a:r>
            <a:r>
              <a:rPr lang="zh-CN" altLang="en-US" sz="2800">
                <a:solidFill>
                  <a:srgbClr val="FF0000"/>
                </a:solidFill>
              </a:rPr>
              <a:t>function_traits&lt;Function&gt;::arity</a:t>
            </a:r>
            <a:r>
              <a:rPr lang="zh-CN" altLang="en-US" sz="2800"/>
              <a:t>&gt;</a:t>
            </a:r>
            <a:endParaRPr lang="zh-CN" altLang="en-US" sz="2800"/>
          </a:p>
          <a:p>
            <a:r>
              <a:rPr lang="zh-CN" altLang="en-US" sz="2800"/>
              <a:t>struct invoker;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2129</Words>
  <Application>Kingsoft Office WPP</Application>
  <PresentationFormat>宽屏</PresentationFormat>
  <Paragraphs>143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how to make a http router</vt:lpstr>
      <vt:lpstr>example</vt:lpstr>
      <vt:lpstr>example</vt:lpstr>
      <vt:lpstr>more convenient</vt:lpstr>
      <vt:lpstr>essential</vt:lpstr>
      <vt:lpstr>PowerPoint 演示文稿</vt:lpstr>
      <vt:lpstr>thinking</vt:lpstr>
      <vt:lpstr>register</vt:lpstr>
      <vt:lpstr>transformat param</vt:lpstr>
      <vt:lpstr>transformat param</vt:lpstr>
      <vt:lpstr>call handler</vt:lpstr>
      <vt:lpstr>call handler</vt:lpstr>
      <vt:lpstr>extention</vt:lpstr>
      <vt:lpstr>FAQ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LHCan</dc:creator>
  <cp:lastModifiedBy>Administrator</cp:lastModifiedBy>
  <cp:revision>25</cp:revision>
  <dcterms:created xsi:type="dcterms:W3CDTF">2015-05-05T08:02:00Z</dcterms:created>
  <dcterms:modified xsi:type="dcterms:W3CDTF">2015-12-05T08:15:54Z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