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ppt/tags/tag4.xml" ContentType="application/vnd.openxmlformats-officedocument.presentationml.tags+xml"/>
  <Override PartName="/ppt/notesSlides/notesSlide4.xml" ContentType="application/vnd.openxmlformats-officedocument.presentationml.notesSlide+xml"/>
  <Override PartName="/ppt/tags/tag5.xml" ContentType="application/vnd.openxmlformats-officedocument.presentationml.tags+xml"/>
  <Override PartName="/ppt/notesSlides/notesSlide5.xml" ContentType="application/vnd.openxmlformats-officedocument.presentationml.notesSlide+xml"/>
  <Override PartName="/ppt/tags/tag6.xml" ContentType="application/vnd.openxmlformats-officedocument.presentationml.tags+xml"/>
  <Override PartName="/ppt/notesSlides/notesSlide6.xml" ContentType="application/vnd.openxmlformats-officedocument.presentationml.notesSlide+xml"/>
  <Override PartName="/ppt/tags/tag7.xml" ContentType="application/vnd.openxmlformats-officedocument.presentationml.tags+xml"/>
  <Override PartName="/ppt/notesSlides/notesSlide7.xml" ContentType="application/vnd.openxmlformats-officedocument.presentationml.notesSlide+xml"/>
  <Override PartName="/ppt/tags/tag8.xml" ContentType="application/vnd.openxmlformats-officedocument.presentationml.tag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2" r:id="rId6"/>
    <p:sldId id="266" r:id="rId7"/>
    <p:sldId id="264" r:id="rId8"/>
    <p:sldId id="263" r:id="rId9"/>
    <p:sldId id="265" r:id="rId10"/>
    <p:sldId id="267" r:id="rId11"/>
    <p:sldId id="260" r:id="rId12"/>
    <p:sldId id="261" r:id="rId1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2014" autoAdjust="0"/>
  </p:normalViewPr>
  <p:slideViewPr>
    <p:cSldViewPr snapToGrid="0">
      <p:cViewPr varScale="1">
        <p:scale>
          <a:sx n="61" d="100"/>
          <a:sy n="61" d="100"/>
        </p:scale>
        <p:origin x="107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4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F8155C-DBC4-47FF-99F3-7795AAD06971}" type="datetimeFigureOut">
              <a:rPr lang="zh-CN" altLang="en-US" smtClean="0"/>
              <a:t>2017/3/30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2ECE1D-4AA3-4088-9B21-A23F2F553DE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86430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综述性，概括地将，</a:t>
            </a:r>
            <a:r>
              <a:rPr lang="en-US" altLang="zh-CN" dirty="0" smtClean="0"/>
              <a:t>SLAM</a:t>
            </a:r>
            <a:r>
              <a:rPr lang="zh-CN" altLang="en-US" dirty="0" smtClean="0"/>
              <a:t>的主体技术不多、细节技术一堆堆。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2ECE1D-4AA3-4088-9B21-A23F2F553DEE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662271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一堆传感器， 搭建</a:t>
            </a:r>
            <a:r>
              <a:rPr lang="en-US" altLang="zh-CN" dirty="0" smtClean="0"/>
              <a:t>ROS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2ECE1D-4AA3-4088-9B21-A23F2F553DEE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172673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激光精度高、贵，有些场景不适合</a:t>
            </a:r>
            <a:endParaRPr lang="en-US" altLang="zh-CN" dirty="0" smtClean="0"/>
          </a:p>
          <a:p>
            <a:r>
              <a:rPr lang="zh-CN" altLang="en-US" dirty="0" smtClean="0"/>
              <a:t>声呐便宜水下，精度低</a:t>
            </a:r>
            <a:endParaRPr lang="en-US" altLang="zh-CN" dirty="0" smtClean="0"/>
          </a:p>
          <a:p>
            <a:r>
              <a:rPr lang="zh-CN" altLang="en-US" dirty="0" smtClean="0"/>
              <a:t>摄像机信息丰富、计算量大、对光照敏感，摄像机又分单目双目等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2ECE1D-4AA3-4088-9B21-A23F2F553DEE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482230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地标的选择是一个研究方向，简单的有特征点（静止点，人是运动的），</a:t>
            </a:r>
            <a:endParaRPr lang="en-US" altLang="zh-CN" dirty="0" smtClean="0"/>
          </a:p>
          <a:p>
            <a:r>
              <a:rPr lang="zh-CN" altLang="en-US" dirty="0" smtClean="0"/>
              <a:t>更鲁棒更高级的是线段，平面都可以作为地标</a:t>
            </a:r>
            <a:endParaRPr lang="en-US" altLang="zh-CN" dirty="0" smtClean="0"/>
          </a:p>
          <a:p>
            <a:r>
              <a:rPr lang="zh-CN" altLang="en-US" dirty="0" smtClean="0"/>
              <a:t>路标还会涉及到路标的更新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2ECE1D-4AA3-4088-9B21-A23F2F553DEE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945440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u</a:t>
            </a:r>
            <a:r>
              <a:rPr lang="zh-CN" altLang="en-US" dirty="0" smtClean="0"/>
              <a:t>和</a:t>
            </a:r>
            <a:r>
              <a:rPr lang="en-US" altLang="zh-CN" dirty="0" smtClean="0"/>
              <a:t>z</a:t>
            </a:r>
            <a:r>
              <a:rPr lang="zh-CN" altLang="en-US" dirty="0" smtClean="0"/>
              <a:t>是硬件提供的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2ECE1D-4AA3-4088-9B21-A23F2F553DEE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144560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PF</a:t>
            </a:r>
            <a:r>
              <a:rPr lang="zh-CN" altLang="en-US" dirty="0" smtClean="0"/>
              <a:t>中要维持所有的可能状态，对资源消耗大。</a:t>
            </a:r>
            <a:endParaRPr lang="en-US" altLang="zh-CN" dirty="0" smtClean="0"/>
          </a:p>
          <a:p>
            <a:r>
              <a:rPr lang="zh-CN" altLang="en-US" dirty="0" smtClean="0"/>
              <a:t>累计误差：如果有一帧错误，后续又基于这个错误的位置，后果不堪设想。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2ECE1D-4AA3-4088-9B21-A23F2F553DEE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19367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Graph-based SLAM</a:t>
            </a:r>
            <a:r>
              <a:rPr lang="zh-CN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是无法计算的，图的联结数目巨大，但是其实这是一个稀疏的，正是这个稀疏性，使得优化思路成为了现实。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2ECE1D-4AA3-4088-9B21-A23F2F553DEE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6084872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这个是</a:t>
            </a:r>
            <a:r>
              <a:rPr lang="en-US" altLang="zh-CN" dirty="0" smtClean="0"/>
              <a:t>SLAM</a:t>
            </a:r>
            <a:r>
              <a:rPr lang="zh-CN" altLang="en-US" dirty="0" smtClean="0"/>
              <a:t>涉及的基本问题</a:t>
            </a:r>
            <a:endParaRPr lang="en-US" altLang="zh-CN" dirty="0" smtClean="0"/>
          </a:p>
          <a:p>
            <a:r>
              <a:rPr lang="zh-CN" altLang="en-US" dirty="0" smtClean="0"/>
              <a:t>不用第一种：</a:t>
            </a:r>
            <a:r>
              <a:rPr lang="zh-CN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科学家认为前一种依靠有噪声的位置来减少位置的噪声，有点循环论证的意思。</a:t>
            </a:r>
            <a:endParaRPr lang="en-US" altLang="zh-CN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zh-CN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第二种就是：帧帧匹配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2ECE1D-4AA3-4088-9B21-A23F2F553DEE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6593144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SFM</a:t>
            </a:r>
            <a:r>
              <a:rPr lang="zh-CN" altLang="en-US" dirty="0" smtClean="0"/>
              <a:t>更具有理论价值</a:t>
            </a:r>
            <a:r>
              <a:rPr lang="zh-CN" altLang="en-US" baseline="0" dirty="0" smtClean="0"/>
              <a:t> </a:t>
            </a:r>
            <a:r>
              <a:rPr lang="en-US" altLang="zh-CN" baseline="0" dirty="0" smtClean="0"/>
              <a:t>SLAM</a:t>
            </a:r>
            <a:r>
              <a:rPr lang="zh-CN" altLang="en-US" baseline="0" dirty="0" smtClean="0"/>
              <a:t>更具有应用价值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2ECE1D-4AA3-4088-9B21-A23F2F553DEE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32473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AFACF-6CA2-4D15-9159-8A14476F862D}" type="datetimeFigureOut">
              <a:rPr lang="zh-CN" altLang="en-US" smtClean="0"/>
              <a:t>2017/3/30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BC50B-193D-4BB3-BC9D-048F4B20DA9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189203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AFACF-6CA2-4D15-9159-8A14476F862D}" type="datetimeFigureOut">
              <a:rPr lang="zh-CN" altLang="en-US" smtClean="0"/>
              <a:t>2017/3/30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BC50B-193D-4BB3-BC9D-048F4B20DA9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261459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AFACF-6CA2-4D15-9159-8A14476F862D}" type="datetimeFigureOut">
              <a:rPr lang="zh-CN" altLang="en-US" smtClean="0"/>
              <a:t>2017/3/30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BC50B-193D-4BB3-BC9D-048F4B20DA9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732425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AFACF-6CA2-4D15-9159-8A14476F862D}" type="datetimeFigureOut">
              <a:rPr lang="zh-CN" altLang="en-US" smtClean="0"/>
              <a:t>2017/3/30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BC50B-193D-4BB3-BC9D-048F4B20DA9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3982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AFACF-6CA2-4D15-9159-8A14476F862D}" type="datetimeFigureOut">
              <a:rPr lang="zh-CN" altLang="en-US" smtClean="0"/>
              <a:t>2017/3/30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BC50B-193D-4BB3-BC9D-048F4B20DA9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19523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AFACF-6CA2-4D15-9159-8A14476F862D}" type="datetimeFigureOut">
              <a:rPr lang="zh-CN" altLang="en-US" smtClean="0"/>
              <a:t>2017/3/30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BC50B-193D-4BB3-BC9D-048F4B20DA9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41332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AFACF-6CA2-4D15-9159-8A14476F862D}" type="datetimeFigureOut">
              <a:rPr lang="zh-CN" altLang="en-US" smtClean="0"/>
              <a:t>2017/3/30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BC50B-193D-4BB3-BC9D-048F4B20DA9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3438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AFACF-6CA2-4D15-9159-8A14476F862D}" type="datetimeFigureOut">
              <a:rPr lang="zh-CN" altLang="en-US" smtClean="0"/>
              <a:t>2017/3/30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BC50B-193D-4BB3-BC9D-048F4B20DA9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576972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AFACF-6CA2-4D15-9159-8A14476F862D}" type="datetimeFigureOut">
              <a:rPr lang="zh-CN" altLang="en-US" smtClean="0"/>
              <a:t>2017/3/30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BC50B-193D-4BB3-BC9D-048F4B20DA9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317913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AFACF-6CA2-4D15-9159-8A14476F862D}" type="datetimeFigureOut">
              <a:rPr lang="zh-CN" altLang="en-US" smtClean="0"/>
              <a:t>2017/3/30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BC50B-193D-4BB3-BC9D-048F4B20DA9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14204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AFACF-6CA2-4D15-9159-8A14476F862D}" type="datetimeFigureOut">
              <a:rPr lang="zh-CN" altLang="en-US" smtClean="0"/>
              <a:t>2017/3/30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BC50B-193D-4BB3-BC9D-048F4B20DA9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720983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7AFACF-6CA2-4D15-9159-8A14476F862D}" type="datetimeFigureOut">
              <a:rPr lang="zh-CN" altLang="en-US" smtClean="0"/>
              <a:t>2017/3/30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BBC50B-193D-4BB3-BC9D-048F4B20DA9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029251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Relationship Id="rId4" Type="http://schemas.openxmlformats.org/officeDocument/2006/relationships/image" Target="../media/image10.em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slideLayout" Target="../slideLayouts/slideLayout2.xml"/><Relationship Id="rId7" Type="http://schemas.openxmlformats.org/officeDocument/2006/relationships/oleObject" Target="../embeddings/oleObject2.bin"/><Relationship Id="rId12" Type="http://schemas.openxmlformats.org/officeDocument/2006/relationships/image" Target="../media/image5.wmf"/><Relationship Id="rId2" Type="http://schemas.openxmlformats.org/officeDocument/2006/relationships/tags" Target="../tags/tag5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11" Type="http://schemas.openxmlformats.org/officeDocument/2006/relationships/oleObject" Target="../embeddings/oleObject4.bin"/><Relationship Id="rId5" Type="http://schemas.openxmlformats.org/officeDocument/2006/relationships/oleObject" Target="../embeddings/oleObject1.bin"/><Relationship Id="rId10" Type="http://schemas.openxmlformats.org/officeDocument/2006/relationships/image" Target="../media/image4.wmf"/><Relationship Id="rId4" Type="http://schemas.openxmlformats.org/officeDocument/2006/relationships/notesSlide" Target="../notesSlides/notesSlide5.xml"/><Relationship Id="rId9" Type="http://schemas.openxmlformats.org/officeDocument/2006/relationships/oleObject" Target="../embeddings/oleObject3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slideLayout" Target="../slideLayouts/slideLayout2.xml"/><Relationship Id="rId7" Type="http://schemas.openxmlformats.org/officeDocument/2006/relationships/oleObject" Target="../embeddings/oleObject6.bin"/><Relationship Id="rId2" Type="http://schemas.openxmlformats.org/officeDocument/2006/relationships/tags" Target="../tags/tag6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5.bin"/><Relationship Id="rId10" Type="http://schemas.openxmlformats.org/officeDocument/2006/relationships/image" Target="../media/image7.wmf"/><Relationship Id="rId4" Type="http://schemas.openxmlformats.org/officeDocument/2006/relationships/notesSlide" Target="../notesSlides/notesSlide6.xml"/><Relationship Id="rId9" Type="http://schemas.openxmlformats.org/officeDocument/2006/relationships/oleObject" Target="../embeddings/oleObject7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slideLayout" Target="../slideLayouts/slideLayout2.xml"/><Relationship Id="rId7" Type="http://schemas.openxmlformats.org/officeDocument/2006/relationships/oleObject" Target="../embeddings/oleObject9.bin"/><Relationship Id="rId2" Type="http://schemas.openxmlformats.org/officeDocument/2006/relationships/tags" Target="../tags/tag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8.bin"/><Relationship Id="rId4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19000">
              <a:schemeClr val="accent1">
                <a:lumMod val="45000"/>
                <a:lumOff val="55000"/>
              </a:schemeClr>
            </a:gs>
            <a:gs pos="77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 smtClean="0"/>
              <a:t>SLAM</a:t>
            </a:r>
            <a:r>
              <a:rPr lang="zh-CN" altLang="en-US" dirty="0" smtClean="0"/>
              <a:t>的前世今生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 smtClean="0"/>
              <a:t>2017-3-30</a:t>
            </a:r>
          </a:p>
          <a:p>
            <a:r>
              <a:rPr lang="zh-CN" altLang="en-US" dirty="0"/>
              <a:t>侯凯</a:t>
            </a:r>
          </a:p>
        </p:txBody>
      </p:sp>
    </p:spTree>
    <p:extLst>
      <p:ext uri="{BB962C8B-B14F-4D97-AF65-F5344CB8AC3E}">
        <p14:creationId xmlns:p14="http://schemas.microsoft.com/office/powerpoint/2010/main" val="697986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6588"/>
    </mc:Choice>
    <mc:Fallback xmlns="">
      <p:transition spd="slow" advTm="16588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27000">
              <a:schemeClr val="accent1">
                <a:lumMod val="45000"/>
                <a:lumOff val="55000"/>
              </a:schemeClr>
            </a:gs>
            <a:gs pos="8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623" y="333593"/>
            <a:ext cx="10515600" cy="1325563"/>
          </a:xfrm>
        </p:spPr>
        <p:txBody>
          <a:bodyPr/>
          <a:lstStyle/>
          <a:p>
            <a:r>
              <a:rPr lang="zh-CN" altLang="en-US" dirty="0" smtClean="0"/>
              <a:t>闭环检测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41890" y="1466193"/>
            <a:ext cx="11054255" cy="5391807"/>
          </a:xfrm>
        </p:spPr>
        <p:txBody>
          <a:bodyPr>
            <a:normAutofit lnSpcReduction="10000"/>
          </a:bodyPr>
          <a:lstStyle/>
          <a:p>
            <a:r>
              <a:rPr lang="zh-CN" altLang="en-US" dirty="0" smtClean="0"/>
              <a:t>新来一帧数据，如何判断它在已有序列中是否出现过。</a:t>
            </a:r>
            <a:endParaRPr lang="en-US" altLang="zh-CN" dirty="0" smtClean="0"/>
          </a:p>
          <a:p>
            <a:r>
              <a:rPr lang="en-US" altLang="zh-CN" dirty="0" smtClean="0"/>
              <a:t>1</a:t>
            </a:r>
            <a:r>
              <a:rPr lang="zh-CN" altLang="en-US" dirty="0" smtClean="0"/>
              <a:t>、新帧的位置，如果回到历史位置附近；</a:t>
            </a:r>
            <a:endParaRPr lang="en-US" altLang="zh-CN" dirty="0" smtClean="0"/>
          </a:p>
          <a:p>
            <a:r>
              <a:rPr lang="en-US" altLang="zh-CN" dirty="0" smtClean="0"/>
              <a:t>2</a:t>
            </a:r>
            <a:r>
              <a:rPr lang="zh-CN" altLang="en-US" dirty="0" smtClean="0"/>
              <a:t>、帧的特征和历史关键帧特征相似（常用）。</a:t>
            </a:r>
            <a:endParaRPr lang="en-US" altLang="zh-CN" dirty="0" smtClean="0"/>
          </a:p>
          <a:p>
            <a:endParaRPr lang="en-US" altLang="zh-CN" dirty="0"/>
          </a:p>
          <a:p>
            <a:endParaRPr lang="en-US" altLang="zh-CN" dirty="0" smtClean="0"/>
          </a:p>
          <a:p>
            <a:endParaRPr lang="en-US" altLang="zh-CN" dirty="0"/>
          </a:p>
          <a:p>
            <a:endParaRPr lang="en-US" altLang="zh-CN" dirty="0" smtClean="0"/>
          </a:p>
          <a:p>
            <a:endParaRPr lang="en-US" altLang="zh-CN" dirty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r>
              <a:rPr lang="zh-CN" altLang="en-US" dirty="0" smtClean="0"/>
              <a:t>如果</a:t>
            </a:r>
            <a:r>
              <a:rPr lang="zh-CN" altLang="en-US" dirty="0"/>
              <a:t>检测成功，可以显著地减小累积误差。</a:t>
            </a:r>
            <a:endParaRPr lang="en-US" altLang="zh-CN" dirty="0" smtClean="0"/>
          </a:p>
          <a:p>
            <a:endParaRPr lang="zh-CN" altLang="en-US" dirty="0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09567" y="3001537"/>
            <a:ext cx="6902441" cy="3216758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20313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3476"/>
    </mc:Choice>
    <mc:Fallback xmlns="">
      <p:transition spd="slow" advTm="113476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27000">
              <a:schemeClr val="accent1">
                <a:lumMod val="45000"/>
                <a:lumOff val="55000"/>
              </a:schemeClr>
            </a:gs>
            <a:gs pos="8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SLAM</a:t>
            </a:r>
            <a:r>
              <a:rPr lang="zh-CN" altLang="en-US" dirty="0" smtClean="0"/>
              <a:t>的应用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扫地机器人（代言人）涉及：定位</a:t>
            </a:r>
            <a:r>
              <a:rPr lang="en-US" altLang="zh-CN" dirty="0"/>
              <a:t>+</a:t>
            </a:r>
            <a:r>
              <a:rPr lang="zh-CN" altLang="en-US" dirty="0" smtClean="0"/>
              <a:t>制图</a:t>
            </a:r>
            <a:r>
              <a:rPr lang="en-US" altLang="zh-CN" dirty="0" smtClean="0"/>
              <a:t>+</a:t>
            </a:r>
            <a:r>
              <a:rPr lang="zh-CN" altLang="en-US" dirty="0" smtClean="0"/>
              <a:t>路径规划</a:t>
            </a:r>
            <a:endParaRPr lang="en-US" altLang="zh-CN" dirty="0" smtClean="0"/>
          </a:p>
          <a:p>
            <a:r>
              <a:rPr lang="zh-CN" altLang="en-US" dirty="0" smtClean="0"/>
              <a:t>室内移动机器人</a:t>
            </a:r>
            <a:endParaRPr lang="en-US" altLang="zh-CN" dirty="0" smtClean="0"/>
          </a:p>
          <a:p>
            <a:r>
              <a:rPr lang="zh-CN" altLang="en-US" dirty="0" smtClean="0"/>
              <a:t>无人机</a:t>
            </a:r>
            <a:endParaRPr lang="en-US" altLang="zh-CN" dirty="0" smtClean="0"/>
          </a:p>
          <a:p>
            <a:r>
              <a:rPr lang="zh-CN" altLang="en-US" dirty="0"/>
              <a:t>无人驾驶</a:t>
            </a:r>
          </a:p>
        </p:txBody>
      </p:sp>
    </p:spTree>
    <p:extLst>
      <p:ext uri="{BB962C8B-B14F-4D97-AF65-F5344CB8AC3E}">
        <p14:creationId xmlns:p14="http://schemas.microsoft.com/office/powerpoint/2010/main" val="744270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8380"/>
    </mc:Choice>
    <mc:Fallback xmlns="">
      <p:transition spd="slow" advTm="28380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27000">
              <a:schemeClr val="accent1">
                <a:lumMod val="45000"/>
                <a:lumOff val="55000"/>
              </a:schemeClr>
            </a:gs>
            <a:gs pos="8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参考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《SLAM for Dummies》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165942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372"/>
    </mc:Choice>
    <mc:Fallback xmlns="">
      <p:transition spd="slow" advTm="9372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27000">
              <a:schemeClr val="accent1">
                <a:lumMod val="45000"/>
                <a:lumOff val="55000"/>
              </a:schemeClr>
            </a:gs>
            <a:gs pos="8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628" y="333594"/>
            <a:ext cx="10515600" cy="1325563"/>
          </a:xfrm>
        </p:spPr>
        <p:txBody>
          <a:bodyPr/>
          <a:lstStyle/>
          <a:p>
            <a:r>
              <a:rPr lang="zh-CN" altLang="en-US" dirty="0" smtClean="0"/>
              <a:t>前世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人们惆怅</a:t>
            </a:r>
            <a:r>
              <a:rPr lang="zh-CN" altLang="en-US" dirty="0" smtClean="0"/>
              <a:t>千年要解决</a:t>
            </a:r>
            <a:r>
              <a:rPr lang="zh-CN" altLang="en-US" dirty="0"/>
              <a:t>的</a:t>
            </a:r>
            <a:r>
              <a:rPr lang="zh-CN" altLang="en-US" dirty="0" smtClean="0"/>
              <a:t>问题：</a:t>
            </a:r>
            <a:endParaRPr lang="en-US" altLang="zh-CN" dirty="0" smtClean="0"/>
          </a:p>
          <a:p>
            <a:r>
              <a:rPr lang="zh-CN" altLang="en-US" b="1" dirty="0"/>
              <a:t>定位、定向</a:t>
            </a:r>
            <a:r>
              <a:rPr lang="zh-CN" altLang="en-US" dirty="0"/>
              <a:t>、测速、授时</a:t>
            </a:r>
            <a:endParaRPr lang="en-US" altLang="zh-CN" dirty="0" smtClean="0"/>
          </a:p>
          <a:p>
            <a:r>
              <a:rPr lang="zh-CN" altLang="en-US" dirty="0"/>
              <a:t>夜观</a:t>
            </a:r>
            <a:r>
              <a:rPr lang="zh-CN" altLang="en-US" dirty="0" smtClean="0"/>
              <a:t>天象</a:t>
            </a:r>
            <a:r>
              <a:rPr lang="en-US" altLang="zh-CN" dirty="0" smtClean="0"/>
              <a:t>-</a:t>
            </a:r>
            <a:r>
              <a:rPr lang="zh-CN" altLang="en-US" dirty="0"/>
              <a:t>牵星</a:t>
            </a:r>
            <a:r>
              <a:rPr lang="zh-CN" altLang="en-US" dirty="0" smtClean="0"/>
              <a:t>术</a:t>
            </a:r>
            <a:r>
              <a:rPr lang="en-US" altLang="zh-CN" dirty="0" smtClean="0"/>
              <a:t>-</a:t>
            </a:r>
            <a:r>
              <a:rPr lang="en-US" altLang="zh-CN" dirty="0"/>
              <a:t> </a:t>
            </a:r>
            <a:r>
              <a:rPr lang="en-US" altLang="zh-CN" dirty="0" smtClean="0"/>
              <a:t>GPS</a:t>
            </a:r>
            <a:r>
              <a:rPr lang="zh-CN" altLang="en-US" dirty="0" smtClean="0"/>
              <a:t>（</a:t>
            </a:r>
            <a:r>
              <a:rPr lang="zh-CN" altLang="en-US" dirty="0"/>
              <a:t>打破了大家的游戏规则</a:t>
            </a:r>
            <a:r>
              <a:rPr lang="zh-CN" altLang="en-US" dirty="0" smtClean="0"/>
              <a:t>）</a:t>
            </a:r>
            <a:endParaRPr lang="en-US" altLang="zh-CN" dirty="0" smtClean="0"/>
          </a:p>
          <a:p>
            <a:endParaRPr lang="en-US" altLang="zh-CN" dirty="0"/>
          </a:p>
          <a:p>
            <a:r>
              <a:rPr lang="zh-CN" altLang="en-US" dirty="0" smtClean="0"/>
              <a:t>目前已基本上</a:t>
            </a:r>
            <a:r>
              <a:rPr lang="zh-CN" altLang="en-US" dirty="0"/>
              <a:t>解决了室外的定位和定姿</a:t>
            </a:r>
            <a:r>
              <a:rPr lang="zh-CN" altLang="en-US" dirty="0" smtClean="0"/>
              <a:t>问题，室内怎么办？室外怎么优化位姿？</a:t>
            </a:r>
            <a:endParaRPr lang="zh-CN" alt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303757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4124"/>
    </mc:Choice>
    <mc:Fallback xmlns="">
      <p:transition spd="slow" advTm="44124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27000">
              <a:schemeClr val="accent1">
                <a:lumMod val="45000"/>
                <a:lumOff val="55000"/>
              </a:schemeClr>
            </a:gs>
            <a:gs pos="8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365125"/>
            <a:ext cx="10515600" cy="1325563"/>
          </a:xfrm>
        </p:spPr>
        <p:txBody>
          <a:bodyPr/>
          <a:lstStyle/>
          <a:p>
            <a:r>
              <a:rPr lang="en-US" altLang="zh-CN" dirty="0" smtClean="0"/>
              <a:t>SLAM</a:t>
            </a:r>
            <a:r>
              <a:rPr lang="zh-CN" altLang="en-US" dirty="0" smtClean="0"/>
              <a:t>是什么？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81348" y="1547448"/>
            <a:ext cx="11643360" cy="4713923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altLang="zh-CN" dirty="0"/>
              <a:t>SFM(Structure From </a:t>
            </a:r>
            <a:r>
              <a:rPr lang="en-US" altLang="zh-CN" dirty="0" smtClean="0"/>
              <a:t>Motion)</a:t>
            </a:r>
            <a:r>
              <a:rPr lang="zh-CN" altLang="en-US" dirty="0" smtClean="0"/>
              <a:t>传统三维重建：计算机视觉、离线</a:t>
            </a:r>
            <a:endParaRPr lang="en-US" altLang="zh-CN" dirty="0" smtClean="0"/>
          </a:p>
          <a:p>
            <a:pPr>
              <a:lnSpc>
                <a:spcPct val="100000"/>
              </a:lnSpc>
            </a:pPr>
            <a:r>
              <a:rPr lang="en-US" altLang="zh-CN" dirty="0" smtClean="0"/>
              <a:t>SLAM(</a:t>
            </a:r>
            <a:r>
              <a:rPr lang="en-US" altLang="zh-CN" b="1" dirty="0" smtClean="0"/>
              <a:t>S</a:t>
            </a:r>
            <a:r>
              <a:rPr lang="en-US" altLang="zh-CN" dirty="0" smtClean="0"/>
              <a:t>imultaneous</a:t>
            </a:r>
            <a:r>
              <a:rPr lang="en-US" altLang="zh-CN" dirty="0"/>
              <a:t> </a:t>
            </a:r>
            <a:r>
              <a:rPr lang="en-US" altLang="zh-CN" b="1" dirty="0"/>
              <a:t>L</a:t>
            </a:r>
            <a:r>
              <a:rPr lang="en-US" altLang="zh-CN" dirty="0"/>
              <a:t>ocalization </a:t>
            </a:r>
            <a:r>
              <a:rPr lang="en-US" altLang="zh-CN" b="1" dirty="0"/>
              <a:t>a</a:t>
            </a:r>
            <a:r>
              <a:rPr lang="en-US" altLang="zh-CN" dirty="0"/>
              <a:t>nd </a:t>
            </a:r>
            <a:r>
              <a:rPr lang="en-US" altLang="zh-CN" b="1" dirty="0"/>
              <a:t>M</a:t>
            </a:r>
            <a:r>
              <a:rPr lang="en-US" altLang="zh-CN" dirty="0"/>
              <a:t>apping</a:t>
            </a:r>
            <a:r>
              <a:rPr lang="en-US" altLang="zh-CN" dirty="0" smtClean="0"/>
              <a:t>)</a:t>
            </a:r>
            <a:r>
              <a:rPr lang="zh-CN" altLang="en-US" dirty="0" smtClean="0"/>
              <a:t>定位与建图：自动化控制</a:t>
            </a:r>
            <a:r>
              <a:rPr lang="en-US" altLang="zh-CN" dirty="0" smtClean="0"/>
              <a:t>-ROS</a:t>
            </a:r>
            <a:r>
              <a:rPr lang="zh-CN" altLang="en-US" dirty="0" smtClean="0"/>
              <a:t>、实时</a:t>
            </a:r>
            <a:endParaRPr lang="en-US" altLang="zh-CN" dirty="0" smtClean="0"/>
          </a:p>
          <a:p>
            <a:pPr>
              <a:lnSpc>
                <a:spcPct val="100000"/>
              </a:lnSpc>
            </a:pPr>
            <a:r>
              <a:rPr lang="zh-CN" altLang="en-US" dirty="0" smtClean="0"/>
              <a:t>二者的数学理论相似，应用侧重点不同。</a:t>
            </a:r>
            <a:endParaRPr lang="en-US" altLang="zh-CN" dirty="0" smtClean="0"/>
          </a:p>
          <a:p>
            <a:pPr>
              <a:lnSpc>
                <a:spcPct val="100000"/>
              </a:lnSpc>
            </a:pPr>
            <a:endParaRPr lang="en-US" altLang="zh-CN" dirty="0"/>
          </a:p>
          <a:p>
            <a:pPr>
              <a:lnSpc>
                <a:spcPct val="100000"/>
              </a:lnSpc>
            </a:pPr>
            <a:r>
              <a:rPr lang="en-US" altLang="zh-CN" dirty="0" smtClean="0"/>
              <a:t>SLAM</a:t>
            </a:r>
            <a:r>
              <a:rPr lang="zh-CN" altLang="en-US" dirty="0" smtClean="0"/>
              <a:t>同步构建周围世界的</a:t>
            </a:r>
            <a:r>
              <a:rPr lang="en-US" altLang="zh-CN" dirty="0" smtClean="0"/>
              <a:t>3d</a:t>
            </a:r>
            <a:r>
              <a:rPr lang="zh-CN" altLang="en-US" dirty="0" smtClean="0"/>
              <a:t>地图，并确定</a:t>
            </a:r>
            <a:r>
              <a:rPr lang="en-US" altLang="zh-CN" dirty="0" smtClean="0"/>
              <a:t>robot</a:t>
            </a:r>
            <a:r>
              <a:rPr lang="zh-CN" altLang="en-US" dirty="0" smtClean="0"/>
              <a:t>所在的位置和方向。</a:t>
            </a:r>
            <a:endParaRPr lang="en-US" altLang="zh-CN" dirty="0" smtClean="0"/>
          </a:p>
          <a:p>
            <a:pPr>
              <a:lnSpc>
                <a:spcPct val="100000"/>
              </a:lnSpc>
            </a:pPr>
            <a:r>
              <a:rPr lang="en-US" altLang="zh-CN" dirty="0" smtClean="0"/>
              <a:t>ICCV:SLAM</a:t>
            </a:r>
            <a:r>
              <a:rPr lang="zh-CN" altLang="en-US" dirty="0" smtClean="0"/>
              <a:t>是和</a:t>
            </a:r>
            <a:r>
              <a:rPr lang="en-US" altLang="zh-CN" dirty="0" err="1" smtClean="0"/>
              <a:t>ConvNets</a:t>
            </a:r>
            <a:r>
              <a:rPr lang="zh-CN" altLang="en-US" dirty="0" smtClean="0"/>
              <a:t>和</a:t>
            </a:r>
            <a:r>
              <a:rPr lang="en-US" altLang="zh-CN" dirty="0" smtClean="0"/>
              <a:t>Deep Learning</a:t>
            </a:r>
            <a:r>
              <a:rPr lang="zh-CN" altLang="en-US" dirty="0" smtClean="0"/>
              <a:t>互补的算法。</a:t>
            </a:r>
            <a:r>
              <a:rPr lang="en-US" altLang="zh-CN" dirty="0" smtClean="0"/>
              <a:t>SLAM</a:t>
            </a:r>
            <a:r>
              <a:rPr lang="zh-CN" altLang="en-US" dirty="0"/>
              <a:t>专注</a:t>
            </a:r>
            <a:r>
              <a:rPr lang="zh-CN" altLang="en-US" dirty="0" smtClean="0"/>
              <a:t>于几何问题，</a:t>
            </a:r>
            <a:r>
              <a:rPr lang="en-US" altLang="zh-CN" dirty="0"/>
              <a:t> Deep </a:t>
            </a:r>
            <a:r>
              <a:rPr lang="en-US" altLang="zh-CN" dirty="0" smtClean="0"/>
              <a:t>Learning</a:t>
            </a:r>
            <a:r>
              <a:rPr lang="zh-CN" altLang="en-US" dirty="0" smtClean="0"/>
              <a:t>主要解决感知与识别。如果想让机器人走到冰箱而不撞墙，你需要</a:t>
            </a:r>
            <a:r>
              <a:rPr lang="en-US" altLang="zh-CN" dirty="0" smtClean="0"/>
              <a:t>SLAM</a:t>
            </a:r>
            <a:r>
              <a:rPr lang="zh-CN" altLang="en-US" dirty="0" smtClean="0"/>
              <a:t>；如果要识别冰箱内的物体，你需要卷积网络。</a:t>
            </a:r>
            <a:endParaRPr lang="en-US" altLang="zh-CN" dirty="0" smtClean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138932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613"/>
    </mc:Choice>
    <mc:Fallback xmlns="">
      <p:transition spd="slow" advTm="1613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27000">
              <a:schemeClr val="accent1">
                <a:lumMod val="45000"/>
                <a:lumOff val="55000"/>
              </a:schemeClr>
            </a:gs>
            <a:gs pos="8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380890"/>
            <a:ext cx="10515600" cy="1325563"/>
          </a:xfrm>
        </p:spPr>
        <p:txBody>
          <a:bodyPr/>
          <a:lstStyle/>
          <a:p>
            <a:r>
              <a:rPr lang="en-US" altLang="zh-CN" dirty="0" smtClean="0"/>
              <a:t>SLAM</a:t>
            </a:r>
            <a:r>
              <a:rPr lang="zh-CN" altLang="en-US" dirty="0" smtClean="0"/>
              <a:t>的分支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57654" y="1545022"/>
            <a:ext cx="12034345" cy="4745419"/>
          </a:xfrm>
          <a:solidFill>
            <a:schemeClr val="bg1">
              <a:alpha val="0"/>
            </a:schemeClr>
          </a:solidFill>
        </p:spPr>
        <p:txBody>
          <a:bodyPr>
            <a:normAutofit fontScale="92500" lnSpcReduction="10000"/>
          </a:bodyPr>
          <a:lstStyle/>
          <a:p>
            <a:pPr>
              <a:lnSpc>
                <a:spcPct val="110000"/>
              </a:lnSpc>
            </a:pPr>
            <a:r>
              <a:rPr lang="en-US" altLang="zh-CN" dirty="0" smtClean="0"/>
              <a:t>SLAM</a:t>
            </a:r>
            <a:r>
              <a:rPr lang="zh-CN" altLang="en-US" dirty="0" smtClean="0"/>
              <a:t>可以使用大量不同的硬件；</a:t>
            </a:r>
            <a:r>
              <a:rPr lang="en-US" altLang="zh-CN" dirty="0" smtClean="0"/>
              <a:t>SALM</a:t>
            </a:r>
            <a:r>
              <a:rPr lang="zh-CN" altLang="en-US" dirty="0" smtClean="0"/>
              <a:t>是一个概念不是算法；</a:t>
            </a:r>
            <a:r>
              <a:rPr lang="en-US" altLang="zh-CN" dirty="0" smtClean="0"/>
              <a:t>SLAM</a:t>
            </a:r>
            <a:r>
              <a:rPr lang="zh-CN" altLang="en-US" dirty="0" smtClean="0"/>
              <a:t>包含多步，每个模块都有多种算法。</a:t>
            </a:r>
            <a:endParaRPr lang="en-US" altLang="zh-CN" dirty="0" smtClean="0"/>
          </a:p>
          <a:p>
            <a:pPr>
              <a:lnSpc>
                <a:spcPct val="110000"/>
              </a:lnSpc>
            </a:pPr>
            <a:r>
              <a:rPr lang="zh-CN" altLang="en-US" dirty="0" smtClean="0"/>
              <a:t>整个</a:t>
            </a:r>
            <a:r>
              <a:rPr lang="en-US" altLang="zh-CN" dirty="0" smtClean="0"/>
              <a:t>SLAM</a:t>
            </a:r>
            <a:r>
              <a:rPr lang="zh-CN" altLang="en-US" dirty="0" smtClean="0"/>
              <a:t>框架可以分为前端和后端。根据不同的前端配置采用不同的后端策略，后端也提出了众多的算法理论。</a:t>
            </a:r>
            <a:endParaRPr lang="en-US" altLang="zh-CN" dirty="0" smtClean="0"/>
          </a:p>
          <a:p>
            <a:pPr>
              <a:lnSpc>
                <a:spcPct val="110000"/>
              </a:lnSpc>
            </a:pPr>
            <a:r>
              <a:rPr lang="zh-CN" altLang="en-US" b="1" dirty="0" smtClean="0">
                <a:solidFill>
                  <a:srgbClr val="FF0000"/>
                </a:solidFill>
              </a:rPr>
              <a:t>前端</a:t>
            </a:r>
            <a:r>
              <a:rPr lang="zh-CN" altLang="en-US" dirty="0" smtClean="0"/>
              <a:t>：涉及传感器的选择及其数据处理。机器人的两个主要模块：</a:t>
            </a:r>
            <a:endParaRPr lang="en-US" altLang="zh-CN" dirty="0"/>
          </a:p>
          <a:p>
            <a:pPr marL="0" indent="0">
              <a:lnSpc>
                <a:spcPct val="110000"/>
              </a:lnSpc>
              <a:buNone/>
            </a:pPr>
            <a:r>
              <a:rPr lang="en-US" altLang="zh-CN" dirty="0"/>
              <a:t>	</a:t>
            </a:r>
            <a:r>
              <a:rPr lang="zh-CN" altLang="en-US" dirty="0" smtClean="0"/>
              <a:t>移动系统：里程计、</a:t>
            </a:r>
            <a:r>
              <a:rPr lang="en-US" altLang="zh-CN" dirty="0" smtClean="0"/>
              <a:t>GPS</a:t>
            </a:r>
            <a:r>
              <a:rPr lang="zh-CN" altLang="en-US" dirty="0" smtClean="0"/>
              <a:t>、</a:t>
            </a:r>
            <a:r>
              <a:rPr lang="en-US" altLang="zh-CN" dirty="0" err="1" smtClean="0"/>
              <a:t>imu</a:t>
            </a:r>
            <a:r>
              <a:rPr lang="zh-CN" altLang="en-US" dirty="0" smtClean="0"/>
              <a:t>惯导等</a:t>
            </a:r>
            <a:endParaRPr lang="en-US" altLang="zh-CN" dirty="0" smtClean="0"/>
          </a:p>
          <a:p>
            <a:pPr marL="0" indent="0">
              <a:lnSpc>
                <a:spcPct val="110000"/>
              </a:lnSpc>
              <a:buNone/>
            </a:pPr>
            <a:r>
              <a:rPr lang="en-US" altLang="zh-CN" dirty="0" smtClean="0"/>
              <a:t>	</a:t>
            </a:r>
            <a:r>
              <a:rPr lang="zh-CN" altLang="en-US" dirty="0" smtClean="0"/>
              <a:t>测量系统：</a:t>
            </a:r>
            <a:r>
              <a:rPr lang="en-US" altLang="zh-CN" dirty="0" smtClean="0"/>
              <a:t>Laser</a:t>
            </a:r>
            <a:r>
              <a:rPr lang="zh-CN" altLang="en-US" dirty="0" smtClean="0"/>
              <a:t>、</a:t>
            </a:r>
            <a:r>
              <a:rPr lang="en-US" altLang="zh-CN" dirty="0" smtClean="0"/>
              <a:t>sonar</a:t>
            </a:r>
            <a:r>
              <a:rPr lang="zh-CN" altLang="en-US" dirty="0" smtClean="0"/>
              <a:t>、</a:t>
            </a:r>
            <a:r>
              <a:rPr lang="en-US" altLang="zh-CN" dirty="0" smtClean="0"/>
              <a:t>vision</a:t>
            </a:r>
            <a:r>
              <a:rPr lang="zh-CN" altLang="en-US" dirty="0" smtClean="0"/>
              <a:t>等</a:t>
            </a:r>
            <a:endParaRPr lang="en-US" altLang="zh-CN" dirty="0"/>
          </a:p>
          <a:p>
            <a:pPr>
              <a:lnSpc>
                <a:spcPct val="110000"/>
              </a:lnSpc>
            </a:pPr>
            <a:r>
              <a:rPr lang="zh-CN" altLang="en-US" b="1" dirty="0" smtClean="0">
                <a:solidFill>
                  <a:srgbClr val="FF0000"/>
                </a:solidFill>
              </a:rPr>
              <a:t>后端</a:t>
            </a:r>
            <a:r>
              <a:rPr lang="zh-CN" altLang="en-US" dirty="0" smtClean="0"/>
              <a:t>：综合前端信息，优化位姿。涉及数学知识较多。</a:t>
            </a:r>
            <a:endParaRPr lang="en-US" altLang="zh-CN" dirty="0" smtClean="0"/>
          </a:p>
          <a:p>
            <a:pPr>
              <a:lnSpc>
                <a:spcPct val="110000"/>
              </a:lnSpc>
            </a:pPr>
            <a:r>
              <a:rPr lang="zh-CN" altLang="en-US" dirty="0" smtClean="0"/>
              <a:t>常见</a:t>
            </a:r>
            <a:r>
              <a:rPr lang="zh-CN" altLang="en-US" dirty="0"/>
              <a:t>的</a:t>
            </a:r>
            <a:r>
              <a:rPr lang="en-US" altLang="zh-CN" dirty="0"/>
              <a:t>slam</a:t>
            </a:r>
            <a:r>
              <a:rPr lang="zh-CN" altLang="en-US" dirty="0"/>
              <a:t>算法：</a:t>
            </a:r>
            <a:r>
              <a:rPr lang="en-US" altLang="zh-CN" dirty="0" err="1"/>
              <a:t>vslam</a:t>
            </a:r>
            <a:r>
              <a:rPr lang="zh-CN" altLang="en-US" dirty="0"/>
              <a:t>、</a:t>
            </a:r>
            <a:r>
              <a:rPr lang="en-US" altLang="zh-CN" dirty="0" err="1"/>
              <a:t>rgbd-salm</a:t>
            </a:r>
            <a:r>
              <a:rPr lang="zh-CN" altLang="en-US" dirty="0"/>
              <a:t>、</a:t>
            </a:r>
            <a:r>
              <a:rPr lang="en-US" altLang="zh-CN" dirty="0" err="1"/>
              <a:t>monoslam</a:t>
            </a:r>
            <a:r>
              <a:rPr lang="zh-CN" altLang="en-US" dirty="0"/>
              <a:t>、</a:t>
            </a:r>
            <a:r>
              <a:rPr lang="en-US" altLang="zh-CN" dirty="0"/>
              <a:t>orb-slam</a:t>
            </a:r>
            <a:r>
              <a:rPr lang="zh-CN" altLang="en-US" dirty="0"/>
              <a:t>等</a:t>
            </a:r>
            <a:endParaRPr lang="en-US" altLang="zh-CN" dirty="0"/>
          </a:p>
          <a:p>
            <a:pPr>
              <a:lnSpc>
                <a:spcPct val="110000"/>
              </a:lnSpc>
            </a:pPr>
            <a:endParaRPr lang="zh-CN" alt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608339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978"/>
    </mc:Choice>
    <mc:Fallback xmlns="">
      <p:transition spd="slow" advTm="6978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27000">
              <a:schemeClr val="accent1">
                <a:lumMod val="45000"/>
                <a:lumOff val="55000"/>
              </a:schemeClr>
            </a:gs>
            <a:gs pos="8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349359"/>
            <a:ext cx="10515600" cy="1325563"/>
          </a:xfrm>
        </p:spPr>
        <p:txBody>
          <a:bodyPr/>
          <a:lstStyle/>
          <a:p>
            <a:r>
              <a:rPr lang="en-US" altLang="zh-CN" dirty="0" smtClean="0"/>
              <a:t>SLAM</a:t>
            </a:r>
            <a:r>
              <a:rPr lang="zh-CN" altLang="en-US" dirty="0" smtClean="0"/>
              <a:t>的一般过程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1825625"/>
            <a:ext cx="12192000" cy="4496347"/>
          </a:xfrm>
        </p:spPr>
        <p:txBody>
          <a:bodyPr>
            <a:normAutofit/>
          </a:bodyPr>
          <a:lstStyle/>
          <a:p>
            <a:r>
              <a:rPr lang="zh-CN" altLang="en-US" dirty="0" smtClean="0"/>
              <a:t>由于运动估计传感器（移动系统）得到的位姿通常具有较大的误差，因而我们希望使用测量系统得到的周围环境信息来优化位姿。</a:t>
            </a:r>
            <a:endParaRPr lang="en-US" altLang="zh-CN" dirty="0" smtClean="0"/>
          </a:p>
          <a:p>
            <a:endParaRPr lang="en-US" altLang="zh-CN" dirty="0" smtClean="0"/>
          </a:p>
          <a:p>
            <a:r>
              <a:rPr lang="en-US" altLang="zh-CN" dirty="0" smtClean="0"/>
              <a:t>1</a:t>
            </a:r>
            <a:r>
              <a:rPr lang="zh-CN" altLang="en-US" dirty="0" smtClean="0"/>
              <a:t>、机器人使用观测系统测量</a:t>
            </a:r>
            <a:r>
              <a:rPr lang="zh-CN" altLang="en-US" b="1" dirty="0" smtClean="0"/>
              <a:t>地标</a:t>
            </a:r>
            <a:r>
              <a:rPr lang="zh-CN" altLang="en-US" dirty="0" smtClean="0"/>
              <a:t>相对于机器人的距离和角度。</a:t>
            </a:r>
            <a:endParaRPr lang="en-US" altLang="zh-CN" dirty="0" smtClean="0"/>
          </a:p>
          <a:p>
            <a:r>
              <a:rPr lang="en-US" altLang="zh-CN" dirty="0" smtClean="0"/>
              <a:t>2</a:t>
            </a:r>
            <a:r>
              <a:rPr lang="zh-CN" altLang="en-US" dirty="0" smtClean="0"/>
              <a:t>、运动一段距离后，达到新的位置，机器人通过运动方程预测新位置。</a:t>
            </a:r>
            <a:endParaRPr lang="en-US" altLang="zh-CN" dirty="0" smtClean="0"/>
          </a:p>
          <a:p>
            <a:r>
              <a:rPr lang="en-US" altLang="zh-CN" dirty="0" smtClean="0"/>
              <a:t>3</a:t>
            </a:r>
            <a:r>
              <a:rPr lang="zh-CN" altLang="en-US" dirty="0" smtClean="0"/>
              <a:t>、在新的位置，通过观测系统重新测量各个</a:t>
            </a:r>
            <a:r>
              <a:rPr lang="zh-CN" altLang="en-US" b="1" dirty="0" smtClean="0"/>
              <a:t>地标</a:t>
            </a:r>
            <a:r>
              <a:rPr lang="zh-CN" altLang="en-US" dirty="0" smtClean="0"/>
              <a:t>的距离和角度。</a:t>
            </a:r>
            <a:endParaRPr lang="en-US" altLang="zh-CN" dirty="0" smtClean="0"/>
          </a:p>
          <a:p>
            <a:r>
              <a:rPr lang="en-US" altLang="zh-CN" dirty="0" smtClean="0"/>
              <a:t>4</a:t>
            </a:r>
            <a:r>
              <a:rPr lang="zh-CN" altLang="en-US" dirty="0" smtClean="0"/>
              <a:t>、如此反复</a:t>
            </a:r>
            <a:endParaRPr lang="en-US" altLang="zh-CN" dirty="0" smtClean="0"/>
          </a:p>
          <a:p>
            <a:endParaRPr lang="en-US" altLang="zh-CN" dirty="0"/>
          </a:p>
          <a:p>
            <a:r>
              <a:rPr lang="zh-CN" altLang="en-US" dirty="0" smtClean="0"/>
              <a:t>利用预测值和观测值计算系统状态</a:t>
            </a:r>
            <a:r>
              <a:rPr lang="en-US" altLang="zh-CN" dirty="0" smtClean="0"/>
              <a:t>——</a:t>
            </a:r>
            <a:r>
              <a:rPr lang="zh-CN" altLang="en-US" dirty="0" smtClean="0"/>
              <a:t>卡尔曼滤波</a:t>
            </a:r>
            <a:endParaRPr lang="zh-CN" alt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53024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6116"/>
    </mc:Choice>
    <mc:Fallback xmlns="">
      <p:transition spd="slow" advTm="126116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27000">
              <a:schemeClr val="accent1">
                <a:lumMod val="45000"/>
                <a:lumOff val="55000"/>
              </a:schemeClr>
            </a:gs>
            <a:gs pos="8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SLAM</a:t>
            </a:r>
            <a:r>
              <a:rPr lang="zh-CN" altLang="en-US" dirty="0"/>
              <a:t>的一般过程</a:t>
            </a: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0516" y="2120742"/>
            <a:ext cx="8101300" cy="3507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20072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9424"/>
    </mc:Choice>
    <mc:Fallback xmlns="">
      <p:transition spd="slow" advTm="49424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27000">
              <a:schemeClr val="accent1">
                <a:lumMod val="45000"/>
                <a:lumOff val="55000"/>
              </a:schemeClr>
            </a:gs>
            <a:gs pos="8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317829"/>
            <a:ext cx="10515600" cy="1325563"/>
          </a:xfrm>
        </p:spPr>
        <p:txBody>
          <a:bodyPr/>
          <a:lstStyle/>
          <a:p>
            <a:r>
              <a:rPr lang="en-US" altLang="zh-CN" dirty="0"/>
              <a:t>SLAM</a:t>
            </a:r>
            <a:r>
              <a:rPr lang="zh-CN" altLang="en-US" dirty="0"/>
              <a:t>的</a:t>
            </a:r>
            <a:r>
              <a:rPr lang="zh-CN" altLang="en-US" dirty="0" smtClean="0"/>
              <a:t>一般过程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1825624"/>
            <a:ext cx="12192000" cy="4780127"/>
          </a:xfrm>
        </p:spPr>
        <p:txBody>
          <a:bodyPr/>
          <a:lstStyle/>
          <a:p>
            <a:r>
              <a:rPr lang="zh-CN" altLang="en-US" dirty="0" smtClean="0"/>
              <a:t>线性</a:t>
            </a:r>
            <a:r>
              <a:rPr lang="en-US" altLang="zh-CN" dirty="0" smtClean="0"/>
              <a:t>KF</a:t>
            </a:r>
            <a:r>
              <a:rPr lang="zh-CN" altLang="en-US" dirty="0" smtClean="0"/>
              <a:t>方程</a:t>
            </a:r>
            <a:endParaRPr lang="en-US" altLang="zh-CN" dirty="0" smtClean="0"/>
          </a:p>
          <a:p>
            <a:endParaRPr lang="en-US" altLang="zh-CN" dirty="0"/>
          </a:p>
          <a:p>
            <a:endParaRPr lang="en-US" altLang="zh-CN" dirty="0" smtClean="0"/>
          </a:p>
          <a:p>
            <a:endParaRPr lang="en-US" altLang="zh-CN" dirty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r>
              <a:rPr lang="zh-CN" altLang="en-US" dirty="0" smtClean="0"/>
              <a:t>上述中</a:t>
            </a:r>
            <a:r>
              <a:rPr lang="en-US" altLang="zh-CN" dirty="0" smtClean="0"/>
              <a:t>x</a:t>
            </a:r>
            <a:r>
              <a:rPr lang="zh-CN" altLang="en-US" dirty="0" smtClean="0"/>
              <a:t>为系统状态：</a:t>
            </a:r>
            <a:endParaRPr lang="en-US" altLang="zh-CN" dirty="0" smtClean="0"/>
          </a:p>
          <a:p>
            <a:r>
              <a:rPr lang="en-US" altLang="zh-CN" dirty="0" smtClean="0"/>
              <a:t>Z</a:t>
            </a:r>
            <a:r>
              <a:rPr lang="zh-CN" altLang="en-US" dirty="0" smtClean="0"/>
              <a:t>表示测量系统得到的地标相对机器人的距离、角度。</a:t>
            </a:r>
            <a:r>
              <a:rPr lang="en-US" altLang="zh-CN" dirty="0"/>
              <a:t>w</a:t>
            </a:r>
            <a:r>
              <a:rPr lang="zh-CN" altLang="en-US" dirty="0" smtClean="0"/>
              <a:t>和</a:t>
            </a:r>
            <a:r>
              <a:rPr lang="en-US" altLang="zh-CN" dirty="0" smtClean="0"/>
              <a:t>v</a:t>
            </a:r>
            <a:r>
              <a:rPr lang="zh-CN" altLang="en-US" dirty="0" smtClean="0"/>
              <a:t>表示噪声。</a:t>
            </a:r>
            <a:endParaRPr lang="en-US" altLang="zh-CN" dirty="0" smtClean="0"/>
          </a:p>
          <a:p>
            <a:r>
              <a:rPr lang="zh-CN" altLang="en-US" dirty="0" smtClean="0"/>
              <a:t>由此，可以根据上一时刻状态和当前时刻观测量更新得到当前时刻状态。</a:t>
            </a:r>
            <a:endParaRPr lang="en-US" altLang="zh-CN" dirty="0" smtClean="0"/>
          </a:p>
          <a:p>
            <a:endParaRPr lang="en-US" altLang="zh-CN" dirty="0"/>
          </a:p>
          <a:p>
            <a:endParaRPr lang="en-US" altLang="zh-CN" dirty="0" smtClean="0"/>
          </a:p>
          <a:p>
            <a:endParaRPr lang="en-US" altLang="zh-CN" dirty="0"/>
          </a:p>
          <a:p>
            <a:endParaRPr lang="en-US" altLang="zh-CN" dirty="0" smtClean="0"/>
          </a:p>
          <a:p>
            <a:endParaRPr lang="zh-CN" altLang="en-US" dirty="0"/>
          </a:p>
        </p:txBody>
      </p:sp>
      <p:graphicFrame>
        <p:nvGraphicFramePr>
          <p:cNvPr id="4" name="对象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05473863"/>
              </p:ext>
            </p:extLst>
          </p:nvPr>
        </p:nvGraphicFramePr>
        <p:xfrm>
          <a:off x="441439" y="2883075"/>
          <a:ext cx="3916455" cy="12002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16" name="Equation" r:id="rId5" imgW="1574640" imgH="482400" progId="Equation.DSMT4">
                  <p:embed/>
                </p:oleObj>
              </mc:Choice>
              <mc:Fallback>
                <p:oleObj name="Equation" r:id="rId5" imgW="1574640" imgH="482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41439" y="2883075"/>
                        <a:ext cx="3916455" cy="120020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对象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7849998"/>
              </p:ext>
            </p:extLst>
          </p:nvPr>
        </p:nvGraphicFramePr>
        <p:xfrm>
          <a:off x="6912745" y="2867309"/>
          <a:ext cx="2971058" cy="6602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17" name="Equation" r:id="rId7" imgW="1143000" imgH="253800" progId="Equation.DSMT4">
                  <p:embed/>
                </p:oleObj>
              </mc:Choice>
              <mc:Fallback>
                <p:oleObj name="Equation" r:id="rId7" imgW="114300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6912745" y="2867309"/>
                        <a:ext cx="2971058" cy="66023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文本框 7"/>
          <p:cNvSpPr txBox="1"/>
          <p:nvPr/>
        </p:nvSpPr>
        <p:spPr>
          <a:xfrm>
            <a:off x="5249915" y="2709649"/>
            <a:ext cx="10089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 smtClean="0"/>
              <a:t>例如</a:t>
            </a:r>
            <a:endParaRPr lang="zh-CN" altLang="en-US" sz="2800" dirty="0"/>
          </a:p>
        </p:txBody>
      </p:sp>
      <p:sp>
        <p:nvSpPr>
          <p:cNvPr id="9" name="右箭头 8"/>
          <p:cNvSpPr/>
          <p:nvPr/>
        </p:nvSpPr>
        <p:spPr>
          <a:xfrm>
            <a:off x="4998761" y="3108581"/>
            <a:ext cx="1476703" cy="311532"/>
          </a:xfrm>
          <a:prstGeom prst="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圆角矩形标注 9"/>
          <p:cNvSpPr/>
          <p:nvPr/>
        </p:nvSpPr>
        <p:spPr>
          <a:xfrm>
            <a:off x="2405907" y="2412131"/>
            <a:ext cx="1577644" cy="407880"/>
          </a:xfrm>
          <a:prstGeom prst="wedgeRoundRectCallout">
            <a:avLst>
              <a:gd name="adj1" fmla="val -42818"/>
              <a:gd name="adj2" fmla="val 85691"/>
              <a:gd name="adj3" fmla="val 16667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dirty="0" smtClean="0"/>
              <a:t>状态方程</a:t>
            </a:r>
            <a:endParaRPr lang="zh-CN" altLang="en-US" dirty="0"/>
          </a:p>
        </p:txBody>
      </p:sp>
      <p:sp>
        <p:nvSpPr>
          <p:cNvPr id="11" name="圆角矩形标注 10"/>
          <p:cNvSpPr/>
          <p:nvPr/>
        </p:nvSpPr>
        <p:spPr>
          <a:xfrm>
            <a:off x="2780250" y="4099045"/>
            <a:ext cx="1577644" cy="407880"/>
          </a:xfrm>
          <a:prstGeom prst="wedgeRoundRectCallout">
            <a:avLst>
              <a:gd name="adj1" fmla="val -46815"/>
              <a:gd name="adj2" fmla="val -84379"/>
              <a:gd name="adj3" fmla="val 16667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dirty="0"/>
              <a:t>观测</a:t>
            </a:r>
            <a:r>
              <a:rPr lang="zh-CN" altLang="en-US" dirty="0" smtClean="0"/>
              <a:t>方程</a:t>
            </a:r>
            <a:endParaRPr lang="zh-CN" altLang="en-US" dirty="0"/>
          </a:p>
        </p:txBody>
      </p:sp>
      <p:graphicFrame>
        <p:nvGraphicFramePr>
          <p:cNvPr id="12" name="对象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69174783"/>
              </p:ext>
            </p:extLst>
          </p:nvPr>
        </p:nvGraphicFramePr>
        <p:xfrm>
          <a:off x="3584836" y="4791176"/>
          <a:ext cx="4360983" cy="5729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18" name="Equation" r:id="rId9" imgW="1739880" imgH="228600" progId="Equation.DSMT4">
                  <p:embed/>
                </p:oleObj>
              </mc:Choice>
              <mc:Fallback>
                <p:oleObj name="Equation" r:id="rId9" imgW="173988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3584836" y="4791176"/>
                        <a:ext cx="4360983" cy="57297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椭圆 12"/>
          <p:cNvSpPr/>
          <p:nvPr/>
        </p:nvSpPr>
        <p:spPr>
          <a:xfrm>
            <a:off x="2780250" y="2995448"/>
            <a:ext cx="562040" cy="532096"/>
          </a:xfrm>
          <a:prstGeom prst="ellipse">
            <a:avLst/>
          </a:prstGeom>
          <a:solidFill>
            <a:schemeClr val="lt1">
              <a:alpha val="0"/>
            </a:schemeClr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椭圆 13"/>
          <p:cNvSpPr/>
          <p:nvPr/>
        </p:nvSpPr>
        <p:spPr>
          <a:xfrm>
            <a:off x="552057" y="3551183"/>
            <a:ext cx="562040" cy="532096"/>
          </a:xfrm>
          <a:prstGeom prst="ellipse">
            <a:avLst/>
          </a:prstGeom>
          <a:solidFill>
            <a:schemeClr val="lt1">
              <a:alpha val="0"/>
            </a:schemeClr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aphicFrame>
        <p:nvGraphicFramePr>
          <p:cNvPr id="15" name="对象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23820538"/>
              </p:ext>
            </p:extLst>
          </p:nvPr>
        </p:nvGraphicFramePr>
        <p:xfrm>
          <a:off x="4394200" y="236220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19" name="Equation" r:id="rId11" imgW="914400" imgH="198720" progId="Equation.DSMT4">
                  <p:embed/>
                </p:oleObj>
              </mc:Choice>
              <mc:Fallback>
                <p:oleObj name="Equation" r:id="rId11" imgW="914400" imgH="198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4394200" y="2362200"/>
                        <a:ext cx="914400" cy="1984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  <p:extLst>
      <p:ext uri="{BB962C8B-B14F-4D97-AF65-F5344CB8AC3E}">
        <p14:creationId xmlns:p14="http://schemas.microsoft.com/office/powerpoint/2010/main" val="108151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799"/>
    </mc:Choice>
    <mc:Fallback xmlns="">
      <p:transition spd="slow" advTm="5799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27000">
              <a:schemeClr val="accent1">
                <a:lumMod val="45000"/>
                <a:lumOff val="55000"/>
              </a:schemeClr>
            </a:gs>
            <a:gs pos="8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286298"/>
            <a:ext cx="10515600" cy="1325563"/>
          </a:xfrm>
        </p:spPr>
        <p:txBody>
          <a:bodyPr/>
          <a:lstStyle/>
          <a:p>
            <a:r>
              <a:rPr lang="en-US" altLang="zh-CN" dirty="0"/>
              <a:t>SLAM</a:t>
            </a:r>
            <a:r>
              <a:rPr lang="zh-CN" altLang="en-US" dirty="0"/>
              <a:t>的一般过程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1825625"/>
            <a:ext cx="12192000" cy="4351338"/>
          </a:xfrm>
        </p:spPr>
        <p:txBody>
          <a:bodyPr/>
          <a:lstStyle/>
          <a:p>
            <a:r>
              <a:rPr lang="en-US" altLang="zh-CN" dirty="0" smtClean="0"/>
              <a:t>KF</a:t>
            </a:r>
            <a:r>
              <a:rPr lang="zh-CN" altLang="en-US" dirty="0" smtClean="0"/>
              <a:t>滤波</a:t>
            </a:r>
            <a:r>
              <a:rPr lang="zh-CN" altLang="en-US" dirty="0" smtClean="0"/>
              <a:t>是线性方程，所以</a:t>
            </a:r>
            <a:r>
              <a:rPr lang="en-US" altLang="zh-CN" dirty="0" smtClean="0"/>
              <a:t>SLAM</a:t>
            </a:r>
            <a:r>
              <a:rPr lang="zh-CN" altLang="en-US" dirty="0" smtClean="0"/>
              <a:t>中常用的是</a:t>
            </a:r>
            <a:r>
              <a:rPr lang="en-US" altLang="zh-CN" dirty="0" smtClean="0"/>
              <a:t>EKF(Extended </a:t>
            </a:r>
            <a:r>
              <a:rPr lang="en-US" altLang="zh-CN" dirty="0" err="1" smtClean="0"/>
              <a:t>Kalman</a:t>
            </a:r>
            <a:r>
              <a:rPr lang="en-US" altLang="zh-CN" dirty="0" smtClean="0"/>
              <a:t> Filter).</a:t>
            </a:r>
            <a:endParaRPr lang="en-US" altLang="zh-CN" dirty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r>
              <a:rPr lang="zh-CN" altLang="en-US" dirty="0" smtClean="0"/>
              <a:t>目前，也有一些</a:t>
            </a:r>
            <a:r>
              <a:rPr lang="en-US" altLang="zh-CN" dirty="0" smtClean="0"/>
              <a:t>slam</a:t>
            </a:r>
            <a:r>
              <a:rPr lang="zh-CN" altLang="en-US" dirty="0" smtClean="0"/>
              <a:t>采用了粒子滤波</a:t>
            </a:r>
            <a:r>
              <a:rPr lang="en-US" altLang="zh-CN" dirty="0" smtClean="0"/>
              <a:t>PF</a:t>
            </a:r>
            <a:r>
              <a:rPr lang="zh-CN" altLang="en-US" dirty="0" smtClean="0"/>
              <a:t>。</a:t>
            </a:r>
            <a:r>
              <a:rPr lang="en-US" altLang="zh-CN" dirty="0" smtClean="0"/>
              <a:t>EKF</a:t>
            </a:r>
            <a:r>
              <a:rPr lang="zh-CN" altLang="en-US" dirty="0" smtClean="0"/>
              <a:t>是</a:t>
            </a:r>
            <a:r>
              <a:rPr lang="zh-CN" altLang="en-US" dirty="0" smtClean="0"/>
              <a:t>用线性系统代替非线性系统，</a:t>
            </a:r>
            <a:r>
              <a:rPr lang="en-US" altLang="zh-CN" dirty="0" smtClean="0"/>
              <a:t>PF</a:t>
            </a:r>
            <a:r>
              <a:rPr lang="zh-CN" altLang="en-US" dirty="0" smtClean="0"/>
              <a:t>是基于马尔科夫蒙特卡洛方法的抽样滤波，适用非线性系统。</a:t>
            </a:r>
            <a:endParaRPr lang="en-US" altLang="zh-CN" dirty="0" smtClean="0"/>
          </a:p>
          <a:p>
            <a:endParaRPr lang="en-US" altLang="zh-CN" dirty="0"/>
          </a:p>
          <a:p>
            <a:r>
              <a:rPr lang="zh-CN" altLang="en-US" dirty="0" smtClean="0"/>
              <a:t>上述渐进式的匹配方式，存在累计误差。所以最好和前面多帧进行对比（预测方程基于前面多个时刻）。</a:t>
            </a:r>
            <a:endParaRPr lang="en-US" altLang="zh-CN" dirty="0" smtClean="0"/>
          </a:p>
          <a:p>
            <a:endParaRPr lang="en-US" altLang="zh-CN" dirty="0"/>
          </a:p>
          <a:p>
            <a:endParaRPr lang="en-US" altLang="zh-CN" dirty="0" smtClean="0"/>
          </a:p>
          <a:p>
            <a:endParaRPr lang="zh-CN" altLang="en-US" dirty="0"/>
          </a:p>
        </p:txBody>
      </p:sp>
      <p:graphicFrame>
        <p:nvGraphicFramePr>
          <p:cNvPr id="4" name="对象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6288733"/>
              </p:ext>
            </p:extLst>
          </p:nvPr>
        </p:nvGraphicFramePr>
        <p:xfrm>
          <a:off x="4794250" y="2371725"/>
          <a:ext cx="114300" cy="17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90" name="Equation" r:id="rId5" imgW="114120" imgH="177480" progId="Equation.DSMT4">
                  <p:embed/>
                </p:oleObj>
              </mc:Choice>
              <mc:Fallback>
                <p:oleObj name="Equation" r:id="rId5" imgW="11412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794250" y="2371725"/>
                        <a:ext cx="114300" cy="177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对象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86050492"/>
              </p:ext>
            </p:extLst>
          </p:nvPr>
        </p:nvGraphicFramePr>
        <p:xfrm>
          <a:off x="6845077" y="2553848"/>
          <a:ext cx="3670523" cy="5610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91" name="Equation" r:id="rId7" imgW="1993680" imgH="304560" progId="Equation.DSMT4">
                  <p:embed/>
                </p:oleObj>
              </mc:Choice>
              <mc:Fallback>
                <p:oleObj name="Equation" r:id="rId7" imgW="1993680" imgH="304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6845077" y="2553848"/>
                        <a:ext cx="3670523" cy="56109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对象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90214580"/>
              </p:ext>
            </p:extLst>
          </p:nvPr>
        </p:nvGraphicFramePr>
        <p:xfrm>
          <a:off x="1319883" y="2530474"/>
          <a:ext cx="3474367" cy="5844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92" name="Equation" r:id="rId9" imgW="1358640" imgH="228600" progId="Equation.DSMT4">
                  <p:embed/>
                </p:oleObj>
              </mc:Choice>
              <mc:Fallback>
                <p:oleObj name="Equation" r:id="rId9" imgW="135864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319883" y="2530474"/>
                        <a:ext cx="3474367" cy="58447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右箭头 6"/>
          <p:cNvSpPr/>
          <p:nvPr/>
        </p:nvSpPr>
        <p:spPr>
          <a:xfrm>
            <a:off x="5320864" y="2791178"/>
            <a:ext cx="1143000" cy="1727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1882836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7598"/>
    </mc:Choice>
    <mc:Fallback xmlns="">
      <p:transition spd="slow" advTm="107598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27000">
              <a:schemeClr val="accent1">
                <a:lumMod val="45000"/>
                <a:lumOff val="55000"/>
              </a:schemeClr>
            </a:gs>
            <a:gs pos="8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317829"/>
            <a:ext cx="10515600" cy="1325563"/>
          </a:xfrm>
        </p:spPr>
        <p:txBody>
          <a:bodyPr/>
          <a:lstStyle/>
          <a:p>
            <a:r>
              <a:rPr lang="zh-CN" altLang="en-US" dirty="0" smtClean="0"/>
              <a:t>后端</a:t>
            </a:r>
            <a:r>
              <a:rPr lang="en-US" altLang="zh-CN" dirty="0"/>
              <a:t>Graph-based SLAM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1825625"/>
            <a:ext cx="12192000" cy="4351338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SLAM</a:t>
            </a:r>
            <a:r>
              <a:rPr lang="zh-CN" altLang="en-US" dirty="0" smtClean="0"/>
              <a:t>借鉴</a:t>
            </a:r>
            <a:r>
              <a:rPr lang="en-US" altLang="zh-CN" dirty="0" smtClean="0"/>
              <a:t>SFM</a:t>
            </a:r>
            <a:r>
              <a:rPr lang="zh-CN" altLang="en-US" dirty="0" smtClean="0"/>
              <a:t>中的捆集优化思想，</a:t>
            </a:r>
            <a:r>
              <a:rPr lang="zh-CN" altLang="en-US" dirty="0"/>
              <a:t>走向了图优化的道路</a:t>
            </a:r>
            <a:r>
              <a:rPr lang="zh-CN" altLang="en-US" dirty="0" smtClean="0"/>
              <a:t>。</a:t>
            </a:r>
            <a:endParaRPr lang="en-US" altLang="zh-CN" dirty="0" smtClean="0"/>
          </a:p>
          <a:p>
            <a:r>
              <a:rPr lang="zh-CN" altLang="en-US" dirty="0" smtClean="0"/>
              <a:t>优化</a:t>
            </a:r>
            <a:r>
              <a:rPr lang="zh-CN" altLang="en-US" dirty="0"/>
              <a:t>方法和滤波器方法有根本上的不同。它并不是一个迭代的过程，而是考虑过去所有帧中的信息。通过优化，把误差平均分到每一次观测当中</a:t>
            </a:r>
            <a:r>
              <a:rPr lang="zh-CN" altLang="en-US" dirty="0" smtClean="0"/>
              <a:t>。</a:t>
            </a:r>
            <a:endParaRPr lang="en-US" altLang="zh-CN" dirty="0" smtClean="0"/>
          </a:p>
          <a:p>
            <a:endParaRPr lang="en-US" altLang="zh-CN" dirty="0"/>
          </a:p>
          <a:p>
            <a:endParaRPr lang="en-US" altLang="zh-CN" dirty="0" smtClean="0"/>
          </a:p>
          <a:p>
            <a:endParaRPr lang="en-US" altLang="zh-CN" dirty="0"/>
          </a:p>
          <a:p>
            <a:endParaRPr lang="en-US" altLang="zh-CN" dirty="0" smtClean="0"/>
          </a:p>
          <a:p>
            <a:r>
              <a:rPr lang="zh-CN" altLang="en-US" dirty="0" smtClean="0"/>
              <a:t>有很多优化库可用。</a:t>
            </a:r>
            <a:endParaRPr lang="en-US" altLang="zh-CN" dirty="0" smtClean="0"/>
          </a:p>
          <a:p>
            <a:endParaRPr lang="en-US" altLang="zh-CN" dirty="0" smtClean="0"/>
          </a:p>
          <a:p>
            <a:pPr marL="0" indent="0">
              <a:buNone/>
            </a:pPr>
            <a:endParaRPr lang="en-US" altLang="zh-CN" dirty="0"/>
          </a:p>
          <a:p>
            <a:endParaRPr lang="zh-CN" altLang="en-US" dirty="0"/>
          </a:p>
        </p:txBody>
      </p:sp>
      <p:graphicFrame>
        <p:nvGraphicFramePr>
          <p:cNvPr id="4" name="对象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74640250"/>
              </p:ext>
            </p:extLst>
          </p:nvPr>
        </p:nvGraphicFramePr>
        <p:xfrm>
          <a:off x="372022" y="3489790"/>
          <a:ext cx="3758053" cy="14132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4" name="Equation" r:id="rId5" imgW="1485720" imgH="558720" progId="Equation.DSMT4">
                  <p:embed/>
                </p:oleObj>
              </mc:Choice>
              <mc:Fallback>
                <p:oleObj name="Equation" r:id="rId5" imgW="1485720" imgH="558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72022" y="3489790"/>
                        <a:ext cx="3758053" cy="141328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对象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36364429"/>
              </p:ext>
            </p:extLst>
          </p:nvPr>
        </p:nvGraphicFramePr>
        <p:xfrm>
          <a:off x="6096000" y="4003647"/>
          <a:ext cx="3074824" cy="789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5" name="Equation" r:id="rId7" imgW="1384200" imgH="355320" progId="Equation.DSMT4">
                  <p:embed/>
                </p:oleObj>
              </mc:Choice>
              <mc:Fallback>
                <p:oleObj name="Equation" r:id="rId7" imgW="1384200" imgH="3553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6096000" y="4003647"/>
                        <a:ext cx="3074824" cy="7898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右箭头 5"/>
          <p:cNvSpPr/>
          <p:nvPr/>
        </p:nvSpPr>
        <p:spPr>
          <a:xfrm>
            <a:off x="4619297" y="4196431"/>
            <a:ext cx="1087820" cy="2021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3461639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4861"/>
    </mc:Choice>
    <mc:Fallback xmlns="">
      <p:transition spd="slow" advTm="15486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9.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4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|5.3|0.4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4.9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2|1.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3.9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6.4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5.5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549</TotalTime>
  <Words>776</Words>
  <Application>Microsoft Office PowerPoint</Application>
  <PresentationFormat>宽屏</PresentationFormat>
  <Paragraphs>111</Paragraphs>
  <Slides>12</Slides>
  <Notes>9</Notes>
  <HiddenSlides>0</HiddenSlides>
  <MMClips>0</MMClips>
  <ScaleCrop>false</ScaleCrop>
  <HeadingPairs>
    <vt:vector size="8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18" baseType="lpstr">
      <vt:lpstr>宋体</vt:lpstr>
      <vt:lpstr>Arial</vt:lpstr>
      <vt:lpstr>Calibri</vt:lpstr>
      <vt:lpstr>Calibri Light</vt:lpstr>
      <vt:lpstr>Office 主题</vt:lpstr>
      <vt:lpstr>Equation</vt:lpstr>
      <vt:lpstr>SLAM的前世今生</vt:lpstr>
      <vt:lpstr>前世</vt:lpstr>
      <vt:lpstr>SLAM是什么？</vt:lpstr>
      <vt:lpstr>SLAM的分支</vt:lpstr>
      <vt:lpstr>SLAM的一般过程</vt:lpstr>
      <vt:lpstr>SLAM的一般过程</vt:lpstr>
      <vt:lpstr>SLAM的一般过程</vt:lpstr>
      <vt:lpstr>SLAM的一般过程</vt:lpstr>
      <vt:lpstr>后端Graph-based SLAM</vt:lpstr>
      <vt:lpstr>闭环检测</vt:lpstr>
      <vt:lpstr>SLAM的应用</vt:lpstr>
      <vt:lpstr>参考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侯凯</dc:creator>
  <cp:lastModifiedBy>侯凯</cp:lastModifiedBy>
  <cp:revision>89</cp:revision>
  <dcterms:created xsi:type="dcterms:W3CDTF">2017-03-30T02:16:42Z</dcterms:created>
  <dcterms:modified xsi:type="dcterms:W3CDTF">2017-03-30T11:47:31Z</dcterms:modified>
</cp:coreProperties>
</file>